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png" ContentType="image/png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g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</p:sldIdLst>
  <p:sldSz cx="10058400" cy="7772400"/>
  <p:notesSz cx="10058400" cy="7772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Relationship Id="rId121" Type="http://schemas.openxmlformats.org/officeDocument/2006/relationships/slide" Target="slides/slide116.xml"/><Relationship Id="rId122" Type="http://schemas.openxmlformats.org/officeDocument/2006/relationships/slide" Target="slides/slide117.xml"/><Relationship Id="rId123" Type="http://schemas.openxmlformats.org/officeDocument/2006/relationships/slide" Target="slides/slide118.xml"/><Relationship Id="rId124" Type="http://schemas.openxmlformats.org/officeDocument/2006/relationships/slide" Target="slides/slide119.xml"/><Relationship Id="rId125" Type="http://schemas.openxmlformats.org/officeDocument/2006/relationships/slide" Target="slides/slide120.xml"/><Relationship Id="rId126" Type="http://schemas.openxmlformats.org/officeDocument/2006/relationships/slide" Target="slides/slide121.xml"/><Relationship Id="rId127" Type="http://schemas.openxmlformats.org/officeDocument/2006/relationships/slide" Target="slides/slide122.xml"/><Relationship Id="rId128" Type="http://schemas.openxmlformats.org/officeDocument/2006/relationships/slide" Target="slides/slide123.xml"/><Relationship Id="rId129" Type="http://schemas.openxmlformats.org/officeDocument/2006/relationships/slide" Target="slides/slide124.xml"/><Relationship Id="rId130" Type="http://schemas.openxmlformats.org/officeDocument/2006/relationships/slide" Target="slides/slide125.xml"/><Relationship Id="rId131" Type="http://schemas.openxmlformats.org/officeDocument/2006/relationships/slide" Target="slides/slide126.xml"/><Relationship Id="rId132" Type="http://schemas.openxmlformats.org/officeDocument/2006/relationships/slide" Target="slides/slide127.xml"/><Relationship Id="rId133" Type="http://schemas.openxmlformats.org/officeDocument/2006/relationships/slide" Target="slides/slide128.xml"/><Relationship Id="rId134" Type="http://schemas.openxmlformats.org/officeDocument/2006/relationships/slide" Target="slides/slide129.xml"/><Relationship Id="rId135" Type="http://schemas.openxmlformats.org/officeDocument/2006/relationships/slide" Target="slides/slide130.xml"/><Relationship Id="rId136" Type="http://schemas.openxmlformats.org/officeDocument/2006/relationships/slide" Target="slides/slide131.xml"/><Relationship Id="rId137" Type="http://schemas.openxmlformats.org/officeDocument/2006/relationships/slide" Target="slides/slide132.xml"/><Relationship Id="rId138" Type="http://schemas.openxmlformats.org/officeDocument/2006/relationships/slide" Target="slides/slide133.xml"/><Relationship Id="rId139" Type="http://schemas.openxmlformats.org/officeDocument/2006/relationships/slide" Target="slides/slide134.xml"/><Relationship Id="rId140" Type="http://schemas.openxmlformats.org/officeDocument/2006/relationships/slide" Target="slides/slide135.xml"/><Relationship Id="rId141" Type="http://schemas.openxmlformats.org/officeDocument/2006/relationships/slide" Target="slides/slide136.xml"/><Relationship Id="rId142" Type="http://schemas.openxmlformats.org/officeDocument/2006/relationships/slide" Target="slides/slide137.xml"/><Relationship Id="rId143" Type="http://schemas.openxmlformats.org/officeDocument/2006/relationships/slide" Target="slides/slide138.xml"/><Relationship Id="rId144" Type="http://schemas.openxmlformats.org/officeDocument/2006/relationships/slide" Target="slides/slide139.xml"/><Relationship Id="rId145" Type="http://schemas.openxmlformats.org/officeDocument/2006/relationships/slide" Target="slides/slide140.xml"/><Relationship Id="rId146" Type="http://schemas.openxmlformats.org/officeDocument/2006/relationships/slide" Target="slides/slide141.xml"/><Relationship Id="rId147" Type="http://schemas.openxmlformats.org/officeDocument/2006/relationships/slide" Target="slides/slide142.xml"/><Relationship Id="rId148" Type="http://schemas.openxmlformats.org/officeDocument/2006/relationships/slide" Target="slides/slide14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66038" y="343153"/>
            <a:ext cx="7926323" cy="1550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133" y="2001266"/>
            <a:ext cx="8072755" cy="4750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jpg"/><Relationship Id="rId4" Type="http://schemas.openxmlformats.org/officeDocument/2006/relationships/image" Target="../media/image14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jpg"/><Relationship Id="rId6" Type="http://schemas.openxmlformats.org/officeDocument/2006/relationships/image" Target="../media/image21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Relationship Id="rId4" Type="http://schemas.openxmlformats.org/officeDocument/2006/relationships/image" Target="../media/image30.jpg"/><Relationship Id="rId5" Type="http://schemas.openxmlformats.org/officeDocument/2006/relationships/image" Target="../media/image31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Relationship Id="rId3" Type="http://schemas.openxmlformats.org/officeDocument/2006/relationships/image" Target="../media/image36.jp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Relationship Id="rId3" Type="http://schemas.openxmlformats.org/officeDocument/2006/relationships/image" Target="../media/image38.png"/><Relationship Id="rId4" Type="http://schemas.openxmlformats.org/officeDocument/2006/relationships/image" Target="../media/image39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Relationship Id="rId3" Type="http://schemas.openxmlformats.org/officeDocument/2006/relationships/image" Target="../media/image43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Relationship Id="rId4" Type="http://schemas.openxmlformats.org/officeDocument/2006/relationships/image" Target="../media/image46.jpg"/><Relationship Id="rId5" Type="http://schemas.openxmlformats.org/officeDocument/2006/relationships/image" Target="../media/image47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jp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jpg"/><Relationship Id="rId3" Type="http://schemas.openxmlformats.org/officeDocument/2006/relationships/image" Target="../media/image55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jpg"/><Relationship Id="rId3" Type="http://schemas.openxmlformats.org/officeDocument/2006/relationships/image" Target="../media/image62.pn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3.jpg"/><Relationship Id="rId3" Type="http://schemas.openxmlformats.org/officeDocument/2006/relationships/image" Target="../media/image64.png"/><Relationship Id="rId4" Type="http://schemas.openxmlformats.org/officeDocument/2006/relationships/image" Target="../media/image65.pn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.jpg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jpg"/><Relationship Id="rId3" Type="http://schemas.openxmlformats.org/officeDocument/2006/relationships/image" Target="../media/image71.jp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74.pn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7.jpg"/><Relationship Id="rId3" Type="http://schemas.openxmlformats.org/officeDocument/2006/relationships/image" Target="../media/image78.jpg"/><Relationship Id="rId4" Type="http://schemas.openxmlformats.org/officeDocument/2006/relationships/image" Target="../media/image79.png"/><Relationship Id="rId5" Type="http://schemas.openxmlformats.org/officeDocument/2006/relationships/image" Target="../media/image80.pn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1.jpg"/><Relationship Id="rId3" Type="http://schemas.openxmlformats.org/officeDocument/2006/relationships/image" Target="../media/image82.jp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6.jpg"/><Relationship Id="rId3" Type="http://schemas.openxmlformats.org/officeDocument/2006/relationships/image" Target="../media/image87.png"/><Relationship Id="rId4" Type="http://schemas.openxmlformats.org/officeDocument/2006/relationships/image" Target="../media/image88.png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9.jpg"/><Relationship Id="rId3" Type="http://schemas.openxmlformats.org/officeDocument/2006/relationships/image" Target="../media/image90.jpg"/><Relationship Id="rId4" Type="http://schemas.openxmlformats.org/officeDocument/2006/relationships/image" Target="../media/image91.png"/><Relationship Id="rId5" Type="http://schemas.openxmlformats.org/officeDocument/2006/relationships/image" Target="../media/image92.png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3.jpg"/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5" Type="http://schemas.openxmlformats.org/officeDocument/2006/relationships/image" Target="../media/image96.png"/><Relationship Id="rId6" Type="http://schemas.openxmlformats.org/officeDocument/2006/relationships/image" Target="../media/image97.png"/><Relationship Id="rId7" Type="http://schemas.openxmlformats.org/officeDocument/2006/relationships/image" Target="../media/image98.png"/><Relationship Id="rId8" Type="http://schemas.openxmlformats.org/officeDocument/2006/relationships/image" Target="../media/image99.png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0.png"/><Relationship Id="rId3" Type="http://schemas.openxmlformats.org/officeDocument/2006/relationships/image" Target="../media/image101.png"/><Relationship Id="rId4" Type="http://schemas.openxmlformats.org/officeDocument/2006/relationships/image" Target="../media/image102.png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3.png"/><Relationship Id="rId3" Type="http://schemas.openxmlformats.org/officeDocument/2006/relationships/image" Target="../media/image104.jpg"/><Relationship Id="rId4" Type="http://schemas.openxmlformats.org/officeDocument/2006/relationships/image" Target="../media/image105.jpg"/><Relationship Id="rId5" Type="http://schemas.openxmlformats.org/officeDocument/2006/relationships/image" Target="../media/image106.png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png"/><Relationship Id="rId3" Type="http://schemas.openxmlformats.org/officeDocument/2006/relationships/image" Target="../media/image108.png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jpg"/><Relationship Id="rId3" Type="http://schemas.openxmlformats.org/officeDocument/2006/relationships/image" Target="../media/image110.jpg"/><Relationship Id="rId4" Type="http://schemas.openxmlformats.org/officeDocument/2006/relationships/image" Target="../media/image111.png"/><Relationship Id="rId5" Type="http://schemas.openxmlformats.org/officeDocument/2006/relationships/image" Target="../media/image112.png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jpg"/><Relationship Id="rId3" Type="http://schemas.openxmlformats.org/officeDocument/2006/relationships/image" Target="../media/image114.jpg"/><Relationship Id="rId4" Type="http://schemas.openxmlformats.org/officeDocument/2006/relationships/image" Target="../media/image115.jpg"/><Relationship Id="rId5" Type="http://schemas.openxmlformats.org/officeDocument/2006/relationships/image" Target="../media/image116.jpg"/><Relationship Id="rId6" Type="http://schemas.openxmlformats.org/officeDocument/2006/relationships/image" Target="../media/image117.png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8.png"/><Relationship Id="rId3" Type="http://schemas.openxmlformats.org/officeDocument/2006/relationships/image" Target="../media/image119.jpg"/><Relationship Id="rId4" Type="http://schemas.openxmlformats.org/officeDocument/2006/relationships/image" Target="../media/image120.jpg"/><Relationship Id="rId5" Type="http://schemas.openxmlformats.org/officeDocument/2006/relationships/image" Target="../media/image121.jpg"/><Relationship Id="rId6" Type="http://schemas.openxmlformats.org/officeDocument/2006/relationships/image" Target="../media/image122.jpg"/><Relationship Id="rId7" Type="http://schemas.openxmlformats.org/officeDocument/2006/relationships/image" Target="../media/image123.jpg"/><Relationship Id="rId8" Type="http://schemas.openxmlformats.org/officeDocument/2006/relationships/image" Target="../media/image124.png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5.png"/><Relationship Id="rId3" Type="http://schemas.openxmlformats.org/officeDocument/2006/relationships/image" Target="../media/image126.png"/><Relationship Id="rId4" Type="http://schemas.openxmlformats.org/officeDocument/2006/relationships/image" Target="../media/image127.jpg"/></Relationships>
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8.png"/><Relationship Id="rId3" Type="http://schemas.openxmlformats.org/officeDocument/2006/relationships/image" Target="../media/image129.png"/><Relationship Id="rId4" Type="http://schemas.openxmlformats.org/officeDocument/2006/relationships/image" Target="../media/image130.png"/><Relationship Id="rId5" Type="http://schemas.openxmlformats.org/officeDocument/2006/relationships/image" Target="../media/image131.png"/></Relationships>
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2.png"/><Relationship Id="rId3" Type="http://schemas.openxmlformats.org/officeDocument/2006/relationships/image" Target="../media/image133.png"/></Relationships>

</file>

<file path=ppt/slides/_rels/slide1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4.jpg"/><Relationship Id="rId3" Type="http://schemas.openxmlformats.org/officeDocument/2006/relationships/image" Target="../media/image135.png"/></Relationships>

</file>

<file path=ppt/slides/_rels/slide1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6.png"/><Relationship Id="rId3" Type="http://schemas.openxmlformats.org/officeDocument/2006/relationships/image" Target="../media/image137.png"/></Relationships>

</file>

<file path=ppt/slides/_rels/slide1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8.png"/><Relationship Id="rId3" Type="http://schemas.openxmlformats.org/officeDocument/2006/relationships/image" Target="../media/image139.png"/></Relationships>

</file>

<file path=ppt/slides/_rels/slide1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0.png"/></Relationships>

</file>

<file path=ppt/slides/_rels/slide1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1.png"/><Relationship Id="rId3" Type="http://schemas.openxmlformats.org/officeDocument/2006/relationships/image" Target="../media/image142.png"/><Relationship Id="rId4" Type="http://schemas.openxmlformats.org/officeDocument/2006/relationships/image" Target="../media/image143.png"/></Relationships>

</file>

<file path=ppt/slides/_rels/slide1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4.png"/><Relationship Id="rId3" Type="http://schemas.openxmlformats.org/officeDocument/2006/relationships/image" Target="../media/image145.png"/><Relationship Id="rId4" Type="http://schemas.openxmlformats.org/officeDocument/2006/relationships/image" Target="../media/image146.png"/></Relationships>

</file>

<file path=ppt/slides/_rels/slide1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7.png"/><Relationship Id="rId3" Type="http://schemas.openxmlformats.org/officeDocument/2006/relationships/image" Target="../media/image148.png"/><Relationship Id="rId4" Type="http://schemas.openxmlformats.org/officeDocument/2006/relationships/image" Target="../media/image149.png"/></Relationships>

</file>

<file path=ppt/slides/_rels/slide1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0.png"/><Relationship Id="rId3" Type="http://schemas.openxmlformats.org/officeDocument/2006/relationships/image" Target="../media/image151.png"/></Relationships>

</file>

<file path=ppt/slides/_rels/slide1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2.png"/><Relationship Id="rId3" Type="http://schemas.openxmlformats.org/officeDocument/2006/relationships/image" Target="../media/image153.png"/></Relationships>

</file>

<file path=ppt/slides/_rels/slide1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4.png"/></Relationships>

</file>

<file path=ppt/slides/_rels/slide1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5.jpg"/><Relationship Id="rId3" Type="http://schemas.openxmlformats.org/officeDocument/2006/relationships/image" Target="../media/image156.png"/><Relationship Id="rId4" Type="http://schemas.openxmlformats.org/officeDocument/2006/relationships/image" Target="../media/image157.png"/><Relationship Id="rId5" Type="http://schemas.openxmlformats.org/officeDocument/2006/relationships/image" Target="../media/image158.png"/><Relationship Id="rId6" Type="http://schemas.openxmlformats.org/officeDocument/2006/relationships/image" Target="../media/image159.png"/><Relationship Id="rId7" Type="http://schemas.openxmlformats.org/officeDocument/2006/relationships/image" Target="../media/image160.png"/><Relationship Id="rId8" Type="http://schemas.openxmlformats.org/officeDocument/2006/relationships/image" Target="../media/image161.png"/></Relationships>

</file>

<file path=ppt/slides/_rels/slide1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2.png"/><Relationship Id="rId3" Type="http://schemas.openxmlformats.org/officeDocument/2006/relationships/image" Target="../media/image163.jpg"/><Relationship Id="rId4" Type="http://schemas.openxmlformats.org/officeDocument/2006/relationships/image" Target="../media/image164.png"/></Relationships>

</file>

<file path=ppt/slides/_rels/slide1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5.png"/><Relationship Id="rId3" Type="http://schemas.openxmlformats.org/officeDocument/2006/relationships/image" Target="../media/image166.png"/><Relationship Id="rId4" Type="http://schemas.openxmlformats.org/officeDocument/2006/relationships/image" Target="../media/image167.jpg"/></Relationships>

</file>

<file path=ppt/slides/_rels/slide1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4244" y="2667254"/>
            <a:ext cx="7170420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4000" b="0">
                <a:latin typeface="Calibri"/>
                <a:cs typeface="Calibri"/>
              </a:rPr>
              <a:t>BAB</a:t>
            </a:r>
            <a:r>
              <a:rPr dirty="0" sz="4000" spc="-70" b="0">
                <a:latin typeface="Calibri"/>
                <a:cs typeface="Calibri"/>
              </a:rPr>
              <a:t> </a:t>
            </a:r>
            <a:r>
              <a:rPr dirty="0" sz="4000" spc="-25" b="0">
                <a:latin typeface="Calibri"/>
                <a:cs typeface="Calibri"/>
              </a:rPr>
              <a:t>12</a:t>
            </a:r>
            <a:endParaRPr sz="4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4000" spc="-35" b="0">
                <a:latin typeface="Calibri"/>
                <a:cs typeface="Calibri"/>
              </a:rPr>
              <a:t>AKUNTANSI</a:t>
            </a:r>
            <a:r>
              <a:rPr dirty="0" sz="4000" spc="-90" b="0">
                <a:latin typeface="Calibri"/>
                <a:cs typeface="Calibri"/>
              </a:rPr>
              <a:t> </a:t>
            </a:r>
            <a:r>
              <a:rPr dirty="0" sz="4000" b="0">
                <a:latin typeface="Calibri"/>
                <a:cs typeface="Calibri"/>
              </a:rPr>
              <a:t>UNTUK</a:t>
            </a:r>
            <a:r>
              <a:rPr dirty="0" sz="4000" spc="-85" b="0">
                <a:latin typeface="Calibri"/>
                <a:cs typeface="Calibri"/>
              </a:rPr>
              <a:t> </a:t>
            </a:r>
            <a:r>
              <a:rPr dirty="0" sz="4000" spc="-10" b="0">
                <a:latin typeface="Calibri"/>
                <a:cs typeface="Calibri"/>
              </a:rPr>
              <a:t>PERSEKUTUAN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3655" y="647953"/>
            <a:ext cx="5911850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146685">
              <a:lnSpc>
                <a:spcPct val="100000"/>
              </a:lnSpc>
              <a:spcBef>
                <a:spcPts val="100"/>
              </a:spcBef>
              <a:tabLst>
                <a:tab pos="4693920" algn="l"/>
              </a:tabLst>
            </a:pPr>
            <a:r>
              <a:rPr dirty="0" sz="4000" spc="-10"/>
              <a:t>Perusahaan</a:t>
            </a:r>
            <a:r>
              <a:rPr dirty="0" sz="4000" spc="-135"/>
              <a:t> </a:t>
            </a:r>
            <a:r>
              <a:rPr dirty="0" sz="4000" spc="-10"/>
              <a:t>Perseorangan, </a:t>
            </a:r>
            <a:r>
              <a:rPr dirty="0" sz="4000" spc="-20"/>
              <a:t>Persekutuan,</a:t>
            </a:r>
            <a:r>
              <a:rPr dirty="0" sz="4000" spc="-135"/>
              <a:t> </a:t>
            </a:r>
            <a:r>
              <a:rPr dirty="0" sz="4000" spc="-55"/>
              <a:t>CV,</a:t>
            </a:r>
            <a:r>
              <a:rPr dirty="0" sz="4000" spc="-135"/>
              <a:t> </a:t>
            </a:r>
            <a:r>
              <a:rPr dirty="0" sz="4000" spc="-25"/>
              <a:t>dan</a:t>
            </a:r>
            <a:r>
              <a:rPr dirty="0" sz="4000"/>
              <a:t>	</a:t>
            </a:r>
            <a:r>
              <a:rPr dirty="0" sz="4000" spc="-10"/>
              <a:t>Firma</a:t>
            </a:r>
            <a:endParaRPr sz="4000"/>
          </a:p>
        </p:txBody>
      </p:sp>
      <p:sp>
        <p:nvSpPr>
          <p:cNvPr id="3" name="object 3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993139" y="2020315"/>
            <a:ext cx="8073390" cy="418592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algn="just" marL="354965" marR="5080" indent="-342900">
              <a:lnSpc>
                <a:spcPts val="3240"/>
              </a:lnSpc>
              <a:spcBef>
                <a:spcPts val="50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000">
                <a:latin typeface="Calibri"/>
                <a:cs typeface="Calibri"/>
              </a:rPr>
              <a:t>Terdapat</a:t>
            </a:r>
            <a:r>
              <a:rPr dirty="0" sz="3000" spc="7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berbagai</a:t>
            </a:r>
            <a:r>
              <a:rPr dirty="0" sz="3000" spc="7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bentuk</a:t>
            </a:r>
            <a:r>
              <a:rPr dirty="0" sz="3000" spc="7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badan</a:t>
            </a:r>
            <a:r>
              <a:rPr dirty="0" sz="3000" spc="7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hukum</a:t>
            </a:r>
            <a:r>
              <a:rPr dirty="0" sz="3000" spc="73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untuk </a:t>
            </a:r>
            <a:r>
              <a:rPr dirty="0" sz="3000">
                <a:latin typeface="Calibri"/>
                <a:cs typeface="Calibri"/>
              </a:rPr>
              <a:t>mendirikan</a:t>
            </a:r>
            <a:r>
              <a:rPr dirty="0" sz="3000" spc="280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280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menjalankan</a:t>
            </a:r>
            <a:r>
              <a:rPr dirty="0" sz="3000" spc="280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usaha.</a:t>
            </a:r>
            <a:r>
              <a:rPr dirty="0" sz="3000" spc="280">
                <a:latin typeface="Calibri"/>
                <a:cs typeface="Calibri"/>
              </a:rPr>
              <a:t>   </a:t>
            </a:r>
            <a:r>
              <a:rPr dirty="0" sz="3000" spc="-20">
                <a:latin typeface="Calibri"/>
                <a:cs typeface="Calibri"/>
              </a:rPr>
              <a:t>Enam </a:t>
            </a:r>
            <a:r>
              <a:rPr dirty="0" sz="3000">
                <a:latin typeface="Calibri"/>
                <a:cs typeface="Calibri"/>
              </a:rPr>
              <a:t>bentuk</a:t>
            </a:r>
            <a:r>
              <a:rPr dirty="0" sz="3000" spc="7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usaha</a:t>
            </a:r>
            <a:r>
              <a:rPr dirty="0" sz="3000" spc="7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utama</a:t>
            </a:r>
            <a:r>
              <a:rPr dirty="0" sz="3000" spc="8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di</a:t>
            </a:r>
            <a:r>
              <a:rPr dirty="0" sz="3000" spc="7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Indonesia:</a:t>
            </a:r>
            <a:r>
              <a:rPr dirty="0" sz="3000" spc="7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1)</a:t>
            </a:r>
            <a:r>
              <a:rPr dirty="0" sz="3000" spc="80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Perusahaan </a:t>
            </a:r>
            <a:r>
              <a:rPr dirty="0" sz="3000">
                <a:latin typeface="Calibri"/>
                <a:cs typeface="Calibri"/>
              </a:rPr>
              <a:t>Perseorangan</a:t>
            </a:r>
            <a:r>
              <a:rPr dirty="0" sz="3000" spc="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(proprietorship);</a:t>
            </a:r>
            <a:r>
              <a:rPr dirty="0" sz="3000" spc="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Persekutuan</a:t>
            </a:r>
            <a:r>
              <a:rPr dirty="0" sz="3000" spc="4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yang </a:t>
            </a:r>
            <a:r>
              <a:rPr dirty="0" sz="3000">
                <a:latin typeface="Calibri"/>
                <a:cs typeface="Calibri"/>
              </a:rPr>
              <a:t>mencakup</a:t>
            </a:r>
            <a:r>
              <a:rPr dirty="0" sz="3000" spc="310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2)</a:t>
            </a:r>
            <a:r>
              <a:rPr dirty="0" sz="3000" spc="515">
                <a:latin typeface="Calibri"/>
                <a:cs typeface="Calibri"/>
              </a:rPr>
              <a:t>     </a:t>
            </a:r>
            <a:r>
              <a:rPr dirty="0" sz="3000">
                <a:latin typeface="Calibri"/>
                <a:cs typeface="Calibri"/>
              </a:rPr>
              <a:t>Persekutuan</a:t>
            </a:r>
            <a:r>
              <a:rPr dirty="0" sz="3000" spc="315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Perdata</a:t>
            </a:r>
            <a:r>
              <a:rPr dirty="0" sz="3000" spc="315">
                <a:latin typeface="Calibri"/>
                <a:cs typeface="Calibri"/>
              </a:rPr>
              <a:t>   </a:t>
            </a:r>
            <a:r>
              <a:rPr dirty="0" sz="3000" spc="-10">
                <a:latin typeface="Calibri"/>
                <a:cs typeface="Calibri"/>
              </a:rPr>
              <a:t>(civil </a:t>
            </a:r>
            <a:r>
              <a:rPr dirty="0" sz="3000">
                <a:latin typeface="Calibri"/>
                <a:cs typeface="Calibri"/>
              </a:rPr>
              <a:t>partnership),</a:t>
            </a:r>
            <a:r>
              <a:rPr dirty="0" sz="3000" spc="19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3)</a:t>
            </a:r>
            <a:r>
              <a:rPr dirty="0" sz="3000" spc="495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Firma,</a:t>
            </a:r>
            <a:r>
              <a:rPr dirty="0" sz="3000" spc="204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20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4)</a:t>
            </a:r>
            <a:r>
              <a:rPr dirty="0" sz="3000" spc="495">
                <a:latin typeface="Calibri"/>
                <a:cs typeface="Calibri"/>
              </a:rPr>
              <a:t>   </a:t>
            </a:r>
            <a:r>
              <a:rPr dirty="0" sz="3000" spc="-10">
                <a:latin typeface="Calibri"/>
                <a:cs typeface="Calibri"/>
              </a:rPr>
              <a:t>Persekutuan </a:t>
            </a:r>
            <a:r>
              <a:rPr dirty="0" sz="3000">
                <a:latin typeface="Calibri"/>
                <a:cs typeface="Calibri"/>
              </a:rPr>
              <a:t>Terbatas</a:t>
            </a:r>
            <a:r>
              <a:rPr dirty="0" sz="3000" spc="695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(limited</a:t>
            </a:r>
            <a:r>
              <a:rPr dirty="0" sz="3000" spc="695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partnership)</a:t>
            </a:r>
            <a:r>
              <a:rPr dirty="0" sz="3000" spc="700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atau</a:t>
            </a:r>
            <a:r>
              <a:rPr dirty="0" sz="3000" spc="690">
                <a:latin typeface="Calibri"/>
                <a:cs typeface="Calibri"/>
              </a:rPr>
              <a:t>   </a:t>
            </a:r>
            <a:r>
              <a:rPr dirty="0" sz="3000" spc="-25">
                <a:latin typeface="Calibri"/>
                <a:cs typeface="Calibri"/>
              </a:rPr>
              <a:t>CV </a:t>
            </a:r>
            <a:r>
              <a:rPr dirty="0" sz="3000">
                <a:latin typeface="Calibri"/>
                <a:cs typeface="Calibri"/>
              </a:rPr>
              <a:t>(commanditaire</a:t>
            </a:r>
            <a:r>
              <a:rPr dirty="0" sz="3000" spc="24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vennootschap);</a:t>
            </a:r>
            <a:r>
              <a:rPr dirty="0" sz="3000" spc="25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5)</a:t>
            </a:r>
            <a:r>
              <a:rPr dirty="0" sz="3000" spc="560">
                <a:latin typeface="Calibri"/>
                <a:cs typeface="Calibri"/>
              </a:rPr>
              <a:t>   </a:t>
            </a:r>
            <a:r>
              <a:rPr dirty="0" sz="3000" spc="-10">
                <a:latin typeface="Calibri"/>
                <a:cs typeface="Calibri"/>
              </a:rPr>
              <a:t>Perseroan </a:t>
            </a:r>
            <a:r>
              <a:rPr dirty="0" sz="3000">
                <a:latin typeface="Calibri"/>
                <a:cs typeface="Calibri"/>
              </a:rPr>
              <a:t>Terbatas</a:t>
            </a:r>
            <a:r>
              <a:rPr dirty="0" sz="3000" spc="69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(corporation);</a:t>
            </a:r>
            <a:r>
              <a:rPr dirty="0" sz="3000" spc="69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serta</a:t>
            </a:r>
            <a:r>
              <a:rPr dirty="0" sz="3000" spc="69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6)</a:t>
            </a:r>
            <a:r>
              <a:rPr dirty="0" sz="3000" spc="690">
                <a:latin typeface="Calibri"/>
                <a:cs typeface="Calibri"/>
              </a:rPr>
              <a:t>    </a:t>
            </a:r>
            <a:r>
              <a:rPr dirty="0" sz="3000" spc="-10">
                <a:latin typeface="Calibri"/>
                <a:cs typeface="Calibri"/>
              </a:rPr>
              <a:t>Koperasi (cooperative).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961390">
              <a:lnSpc>
                <a:spcPct val="100000"/>
              </a:lnSpc>
              <a:spcBef>
                <a:spcPts val="95"/>
              </a:spcBef>
            </a:pPr>
            <a:r>
              <a:rPr dirty="0"/>
              <a:t>Perusahaan</a:t>
            </a:r>
            <a:r>
              <a:rPr dirty="0" spc="-250"/>
              <a:t> </a:t>
            </a:r>
            <a:r>
              <a:rPr dirty="0" spc="-10"/>
              <a:t>Perseorangan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6360" rIns="0" bIns="0" rtlCol="0" vert="horz">
            <a:spAutoFit/>
          </a:bodyPr>
          <a:lstStyle/>
          <a:p>
            <a:pPr algn="just" marL="355600" marR="5080" indent="-342900">
              <a:lnSpc>
                <a:spcPts val="2400"/>
              </a:lnSpc>
              <a:spcBef>
                <a:spcPts val="680"/>
              </a:spcBef>
              <a:buFont typeface="Arial MT"/>
              <a:buChar char="•"/>
              <a:tabLst>
                <a:tab pos="355600" algn="l"/>
                <a:tab pos="357505" algn="l"/>
              </a:tabLst>
            </a:pPr>
            <a:r>
              <a:rPr dirty="0" sz="2500" b="0">
                <a:latin typeface="Calibri"/>
                <a:cs typeface="Calibri"/>
              </a:rPr>
              <a:t>	Perusahaan</a:t>
            </a:r>
            <a:r>
              <a:rPr dirty="0" sz="2500" spc="12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perseorangan</a:t>
            </a:r>
            <a:r>
              <a:rPr dirty="0" sz="2500" spc="12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adalah</a:t>
            </a:r>
            <a:r>
              <a:rPr dirty="0" sz="2500" spc="12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perusahaan</a:t>
            </a:r>
            <a:r>
              <a:rPr dirty="0" sz="2500" spc="13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yang</a:t>
            </a:r>
            <a:r>
              <a:rPr dirty="0" sz="2500" spc="130" b="0">
                <a:latin typeface="Calibri"/>
                <a:cs typeface="Calibri"/>
              </a:rPr>
              <a:t> </a:t>
            </a:r>
            <a:r>
              <a:rPr dirty="0" sz="2500" spc="-10" b="0">
                <a:latin typeface="Calibri"/>
                <a:cs typeface="Calibri"/>
              </a:rPr>
              <a:t>dimiliki </a:t>
            </a:r>
            <a:r>
              <a:rPr dirty="0" sz="2500" b="0">
                <a:latin typeface="Calibri"/>
                <a:cs typeface="Calibri"/>
              </a:rPr>
              <a:t>oleh</a:t>
            </a:r>
            <a:r>
              <a:rPr dirty="0" sz="2500" spc="235" b="0">
                <a:latin typeface="Calibri"/>
                <a:cs typeface="Calibri"/>
              </a:rPr>
              <a:t>   </a:t>
            </a:r>
            <a:r>
              <a:rPr dirty="0" sz="2500" b="0">
                <a:latin typeface="Calibri"/>
                <a:cs typeface="Calibri"/>
              </a:rPr>
              <a:t>satu</a:t>
            </a:r>
            <a:r>
              <a:rPr dirty="0" sz="2500" spc="240" b="0">
                <a:latin typeface="Calibri"/>
                <a:cs typeface="Calibri"/>
              </a:rPr>
              <a:t>   </a:t>
            </a:r>
            <a:r>
              <a:rPr dirty="0" sz="2500" b="0">
                <a:latin typeface="Calibri"/>
                <a:cs typeface="Calibri"/>
              </a:rPr>
              <a:t>individu.</a:t>
            </a:r>
            <a:r>
              <a:rPr dirty="0" sz="2500" spc="235" b="0">
                <a:latin typeface="Calibri"/>
                <a:cs typeface="Calibri"/>
              </a:rPr>
              <a:t>   </a:t>
            </a:r>
            <a:r>
              <a:rPr dirty="0" sz="2500" b="0">
                <a:latin typeface="Calibri"/>
                <a:cs typeface="Calibri"/>
              </a:rPr>
              <a:t>Jenis</a:t>
            </a:r>
            <a:r>
              <a:rPr dirty="0" sz="2500" spc="235" b="0">
                <a:latin typeface="Calibri"/>
                <a:cs typeface="Calibri"/>
              </a:rPr>
              <a:t>   </a:t>
            </a:r>
            <a:r>
              <a:rPr dirty="0" sz="2500" b="0">
                <a:latin typeface="Calibri"/>
                <a:cs typeface="Calibri"/>
              </a:rPr>
              <a:t>perusahaan</a:t>
            </a:r>
            <a:r>
              <a:rPr dirty="0" sz="2500" spc="229" b="0">
                <a:latin typeface="Calibri"/>
                <a:cs typeface="Calibri"/>
              </a:rPr>
              <a:t>   </a:t>
            </a:r>
            <a:r>
              <a:rPr dirty="0" sz="2500" spc="-10" b="0">
                <a:latin typeface="Calibri"/>
                <a:cs typeface="Calibri"/>
              </a:rPr>
              <a:t>perseorangan </a:t>
            </a:r>
            <a:r>
              <a:rPr dirty="0" sz="2500" b="0">
                <a:latin typeface="Calibri"/>
                <a:cs typeface="Calibri"/>
              </a:rPr>
              <a:t>(proprietorship)</a:t>
            </a:r>
            <a:r>
              <a:rPr dirty="0" sz="2500" spc="48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yang</a:t>
            </a:r>
            <a:r>
              <a:rPr dirty="0" sz="2500" spc="484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paling</a:t>
            </a:r>
            <a:r>
              <a:rPr dirty="0" sz="2500" spc="49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umum</a:t>
            </a:r>
            <a:r>
              <a:rPr dirty="0" sz="2500" spc="49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adalah</a:t>
            </a:r>
            <a:r>
              <a:rPr dirty="0" sz="2500" spc="484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penyedia</a:t>
            </a:r>
            <a:r>
              <a:rPr dirty="0" sz="2500" spc="490" b="0">
                <a:latin typeface="Calibri"/>
                <a:cs typeface="Calibri"/>
              </a:rPr>
              <a:t> </a:t>
            </a:r>
            <a:r>
              <a:rPr dirty="0" sz="2500" spc="-20" b="0">
                <a:latin typeface="Calibri"/>
                <a:cs typeface="Calibri"/>
              </a:rPr>
              <a:t>jasa </a:t>
            </a:r>
            <a:r>
              <a:rPr dirty="0" sz="2500" b="0">
                <a:latin typeface="Calibri"/>
                <a:cs typeface="Calibri"/>
              </a:rPr>
              <a:t>profesional</a:t>
            </a:r>
            <a:r>
              <a:rPr dirty="0" sz="2500" spc="31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seperti</a:t>
            </a:r>
            <a:r>
              <a:rPr dirty="0" sz="2500" spc="32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pengacara,</a:t>
            </a:r>
            <a:r>
              <a:rPr dirty="0" sz="2500" spc="32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arsitek,</a:t>
            </a:r>
            <a:r>
              <a:rPr dirty="0" sz="2500" spc="32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agen</a:t>
            </a:r>
            <a:r>
              <a:rPr dirty="0" sz="2500" spc="31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properti,</a:t>
            </a:r>
            <a:r>
              <a:rPr dirty="0" sz="2500" spc="325" b="0">
                <a:latin typeface="Calibri"/>
                <a:cs typeface="Calibri"/>
              </a:rPr>
              <a:t> </a:t>
            </a:r>
            <a:r>
              <a:rPr dirty="0" sz="2500" spc="-25" b="0">
                <a:latin typeface="Calibri"/>
                <a:cs typeface="Calibri"/>
              </a:rPr>
              <a:t>dan </a:t>
            </a:r>
            <a:r>
              <a:rPr dirty="0" sz="2500" spc="-10" b="0">
                <a:latin typeface="Calibri"/>
                <a:cs typeface="Calibri"/>
              </a:rPr>
              <a:t>dokter.</a:t>
            </a:r>
            <a:endParaRPr sz="2500">
              <a:latin typeface="Calibri"/>
              <a:cs typeface="Calibri"/>
            </a:endParaRPr>
          </a:p>
          <a:p>
            <a:pPr algn="just" marL="355600" marR="5715" indent="-342900">
              <a:lnSpc>
                <a:spcPts val="24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428625" algn="l"/>
              </a:tabLst>
            </a:pPr>
            <a:r>
              <a:rPr dirty="0" sz="2500" b="0">
                <a:latin typeface="Calibri"/>
                <a:cs typeface="Calibri"/>
              </a:rPr>
              <a:t>	Perusahaan</a:t>
            </a:r>
            <a:r>
              <a:rPr dirty="0" sz="2500" spc="7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perseorangan</a:t>
            </a:r>
            <a:r>
              <a:rPr dirty="0" sz="2500" spc="6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mudah</a:t>
            </a:r>
            <a:r>
              <a:rPr dirty="0" sz="2500" spc="7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untuk</a:t>
            </a:r>
            <a:r>
              <a:rPr dirty="0" sz="2500" spc="7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didirikan.</a:t>
            </a:r>
            <a:r>
              <a:rPr dirty="0" sz="2500" spc="75" b="0">
                <a:latin typeface="Calibri"/>
                <a:cs typeface="Calibri"/>
              </a:rPr>
              <a:t> </a:t>
            </a:r>
            <a:r>
              <a:rPr dirty="0" sz="2500" spc="-10" b="0">
                <a:latin typeface="Calibri"/>
                <a:cs typeface="Calibri"/>
              </a:rPr>
              <a:t>Bahkan, </a:t>
            </a:r>
            <a:r>
              <a:rPr dirty="0" sz="2500" b="0">
                <a:latin typeface="Calibri"/>
                <a:cs typeface="Calibri"/>
              </a:rPr>
              <a:t>Anda</a:t>
            </a:r>
            <a:r>
              <a:rPr dirty="0" sz="2500" spc="18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sendiri</a:t>
            </a:r>
            <a:r>
              <a:rPr dirty="0" sz="2500" spc="190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sudah</a:t>
            </a:r>
            <a:r>
              <a:rPr dirty="0" sz="2500" spc="18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menjadi</a:t>
            </a:r>
            <a:r>
              <a:rPr dirty="0" sz="2500" spc="18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pemilik</a:t>
            </a:r>
            <a:r>
              <a:rPr dirty="0" sz="2500" spc="190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usaha.</a:t>
            </a:r>
            <a:r>
              <a:rPr dirty="0" sz="2500" spc="180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Tidak</a:t>
            </a:r>
            <a:r>
              <a:rPr dirty="0" sz="2500" spc="185" b="0">
                <a:latin typeface="Calibri"/>
                <a:cs typeface="Calibri"/>
              </a:rPr>
              <a:t>  </a:t>
            </a:r>
            <a:r>
              <a:rPr dirty="0" sz="2500" spc="-25" b="0">
                <a:latin typeface="Calibri"/>
                <a:cs typeface="Calibri"/>
              </a:rPr>
              <a:t>ada </a:t>
            </a:r>
            <a:r>
              <a:rPr dirty="0" sz="2500" b="0">
                <a:latin typeface="Calibri"/>
                <a:cs typeface="Calibri"/>
              </a:rPr>
              <a:t>ketentuan</a:t>
            </a:r>
            <a:r>
              <a:rPr dirty="0" sz="2500" spc="100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hukum</a:t>
            </a:r>
            <a:r>
              <a:rPr dirty="0" sz="2500" spc="10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atau</a:t>
            </a:r>
            <a:r>
              <a:rPr dirty="0" sz="2500" spc="10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dokumen‐dokumen</a:t>
            </a:r>
            <a:r>
              <a:rPr dirty="0" sz="2500" spc="10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formal</a:t>
            </a:r>
            <a:r>
              <a:rPr dirty="0" sz="2500" spc="105" b="0">
                <a:latin typeface="Calibri"/>
                <a:cs typeface="Calibri"/>
              </a:rPr>
              <a:t>  </a:t>
            </a:r>
            <a:r>
              <a:rPr dirty="0" sz="2500" spc="-20" b="0">
                <a:latin typeface="Calibri"/>
                <a:cs typeface="Calibri"/>
              </a:rPr>
              <a:t>yang </a:t>
            </a:r>
            <a:r>
              <a:rPr dirty="0" sz="2500" b="0">
                <a:latin typeface="Calibri"/>
                <a:cs typeface="Calibri"/>
              </a:rPr>
              <a:t>harus</a:t>
            </a:r>
            <a:r>
              <a:rPr dirty="0" sz="2500" spc="100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diisi</a:t>
            </a:r>
            <a:r>
              <a:rPr dirty="0" sz="2500" spc="100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untuk</a:t>
            </a:r>
            <a:r>
              <a:rPr dirty="0" sz="2500" spc="10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mendirikan</a:t>
            </a:r>
            <a:r>
              <a:rPr dirty="0" sz="2500" spc="100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perusahaan</a:t>
            </a:r>
            <a:r>
              <a:rPr dirty="0" sz="2500" spc="100" b="0">
                <a:latin typeface="Calibri"/>
                <a:cs typeface="Calibri"/>
              </a:rPr>
              <a:t>  </a:t>
            </a:r>
            <a:r>
              <a:rPr dirty="0" sz="2500" spc="-10" b="0">
                <a:latin typeface="Calibri"/>
                <a:cs typeface="Calibri"/>
              </a:rPr>
              <a:t>perseorangan. </a:t>
            </a:r>
            <a:r>
              <a:rPr dirty="0" sz="2500" b="0">
                <a:latin typeface="Calibri"/>
                <a:cs typeface="Calibri"/>
              </a:rPr>
              <a:t>Kemudahan</a:t>
            </a:r>
            <a:r>
              <a:rPr dirty="0" sz="2500" spc="16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ini</a:t>
            </a:r>
            <a:r>
              <a:rPr dirty="0" sz="2500" spc="16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tentunya</a:t>
            </a:r>
            <a:r>
              <a:rPr dirty="0" sz="2500" spc="16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menjadi</a:t>
            </a:r>
            <a:r>
              <a:rPr dirty="0" sz="2500" spc="16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salah</a:t>
            </a:r>
            <a:r>
              <a:rPr dirty="0" sz="2500" spc="16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satu</a:t>
            </a:r>
            <a:r>
              <a:rPr dirty="0" sz="2500" spc="165" b="0">
                <a:latin typeface="Calibri"/>
                <a:cs typeface="Calibri"/>
              </a:rPr>
              <a:t>  </a:t>
            </a:r>
            <a:r>
              <a:rPr dirty="0" sz="2500" spc="-10" b="0">
                <a:latin typeface="Calibri"/>
                <a:cs typeface="Calibri"/>
              </a:rPr>
              <a:t>kelebihan </a:t>
            </a:r>
            <a:r>
              <a:rPr dirty="0" sz="2500" b="0">
                <a:latin typeface="Calibri"/>
                <a:cs typeface="Calibri"/>
              </a:rPr>
              <a:t>utama.</a:t>
            </a:r>
            <a:r>
              <a:rPr dirty="0" sz="2500" spc="240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Selain</a:t>
            </a:r>
            <a:r>
              <a:rPr dirty="0" sz="2500" spc="250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itu,</a:t>
            </a:r>
            <a:r>
              <a:rPr dirty="0" sz="2500" spc="24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pemilik</a:t>
            </a:r>
            <a:r>
              <a:rPr dirty="0" sz="2500" spc="24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perorangan</a:t>
            </a:r>
            <a:r>
              <a:rPr dirty="0" sz="2500" spc="24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biasanya</a:t>
            </a:r>
            <a:r>
              <a:rPr dirty="0" sz="2500" spc="245" b="0">
                <a:latin typeface="Calibri"/>
                <a:cs typeface="Calibri"/>
              </a:rPr>
              <a:t>  </a:t>
            </a:r>
            <a:r>
              <a:rPr dirty="0" sz="2500" spc="-10" b="0">
                <a:latin typeface="Calibri"/>
                <a:cs typeface="Calibri"/>
              </a:rPr>
              <a:t>dapat </a:t>
            </a:r>
            <a:r>
              <a:rPr dirty="0" sz="2500" b="0">
                <a:latin typeface="Calibri"/>
                <a:cs typeface="Calibri"/>
              </a:rPr>
              <a:t>membuat</a:t>
            </a:r>
            <a:r>
              <a:rPr dirty="0" sz="2500" spc="24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keputusan</a:t>
            </a:r>
            <a:r>
              <a:rPr dirty="0" sz="2500" spc="23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bisnis</a:t>
            </a:r>
            <a:r>
              <a:rPr dirty="0" sz="2500" spc="24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tanpa</a:t>
            </a:r>
            <a:r>
              <a:rPr dirty="0" sz="2500" spc="25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konsultasi</a:t>
            </a:r>
            <a:r>
              <a:rPr dirty="0" sz="2500" spc="24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dengan</a:t>
            </a:r>
            <a:r>
              <a:rPr dirty="0" sz="2500" spc="245" b="0">
                <a:latin typeface="Calibri"/>
                <a:cs typeface="Calibri"/>
              </a:rPr>
              <a:t> </a:t>
            </a:r>
            <a:r>
              <a:rPr dirty="0" sz="2500" spc="-10" b="0">
                <a:latin typeface="Calibri"/>
                <a:cs typeface="Calibri"/>
              </a:rPr>
              <a:t>pihak </a:t>
            </a:r>
            <a:r>
              <a:rPr dirty="0" sz="2500" b="0">
                <a:latin typeface="Calibri"/>
                <a:cs typeface="Calibri"/>
              </a:rPr>
              <a:t>lain.</a:t>
            </a:r>
            <a:r>
              <a:rPr dirty="0" sz="2500" spc="60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Kemampuan</a:t>
            </a:r>
            <a:r>
              <a:rPr dirty="0" sz="2500" spc="62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menjadi</a:t>
            </a:r>
            <a:r>
              <a:rPr dirty="0" sz="2500" spc="61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pemimpin</a:t>
            </a:r>
            <a:r>
              <a:rPr dirty="0" sz="2500" spc="61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sendiri</a:t>
            </a:r>
            <a:r>
              <a:rPr dirty="0" sz="2500" spc="620" b="0">
                <a:latin typeface="Calibri"/>
                <a:cs typeface="Calibri"/>
              </a:rPr>
              <a:t> </a:t>
            </a:r>
            <a:r>
              <a:rPr dirty="0" sz="2500" spc="-10" b="0">
                <a:latin typeface="Calibri"/>
                <a:cs typeface="Calibri"/>
              </a:rPr>
              <a:t>merupakan </a:t>
            </a:r>
            <a:r>
              <a:rPr dirty="0" sz="2500" b="0">
                <a:latin typeface="Calibri"/>
                <a:cs typeface="Calibri"/>
              </a:rPr>
              <a:t>alasan</a:t>
            </a:r>
            <a:r>
              <a:rPr dirty="0" sz="2500" spc="60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utama</a:t>
            </a:r>
            <a:r>
              <a:rPr dirty="0" sz="2500" spc="60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mengapa</a:t>
            </a:r>
            <a:r>
              <a:rPr dirty="0" sz="2500" spc="600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banyak</a:t>
            </a:r>
            <a:r>
              <a:rPr dirty="0" sz="2500" spc="605" b="0">
                <a:latin typeface="Calibri"/>
                <a:cs typeface="Calibri"/>
              </a:rPr>
              <a:t>  </a:t>
            </a:r>
            <a:r>
              <a:rPr dirty="0" sz="2500" b="0">
                <a:latin typeface="Calibri"/>
                <a:cs typeface="Calibri"/>
              </a:rPr>
              <a:t>orang</a:t>
            </a:r>
            <a:r>
              <a:rPr dirty="0" sz="2500" spc="600" b="0">
                <a:latin typeface="Calibri"/>
                <a:cs typeface="Calibri"/>
              </a:rPr>
              <a:t>  </a:t>
            </a:r>
            <a:r>
              <a:rPr dirty="0" sz="2500" spc="-10" b="0">
                <a:latin typeface="Calibri"/>
                <a:cs typeface="Calibri"/>
              </a:rPr>
              <a:t>menjalankan usahanya</a:t>
            </a:r>
            <a:r>
              <a:rPr dirty="0" sz="2500" spc="-9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sebagai</a:t>
            </a:r>
            <a:r>
              <a:rPr dirty="0" sz="2500" spc="-8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perusahaan</a:t>
            </a:r>
            <a:r>
              <a:rPr dirty="0" sz="2500" spc="-80" b="0">
                <a:latin typeface="Calibri"/>
                <a:cs typeface="Calibri"/>
              </a:rPr>
              <a:t> </a:t>
            </a:r>
            <a:r>
              <a:rPr dirty="0" sz="2500" spc="-10" b="0">
                <a:latin typeface="Calibri"/>
                <a:cs typeface="Calibri"/>
              </a:rPr>
              <a:t>perseorangan.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339394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993128" y="1176781"/>
            <a:ext cx="8075295" cy="5524500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Perusahaan</a:t>
            </a:r>
            <a:r>
              <a:rPr dirty="0" sz="2200" spc="37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perseorangan</a:t>
            </a:r>
            <a:r>
              <a:rPr dirty="0" sz="2200" spc="37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merupakan</a:t>
            </a:r>
            <a:r>
              <a:rPr dirty="0" sz="2200" spc="38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entitas</a:t>
            </a:r>
            <a:r>
              <a:rPr dirty="0" sz="2200" spc="37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terpisah</a:t>
            </a:r>
            <a:r>
              <a:rPr dirty="0" sz="2200" spc="38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untuk </a:t>
            </a:r>
            <a:r>
              <a:rPr dirty="0" sz="2200">
                <a:latin typeface="Calibri"/>
                <a:cs typeface="Calibri"/>
              </a:rPr>
              <a:t>kepentingan</a:t>
            </a:r>
            <a:r>
              <a:rPr dirty="0" sz="2200" spc="2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akuntansi</a:t>
            </a:r>
            <a:r>
              <a:rPr dirty="0" sz="2200" spc="3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saat</a:t>
            </a:r>
            <a:r>
              <a:rPr dirty="0" sz="2200" spc="3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pemiliknya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meninggal</a:t>
            </a:r>
            <a:r>
              <a:rPr dirty="0" sz="2200" spc="3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dunia</a:t>
            </a:r>
            <a:r>
              <a:rPr dirty="0" sz="2200" spc="30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atau </a:t>
            </a:r>
            <a:r>
              <a:rPr dirty="0" sz="2200">
                <a:latin typeface="Calibri"/>
                <a:cs typeface="Calibri"/>
              </a:rPr>
              <a:t>pensiun,</a:t>
            </a:r>
            <a:r>
              <a:rPr dirty="0" sz="2200" spc="4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bisnisnya</a:t>
            </a:r>
            <a:r>
              <a:rPr dirty="0" sz="2200" spc="4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pun</a:t>
            </a:r>
            <a:r>
              <a:rPr dirty="0" sz="2200" spc="4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berakhir.</a:t>
            </a:r>
            <a:r>
              <a:rPr dirty="0" sz="2200" spc="4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Akan</a:t>
            </a:r>
            <a:r>
              <a:rPr dirty="0" sz="2200" spc="4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tetapi,</a:t>
            </a:r>
            <a:r>
              <a:rPr dirty="0" sz="2200" spc="4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4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kepentingan </a:t>
            </a:r>
            <a:r>
              <a:rPr dirty="0" sz="2200">
                <a:latin typeface="Calibri"/>
                <a:cs typeface="Calibri"/>
              </a:rPr>
              <a:t>pajak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penghasilan,</a:t>
            </a:r>
            <a:r>
              <a:rPr dirty="0" sz="2200" spc="1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perusahaan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tersebut</a:t>
            </a:r>
            <a:r>
              <a:rPr dirty="0" sz="2200" spc="1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tidak</a:t>
            </a:r>
            <a:r>
              <a:rPr dirty="0" sz="2200" spc="1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diperlakukan</a:t>
            </a:r>
            <a:r>
              <a:rPr dirty="0" sz="2200" spc="10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sebagai </a:t>
            </a:r>
            <a:r>
              <a:rPr dirty="0" sz="2200">
                <a:latin typeface="Calibri"/>
                <a:cs typeface="Calibri"/>
              </a:rPr>
              <a:t>entitas</a:t>
            </a:r>
            <a:r>
              <a:rPr dirty="0" sz="2200" spc="1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terpisah</a:t>
            </a:r>
            <a:r>
              <a:rPr dirty="0" sz="2200" spc="10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10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dikenakan</a:t>
            </a:r>
            <a:r>
              <a:rPr dirty="0" sz="2200" spc="1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pajak.</a:t>
            </a:r>
            <a:r>
              <a:rPr dirty="0" sz="2200" spc="1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Kekurangan</a:t>
            </a:r>
            <a:r>
              <a:rPr dirty="0" sz="2200" spc="10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utama</a:t>
            </a:r>
            <a:r>
              <a:rPr dirty="0" sz="2200" spc="100">
                <a:latin typeface="Calibri"/>
                <a:cs typeface="Calibri"/>
              </a:rPr>
              <a:t>  </a:t>
            </a:r>
            <a:r>
              <a:rPr dirty="0" sz="2200" spc="-20">
                <a:latin typeface="Calibri"/>
                <a:cs typeface="Calibri"/>
              </a:rPr>
              <a:t>dari </a:t>
            </a:r>
            <a:r>
              <a:rPr dirty="0" sz="2200">
                <a:latin typeface="Calibri"/>
                <a:cs typeface="Calibri"/>
              </a:rPr>
              <a:t>bentuk</a:t>
            </a:r>
            <a:r>
              <a:rPr dirty="0" sz="2200" spc="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usaha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ini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adalah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kesulitan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menghimpun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dalam </a:t>
            </a:r>
            <a:r>
              <a:rPr dirty="0" sz="2200">
                <a:latin typeface="Calibri"/>
                <a:cs typeface="Calibri"/>
              </a:rPr>
              <a:t>jumlah</a:t>
            </a:r>
            <a:r>
              <a:rPr dirty="0" sz="2200" spc="5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besar.</a:t>
            </a:r>
            <a:r>
              <a:rPr dirty="0" sz="2200" spc="5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Investasi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usaha</a:t>
            </a:r>
            <a:r>
              <a:rPr dirty="0" sz="2200" spc="5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terbatas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pada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jumlah</a:t>
            </a:r>
            <a:r>
              <a:rPr dirty="0" sz="2200" spc="5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5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dapat </a:t>
            </a:r>
            <a:r>
              <a:rPr dirty="0" sz="2200">
                <a:latin typeface="Calibri"/>
                <a:cs typeface="Calibri"/>
              </a:rPr>
              <a:t>disediakan</a:t>
            </a:r>
            <a:r>
              <a:rPr dirty="0" sz="2200" spc="1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pemilik</a:t>
            </a:r>
            <a:r>
              <a:rPr dirty="0" sz="2200" spc="1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dari</a:t>
            </a:r>
            <a:r>
              <a:rPr dirty="0" sz="2200" spc="1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kekayaan</a:t>
            </a:r>
            <a:r>
              <a:rPr dirty="0" sz="2200" spc="1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pribadinya,</a:t>
            </a:r>
            <a:r>
              <a:rPr dirty="0" sz="2200" spc="1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ditambah</a:t>
            </a:r>
            <a:r>
              <a:rPr dirty="0" sz="2200" spc="15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jumlah </a:t>
            </a:r>
            <a:r>
              <a:rPr dirty="0" sz="2200">
                <a:latin typeface="Calibri"/>
                <a:cs typeface="Calibri"/>
              </a:rPr>
              <a:t>tambahan</a:t>
            </a:r>
            <a:r>
              <a:rPr dirty="0" sz="2200" spc="2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2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dapat</a:t>
            </a:r>
            <a:r>
              <a:rPr dirty="0" sz="2200" spc="2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diperoleh</a:t>
            </a:r>
            <a:r>
              <a:rPr dirty="0" sz="2200" spc="2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dari</a:t>
            </a:r>
            <a:r>
              <a:rPr dirty="0" sz="2200" spc="2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pinjaman.</a:t>
            </a:r>
            <a:r>
              <a:rPr dirty="0" sz="2200" spc="2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Selain</a:t>
            </a:r>
            <a:r>
              <a:rPr dirty="0" sz="2200" spc="2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itu,</a:t>
            </a:r>
            <a:r>
              <a:rPr dirty="0" sz="2200" spc="28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pemilik </a:t>
            </a:r>
            <a:r>
              <a:rPr dirty="0" sz="2200">
                <a:latin typeface="Calibri"/>
                <a:cs typeface="Calibri"/>
              </a:rPr>
              <a:t>secara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pribadi</a:t>
            </a:r>
            <a:r>
              <a:rPr dirty="0" sz="2200" spc="2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juga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bertanggung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jawab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2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utang</a:t>
            </a:r>
            <a:r>
              <a:rPr dirty="0" sz="2200" spc="2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atau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kewajiban </a:t>
            </a:r>
            <a:r>
              <a:rPr dirty="0" sz="2200">
                <a:latin typeface="Calibri"/>
                <a:cs typeface="Calibri"/>
              </a:rPr>
              <a:t>hukum</a:t>
            </a:r>
            <a:r>
              <a:rPr dirty="0" sz="2200" spc="1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1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perusahaan.</a:t>
            </a:r>
            <a:r>
              <a:rPr dirty="0" sz="2200" spc="1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kata</a:t>
            </a:r>
            <a:r>
              <a:rPr dirty="0" sz="2200" spc="1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lain,</a:t>
            </a:r>
            <a:r>
              <a:rPr dirty="0" sz="2200" spc="1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jika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perusahaan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gagal </a:t>
            </a:r>
            <a:r>
              <a:rPr dirty="0" sz="2200">
                <a:latin typeface="Calibri"/>
                <a:cs typeface="Calibri"/>
              </a:rPr>
              <a:t>membayar</a:t>
            </a:r>
            <a:r>
              <a:rPr dirty="0" sz="2200" spc="2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kewajibannya,</a:t>
            </a:r>
            <a:r>
              <a:rPr dirty="0" sz="2200" spc="2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kreditur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2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hak</a:t>
            </a:r>
            <a:r>
              <a:rPr dirty="0" sz="2200" spc="2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2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2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pribadi </a:t>
            </a:r>
            <a:r>
              <a:rPr dirty="0" sz="2200">
                <a:latin typeface="Calibri"/>
                <a:cs typeface="Calibri"/>
              </a:rPr>
              <a:t>pemilik</a:t>
            </a:r>
            <a:r>
              <a:rPr dirty="0" sz="2200" spc="1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tanpa</a:t>
            </a:r>
            <a:r>
              <a:rPr dirty="0" sz="2200" spc="1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melihat</a:t>
            </a:r>
            <a:r>
              <a:rPr dirty="0" sz="2200" spc="1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jumlah</a:t>
            </a:r>
            <a:r>
              <a:rPr dirty="0" sz="2200" spc="38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investasi</a:t>
            </a:r>
            <a:r>
              <a:rPr dirty="0" sz="2200" spc="1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aktual</a:t>
            </a:r>
            <a:r>
              <a:rPr dirty="0" sz="2200" spc="1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pemilik</a:t>
            </a:r>
            <a:r>
              <a:rPr dirty="0" sz="2200" spc="16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dalam perusahaan.</a:t>
            </a:r>
            <a:endParaRPr sz="2200">
              <a:latin typeface="Calibri"/>
              <a:cs typeface="Calibri"/>
            </a:endParaRPr>
          </a:p>
          <a:p>
            <a:pPr algn="just" marL="355600" marR="6350" indent="-343535">
              <a:lnSpc>
                <a:spcPts val="2110"/>
              </a:lnSpc>
              <a:spcBef>
                <a:spcPts val="50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Salah</a:t>
            </a:r>
            <a:r>
              <a:rPr dirty="0" sz="2200" spc="2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satu</a:t>
            </a:r>
            <a:r>
              <a:rPr dirty="0" sz="2200" spc="2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bentuk</a:t>
            </a:r>
            <a:r>
              <a:rPr dirty="0" sz="2200" spc="2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1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adalah</a:t>
            </a:r>
            <a:r>
              <a:rPr dirty="0" sz="2200" spc="20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2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terbatas,</a:t>
            </a:r>
            <a:r>
              <a:rPr dirty="0" sz="2200" spc="21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yang </a:t>
            </a:r>
            <a:r>
              <a:rPr dirty="0" sz="2200">
                <a:latin typeface="Calibri"/>
                <a:cs typeface="Calibri"/>
              </a:rPr>
              <a:t>merupakan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badan</a:t>
            </a:r>
            <a:r>
              <a:rPr dirty="0" sz="2200" spc="5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hukum</a:t>
            </a:r>
            <a:r>
              <a:rPr dirty="0" sz="2200" spc="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unik</a:t>
            </a:r>
            <a:r>
              <a:rPr dirty="0" sz="2200" spc="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memungkinkan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rekan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2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tidak</a:t>
            </a:r>
            <a:r>
              <a:rPr dirty="0" sz="2200" spc="20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terlibat</a:t>
            </a:r>
            <a:r>
              <a:rPr dirty="0" sz="2200" spc="20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20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kegiatan</a:t>
            </a:r>
            <a:r>
              <a:rPr dirty="0" sz="2200" spc="20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operasi</a:t>
            </a:r>
            <a:r>
              <a:rPr dirty="0" sz="2200" spc="2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perusahaan</a:t>
            </a:r>
            <a:r>
              <a:rPr dirty="0" sz="2200" spc="20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untuk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25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kewajiban</a:t>
            </a:r>
            <a:r>
              <a:rPr dirty="0" sz="2200" spc="25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25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terbatas.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bentuk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usaha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ini.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paling </a:t>
            </a:r>
            <a:r>
              <a:rPr dirty="0" sz="2200">
                <a:latin typeface="Calibri"/>
                <a:cs typeface="Calibri"/>
              </a:rPr>
              <a:t>tidak</a:t>
            </a:r>
            <a:r>
              <a:rPr dirty="0" sz="2200" spc="1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satu</a:t>
            </a:r>
            <a:r>
              <a:rPr dirty="0" sz="2200" spc="1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1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harus</a:t>
            </a:r>
            <a:r>
              <a:rPr dirty="0" sz="2200" spc="1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menjalankan</a:t>
            </a:r>
            <a:r>
              <a:rPr dirty="0" sz="2200" spc="1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perusahaan</a:t>
            </a:r>
            <a:r>
              <a:rPr dirty="0" sz="2200" spc="1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16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memiliki kewajiban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tidak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terbatas.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251587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Persekutuan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01266"/>
            <a:ext cx="8074659" cy="29216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algn="just" marL="355600" marR="7620" indent="-342900">
              <a:lnSpc>
                <a:spcPct val="80000"/>
              </a:lnSpc>
              <a:spcBef>
                <a:spcPts val="700"/>
              </a:spcBef>
              <a:buFont typeface="Arial MT"/>
              <a:buChar char="•"/>
              <a:tabLst>
                <a:tab pos="355600" algn="l"/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	Persekutuan</a:t>
            </a:r>
            <a:r>
              <a:rPr dirty="0" sz="2500" spc="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(partnership)</a:t>
            </a:r>
            <a:r>
              <a:rPr dirty="0" sz="2500" spc="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merupakan</a:t>
            </a:r>
            <a:r>
              <a:rPr dirty="0" sz="2500" spc="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gabungan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dua</a:t>
            </a:r>
            <a:r>
              <a:rPr dirty="0" sz="2500" spc="2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orang </a:t>
            </a:r>
            <a:r>
              <a:rPr dirty="0" sz="2500">
                <a:latin typeface="Calibri"/>
                <a:cs typeface="Calibri"/>
              </a:rPr>
              <a:t>atau</a:t>
            </a:r>
            <a:r>
              <a:rPr dirty="0" sz="2500" spc="6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lebih</a:t>
            </a:r>
            <a:r>
              <a:rPr dirty="0" sz="2500" spc="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3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memiliki</a:t>
            </a:r>
            <a:r>
              <a:rPr dirty="0" sz="2500" spc="3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3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menjalankan</a:t>
            </a:r>
            <a:r>
              <a:rPr dirty="0" sz="2500" spc="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usaha</a:t>
            </a:r>
            <a:r>
              <a:rPr dirty="0" sz="2500" spc="3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untuk mendapatkan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laba.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2400"/>
              </a:lnSpc>
              <a:spcBef>
                <a:spcPts val="580"/>
              </a:spcBef>
              <a:buFont typeface="Arial MT"/>
              <a:buChar char="•"/>
              <a:tabLst>
                <a:tab pos="355600" algn="l"/>
                <a:tab pos="428625" algn="l"/>
              </a:tabLst>
            </a:pPr>
            <a:r>
              <a:rPr dirty="0" sz="2500">
                <a:latin typeface="Calibri"/>
                <a:cs typeface="Calibri"/>
              </a:rPr>
              <a:t>	Persekutuan</a:t>
            </a:r>
            <a:r>
              <a:rPr dirty="0" sz="2500" spc="5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jarang</a:t>
            </a:r>
            <a:r>
              <a:rPr dirty="0" sz="2500" spc="5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digunakan</a:t>
            </a:r>
            <a:r>
              <a:rPr dirty="0" sz="2500" spc="5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jika</a:t>
            </a:r>
            <a:r>
              <a:rPr dirty="0" sz="2500" spc="5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dibandingkan</a:t>
            </a:r>
            <a:r>
              <a:rPr dirty="0" sz="2500" spc="53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dengan </a:t>
            </a:r>
            <a:r>
              <a:rPr dirty="0" sz="2500">
                <a:latin typeface="Calibri"/>
                <a:cs typeface="Calibri"/>
              </a:rPr>
              <a:t>perusahaan</a:t>
            </a:r>
            <a:r>
              <a:rPr dirty="0" sz="2500" spc="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perseorangan.</a:t>
            </a:r>
            <a:r>
              <a:rPr dirty="0" sz="2500" spc="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Persekutuan</a:t>
            </a:r>
            <a:r>
              <a:rPr dirty="0" sz="2500" spc="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memiliki</a:t>
            </a:r>
            <a:r>
              <a:rPr dirty="0" sz="2500" spc="5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beberapa </a:t>
            </a:r>
            <a:r>
              <a:rPr dirty="0" sz="2500">
                <a:latin typeface="Calibri"/>
                <a:cs typeface="Calibri"/>
              </a:rPr>
              <a:t>karakteristik</a:t>
            </a:r>
            <a:r>
              <a:rPr dirty="0" sz="2500" spc="16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16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pengaruh</a:t>
            </a:r>
            <a:r>
              <a:rPr dirty="0" sz="2500" spc="16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akuntansi.</a:t>
            </a:r>
            <a:r>
              <a:rPr dirty="0" sz="2500" spc="15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Di</a:t>
            </a:r>
            <a:r>
              <a:rPr dirty="0" sz="2500" spc="16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Indonesia, </a:t>
            </a:r>
            <a:r>
              <a:rPr dirty="0" sz="2500">
                <a:latin typeface="Calibri"/>
                <a:cs typeface="Calibri"/>
              </a:rPr>
              <a:t>terdapat</a:t>
            </a:r>
            <a:r>
              <a:rPr dirty="0" sz="2500" spc="12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tiga</a:t>
            </a:r>
            <a:r>
              <a:rPr dirty="0" sz="2500" spc="12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jenis</a:t>
            </a:r>
            <a:r>
              <a:rPr dirty="0" sz="2500" spc="12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persekutuan</a:t>
            </a:r>
            <a:r>
              <a:rPr dirty="0" sz="2500" spc="12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12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diakui</a:t>
            </a:r>
            <a:r>
              <a:rPr dirty="0" sz="2500" spc="12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oleh</a:t>
            </a:r>
            <a:r>
              <a:rPr dirty="0" sz="2500" spc="12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Kitab </a:t>
            </a:r>
            <a:r>
              <a:rPr dirty="0" sz="2500">
                <a:latin typeface="Calibri"/>
                <a:cs typeface="Calibri"/>
              </a:rPr>
              <a:t>Undang‐Undang</a:t>
            </a:r>
            <a:r>
              <a:rPr dirty="0" sz="2500" spc="229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Hukum</a:t>
            </a:r>
            <a:r>
              <a:rPr dirty="0" sz="2500" spc="229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Perdata</a:t>
            </a:r>
            <a:r>
              <a:rPr dirty="0" sz="2500" spc="229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(KUHP):</a:t>
            </a:r>
            <a:r>
              <a:rPr dirty="0" sz="2500" spc="495">
                <a:latin typeface="Calibri"/>
                <a:cs typeface="Calibri"/>
              </a:rPr>
              <a:t>   </a:t>
            </a:r>
            <a:r>
              <a:rPr dirty="0" sz="2500" spc="-10">
                <a:latin typeface="Calibri"/>
                <a:cs typeface="Calibri"/>
              </a:rPr>
              <a:t>Persekutuan </a:t>
            </a:r>
            <a:r>
              <a:rPr dirty="0" sz="2500" spc="-20">
                <a:latin typeface="Calibri"/>
                <a:cs typeface="Calibri"/>
              </a:rPr>
              <a:t>Perdata,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Firma,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459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Persekutuan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 spc="-35">
                <a:latin typeface="Calibri"/>
                <a:cs typeface="Calibri"/>
              </a:rPr>
              <a:t>Terbatas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(CV).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93161" y="4896842"/>
            <a:ext cx="137160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50">
                <a:latin typeface="Arial MT"/>
                <a:cs typeface="Arial MT"/>
              </a:rPr>
              <a:t>•</a:t>
            </a:r>
            <a:endParaRPr sz="25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36049" y="4896842"/>
            <a:ext cx="7727950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07845" algn="l"/>
                <a:tab pos="3099435" algn="l"/>
                <a:tab pos="3973195" algn="l"/>
                <a:tab pos="4772660" algn="l"/>
                <a:tab pos="6109970" algn="l"/>
              </a:tabLst>
            </a:pPr>
            <a:r>
              <a:rPr dirty="0" sz="2500" spc="-10">
                <a:latin typeface="Calibri"/>
                <a:cs typeface="Calibri"/>
              </a:rPr>
              <a:t>Persekutuan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memiliki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20">
                <a:latin typeface="Calibri"/>
                <a:cs typeface="Calibri"/>
              </a:rPr>
              <a:t>masa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20">
                <a:latin typeface="Calibri"/>
                <a:cs typeface="Calibri"/>
              </a:rPr>
              <a:t>yang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terbatas.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Persekutuan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36039" y="5201666"/>
            <a:ext cx="7728584" cy="7118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680"/>
              </a:spcBef>
            </a:pPr>
            <a:r>
              <a:rPr dirty="0" sz="2500">
                <a:latin typeface="Calibri"/>
                <a:cs typeface="Calibri"/>
              </a:rPr>
              <a:t>akan</a:t>
            </a:r>
            <a:r>
              <a:rPr dirty="0" sz="2500" spc="2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berakhir</a:t>
            </a:r>
            <a:r>
              <a:rPr dirty="0" sz="2500" spc="3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saat</a:t>
            </a:r>
            <a:r>
              <a:rPr dirty="0" sz="2500" spc="3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seorang</a:t>
            </a:r>
            <a:r>
              <a:rPr dirty="0" sz="2500" spc="3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3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mengundurkan</a:t>
            </a:r>
            <a:r>
              <a:rPr dirty="0" sz="2500" spc="3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diri</a:t>
            </a:r>
            <a:r>
              <a:rPr dirty="0" sz="2500" spc="30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dari </a:t>
            </a:r>
            <a:r>
              <a:rPr dirty="0" sz="2500">
                <a:latin typeface="Calibri"/>
                <a:cs typeface="Calibri"/>
              </a:rPr>
              <a:t>anggota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pemilik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perusahaan.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28" y="2011933"/>
            <a:ext cx="8072755" cy="4518660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kebanyakan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persekutuan,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para</a:t>
            </a:r>
            <a:r>
              <a:rPr dirty="0" sz="2200" spc="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4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kewajiban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tidak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terbatas,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artinya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setiap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secara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individu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memiliki </a:t>
            </a:r>
            <a:r>
              <a:rPr dirty="0" sz="2200">
                <a:latin typeface="Calibri"/>
                <a:cs typeface="Calibri"/>
              </a:rPr>
              <a:t>kewajiban</a:t>
            </a:r>
            <a:r>
              <a:rPr dirty="0" sz="2200" spc="2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pada</a:t>
            </a:r>
            <a:r>
              <a:rPr dirty="0" sz="2200" spc="434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kreditur</a:t>
            </a:r>
            <a:r>
              <a:rPr dirty="0" sz="2200" spc="2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2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utang‐utang</a:t>
            </a:r>
            <a:r>
              <a:rPr dirty="0" sz="2200" spc="20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20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dibuat</a:t>
            </a:r>
            <a:r>
              <a:rPr dirty="0" sz="2200" spc="200">
                <a:latin typeface="Calibri"/>
                <a:cs typeface="Calibri"/>
              </a:rPr>
              <a:t>  </a:t>
            </a:r>
            <a:r>
              <a:rPr dirty="0" sz="2200" spc="-20">
                <a:latin typeface="Calibri"/>
                <a:cs typeface="Calibri"/>
              </a:rPr>
              <a:t>oleh </a:t>
            </a:r>
            <a:r>
              <a:rPr dirty="0" sz="2200">
                <a:latin typeface="Calibri"/>
                <a:cs typeface="Calibri"/>
              </a:rPr>
              <a:t>persekutuan.</a:t>
            </a:r>
            <a:r>
              <a:rPr dirty="0" sz="2200" spc="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Jadi,</a:t>
            </a:r>
            <a:r>
              <a:rPr dirty="0" sz="2200" spc="10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jika</a:t>
            </a:r>
            <a:r>
              <a:rPr dirty="0" sz="2200" spc="10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1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tidak</a:t>
            </a:r>
            <a:r>
              <a:rPr dirty="0" sz="2200" spc="10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10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kemampuan </a:t>
            </a:r>
            <a:r>
              <a:rPr dirty="0" sz="2200">
                <a:latin typeface="Calibri"/>
                <a:cs typeface="Calibri"/>
              </a:rPr>
              <a:t>melakukan</a:t>
            </a:r>
            <a:r>
              <a:rPr dirty="0" sz="2200" spc="2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pembayaran,</a:t>
            </a:r>
            <a:r>
              <a:rPr dirty="0" sz="2200" spc="25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para</a:t>
            </a:r>
            <a:r>
              <a:rPr dirty="0" sz="2200" spc="25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25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harus</a:t>
            </a:r>
            <a:r>
              <a:rPr dirty="0" sz="2200" spc="2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menyediakan</a:t>
            </a:r>
            <a:r>
              <a:rPr dirty="0" sz="2200" spc="254">
                <a:latin typeface="Calibri"/>
                <a:cs typeface="Calibri"/>
              </a:rPr>
              <a:t>  </a:t>
            </a:r>
            <a:r>
              <a:rPr dirty="0" sz="2200" spc="-20">
                <a:latin typeface="Calibri"/>
                <a:cs typeface="Calibri"/>
              </a:rPr>
              <a:t>aset </a:t>
            </a:r>
            <a:r>
              <a:rPr dirty="0" sz="2200">
                <a:latin typeface="Calibri"/>
                <a:cs typeface="Calibri"/>
              </a:rPr>
              <a:t>pribadi</a:t>
            </a:r>
            <a:r>
              <a:rPr dirty="0" sz="2200" spc="434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44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memadai</a:t>
            </a:r>
            <a:r>
              <a:rPr dirty="0" sz="2200" spc="434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44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menyelesaikan</a:t>
            </a:r>
            <a:r>
              <a:rPr dirty="0" sz="2200" spc="434">
                <a:latin typeface="Calibri"/>
                <a:cs typeface="Calibri"/>
              </a:rPr>
              <a:t>   </a:t>
            </a:r>
            <a:r>
              <a:rPr dirty="0" sz="2200" spc="-10">
                <a:latin typeface="Calibri"/>
                <a:cs typeface="Calibri"/>
              </a:rPr>
              <a:t>kewajiban persekutuan.</a:t>
            </a:r>
            <a:endParaRPr sz="2200">
              <a:latin typeface="Calibri"/>
              <a:cs typeface="Calibri"/>
            </a:endParaRPr>
          </a:p>
          <a:p>
            <a:pPr algn="just" marL="355600" marR="5715" indent="-343535">
              <a:lnSpc>
                <a:spcPct val="80000"/>
              </a:lnSpc>
              <a:spcBef>
                <a:spcPts val="5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Para</a:t>
            </a:r>
            <a:r>
              <a:rPr dirty="0" sz="2200" spc="29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29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29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kepemilikan</a:t>
            </a:r>
            <a:r>
              <a:rPr dirty="0" sz="2200" spc="29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bersama</a:t>
            </a:r>
            <a:r>
              <a:rPr dirty="0" sz="2200" spc="29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295">
                <a:latin typeface="Calibri"/>
                <a:cs typeface="Calibri"/>
              </a:rPr>
              <a:t>   </a:t>
            </a:r>
            <a:r>
              <a:rPr dirty="0" sz="2200" spc="-10">
                <a:latin typeface="Calibri"/>
                <a:cs typeface="Calibri"/>
              </a:rPr>
              <a:t>properti </a:t>
            </a:r>
            <a:r>
              <a:rPr dirty="0" sz="2200">
                <a:latin typeface="Calibri"/>
                <a:cs typeface="Calibri"/>
              </a:rPr>
              <a:t>persekutuan.</a:t>
            </a:r>
            <a:r>
              <a:rPr dirty="0" sz="2200" spc="1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Properti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diinvestasikan</a:t>
            </a:r>
            <a:r>
              <a:rPr dirty="0" sz="2200" spc="1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oleh </a:t>
            </a:r>
            <a:r>
              <a:rPr dirty="0" sz="2200">
                <a:latin typeface="Calibri"/>
                <a:cs typeface="Calibri"/>
              </a:rPr>
              <a:t>seorang</a:t>
            </a:r>
            <a:r>
              <a:rPr dirty="0" sz="2200" spc="1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1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akan</a:t>
            </a:r>
            <a:r>
              <a:rPr dirty="0" sz="2200" spc="1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menjadi</a:t>
            </a:r>
            <a:r>
              <a:rPr dirty="0" sz="2200" spc="1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properti</a:t>
            </a:r>
            <a:r>
              <a:rPr dirty="0" sz="2200" spc="1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bersama</a:t>
            </a:r>
            <a:r>
              <a:rPr dirty="0" sz="2200" spc="1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seluruh</a:t>
            </a:r>
            <a:r>
              <a:rPr dirty="0" sz="2200" spc="1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rekan.</a:t>
            </a:r>
            <a:r>
              <a:rPr dirty="0" sz="2200" spc="18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Saat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50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berakhir,</a:t>
            </a:r>
            <a:r>
              <a:rPr dirty="0" sz="2200" spc="51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klaim</a:t>
            </a:r>
            <a:r>
              <a:rPr dirty="0" sz="2200" spc="51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para</a:t>
            </a:r>
            <a:r>
              <a:rPr dirty="0" sz="2200" spc="509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509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51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509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diukur berdasarkan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jumlah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mereka.</a:t>
            </a:r>
            <a:endParaRPr sz="22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spc="-10">
                <a:latin typeface="Calibri"/>
                <a:cs typeface="Calibri"/>
              </a:rPr>
              <a:t>Karakteristik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lainnya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adalah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agen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kebersamaan,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artinya </a:t>
            </a:r>
            <a:r>
              <a:rPr dirty="0" sz="2200">
                <a:latin typeface="Calibri"/>
                <a:cs typeface="Calibri"/>
              </a:rPr>
              <a:t>setiap</a:t>
            </a:r>
            <a:r>
              <a:rPr dirty="0" sz="2200" spc="2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2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merupakan</a:t>
            </a:r>
            <a:r>
              <a:rPr dirty="0" sz="2200" spc="2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wakil</a:t>
            </a:r>
            <a:r>
              <a:rPr dirty="0" sz="2200" spc="2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perusahaan.</a:t>
            </a:r>
            <a:r>
              <a:rPr dirty="0" sz="2200" spc="2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Tindakan</a:t>
            </a:r>
            <a:r>
              <a:rPr dirty="0" sz="2200" spc="2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setiap</a:t>
            </a:r>
            <a:r>
              <a:rPr dirty="0" sz="2200" spc="29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rekan </a:t>
            </a:r>
            <a:r>
              <a:rPr dirty="0" sz="2200">
                <a:latin typeface="Calibri"/>
                <a:cs typeface="Calibri"/>
              </a:rPr>
              <a:t>mengikat</a:t>
            </a:r>
            <a:r>
              <a:rPr dirty="0" sz="2200" spc="3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3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secara</a:t>
            </a:r>
            <a:r>
              <a:rPr dirty="0" sz="2200" spc="3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keseluruhan</a:t>
            </a:r>
            <a:r>
              <a:rPr dirty="0" sz="2200" spc="3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3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menjadi</a:t>
            </a:r>
            <a:r>
              <a:rPr dirty="0" sz="2200" spc="3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tanggung </a:t>
            </a:r>
            <a:r>
              <a:rPr dirty="0" sz="2200">
                <a:latin typeface="Calibri"/>
                <a:cs typeface="Calibri"/>
              </a:rPr>
              <a:t>jawab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seluruh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rekan.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1454149"/>
            <a:ext cx="8073390" cy="51314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algn="just" marL="354965" marR="5080" indent="-342900">
              <a:lnSpc>
                <a:spcPct val="80000"/>
              </a:lnSpc>
              <a:spcBef>
                <a:spcPts val="700"/>
              </a:spcBef>
              <a:buFont typeface="Arial MT"/>
              <a:buChar char="•"/>
              <a:tabLst>
                <a:tab pos="354965" algn="l"/>
                <a:tab pos="356870" algn="l"/>
              </a:tabLst>
            </a:pP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Persekutuan,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seperti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perusahaan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perseorangan,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merupakan </a:t>
            </a:r>
            <a:r>
              <a:rPr dirty="0" sz="2500">
                <a:latin typeface="Calibri"/>
                <a:cs typeface="Calibri"/>
              </a:rPr>
              <a:t>entitas</a:t>
            </a:r>
            <a:r>
              <a:rPr dirty="0" sz="2500" spc="6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6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tidak</a:t>
            </a:r>
            <a:r>
              <a:rPr dirty="0" sz="2500" spc="3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dikenakan</a:t>
            </a:r>
            <a:r>
              <a:rPr dirty="0" sz="2500" spc="6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pajak</a:t>
            </a:r>
            <a:r>
              <a:rPr dirty="0" sz="2500" spc="6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sehingga</a:t>
            </a:r>
            <a:r>
              <a:rPr dirty="0" sz="2500" spc="3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tidak</a:t>
            </a:r>
            <a:r>
              <a:rPr dirty="0" sz="2500" spc="62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perlu </a:t>
            </a:r>
            <a:r>
              <a:rPr dirty="0" sz="2500">
                <a:latin typeface="Calibri"/>
                <a:cs typeface="Calibri"/>
              </a:rPr>
              <a:t>membayar</a:t>
            </a:r>
            <a:r>
              <a:rPr dirty="0" sz="2500" spc="18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pajak</a:t>
            </a:r>
            <a:r>
              <a:rPr dirty="0" sz="2500" spc="18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penghasilan</a:t>
            </a:r>
            <a:r>
              <a:rPr dirty="0" sz="2500" spc="18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perusahaan.</a:t>
            </a:r>
            <a:r>
              <a:rPr dirty="0" sz="2500" spc="18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Akan</a:t>
            </a:r>
            <a:r>
              <a:rPr dirty="0" sz="2500" spc="17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tetapi, </a:t>
            </a:r>
            <a:r>
              <a:rPr dirty="0" sz="2500">
                <a:latin typeface="Calibri"/>
                <a:cs typeface="Calibri"/>
              </a:rPr>
              <a:t>pendapatan</a:t>
            </a:r>
            <a:r>
              <a:rPr dirty="0" sz="2500" spc="15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15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beban</a:t>
            </a:r>
            <a:r>
              <a:rPr dirty="0" sz="2500" spc="15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serta</a:t>
            </a:r>
            <a:r>
              <a:rPr dirty="0" sz="2500" spc="15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hasil</a:t>
            </a:r>
            <a:r>
              <a:rPr dirty="0" sz="2500" spc="15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operasi</a:t>
            </a:r>
            <a:r>
              <a:rPr dirty="0" sz="2500" spc="15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perusahaan </a:t>
            </a:r>
            <a:r>
              <a:rPr dirty="0" sz="2500">
                <a:latin typeface="Calibri"/>
                <a:cs typeface="Calibri"/>
              </a:rPr>
              <a:t>lainnya</a:t>
            </a:r>
            <a:r>
              <a:rPr dirty="0" sz="2500" spc="10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harus</a:t>
            </a:r>
            <a:r>
              <a:rPr dirty="0" sz="2500" spc="9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dilaporkan</a:t>
            </a:r>
            <a:r>
              <a:rPr dirty="0" sz="2500" spc="9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setiap</a:t>
            </a:r>
            <a:r>
              <a:rPr dirty="0" sz="2500" spc="10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tahun</a:t>
            </a:r>
            <a:r>
              <a:rPr dirty="0" sz="2500" spc="9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ke</a:t>
            </a:r>
            <a:r>
              <a:rPr dirty="0" sz="2500" spc="10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Kantor</a:t>
            </a:r>
            <a:r>
              <a:rPr dirty="0" sz="2500" spc="10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Pajak. </a:t>
            </a:r>
            <a:r>
              <a:rPr dirty="0" sz="2500">
                <a:latin typeface="Calibri"/>
                <a:cs typeface="Calibri"/>
              </a:rPr>
              <a:t>Selanjutnya,</a:t>
            </a:r>
            <a:r>
              <a:rPr dirty="0" sz="2500" spc="1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para</a:t>
            </a:r>
            <a:r>
              <a:rPr dirty="0" sz="2500" spc="1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1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harus</a:t>
            </a:r>
            <a:r>
              <a:rPr dirty="0" sz="2500" spc="1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melaporkan</a:t>
            </a:r>
            <a:r>
              <a:rPr dirty="0" sz="2500" spc="1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bagian</a:t>
            </a:r>
            <a:r>
              <a:rPr dirty="0" sz="2500" spc="135">
                <a:latin typeface="Calibri"/>
                <a:cs typeface="Calibri"/>
              </a:rPr>
              <a:t>  </a:t>
            </a:r>
            <a:r>
              <a:rPr dirty="0" sz="2500" spc="-20">
                <a:latin typeface="Calibri"/>
                <a:cs typeface="Calibri"/>
              </a:rPr>
              <a:t>laba </a:t>
            </a:r>
            <a:r>
              <a:rPr dirty="0" sz="2500">
                <a:latin typeface="Calibri"/>
                <a:cs typeface="Calibri"/>
              </a:rPr>
              <a:t>mereka</a:t>
            </a:r>
            <a:r>
              <a:rPr dirty="0" sz="2500" spc="60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dalam</a:t>
            </a:r>
            <a:r>
              <a:rPr dirty="0" sz="2500" spc="60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persekutuan</a:t>
            </a:r>
            <a:r>
              <a:rPr dirty="0" sz="2500" spc="60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saat</a:t>
            </a:r>
            <a:r>
              <a:rPr dirty="0" sz="2500" spc="60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melaporkan</a:t>
            </a:r>
            <a:r>
              <a:rPr dirty="0" sz="2500" spc="60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pajak </a:t>
            </a:r>
            <a:r>
              <a:rPr dirty="0" sz="2500">
                <a:latin typeface="Calibri"/>
                <a:cs typeface="Calibri"/>
              </a:rPr>
              <a:t>penghasilan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pribadi.</a:t>
            </a:r>
            <a:endParaRPr sz="2500">
              <a:latin typeface="Calibri"/>
              <a:cs typeface="Calibri"/>
            </a:endParaRPr>
          </a:p>
          <a:p>
            <a:pPr algn="just" marL="355600" marR="6985" indent="-342900">
              <a:lnSpc>
                <a:spcPts val="2400"/>
              </a:lnSpc>
              <a:spcBef>
                <a:spcPts val="580"/>
              </a:spcBef>
              <a:buFont typeface="Arial MT"/>
              <a:buChar char="•"/>
              <a:tabLst>
                <a:tab pos="355600" algn="l"/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	Persekutuan</a:t>
            </a:r>
            <a:r>
              <a:rPr dirty="0" sz="2500" spc="4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dibentuk</a:t>
            </a:r>
            <a:r>
              <a:rPr dirty="0" sz="2500" spc="48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berdasarkan</a:t>
            </a:r>
            <a:r>
              <a:rPr dirty="0" sz="2500" spc="4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sebuah</a:t>
            </a:r>
            <a:r>
              <a:rPr dirty="0" sz="2500" spc="4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kontrak,</a:t>
            </a:r>
            <a:r>
              <a:rPr dirty="0" sz="2500" spc="48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yang </a:t>
            </a:r>
            <a:r>
              <a:rPr dirty="0" sz="2500">
                <a:latin typeface="Calibri"/>
                <a:cs typeface="Calibri"/>
              </a:rPr>
              <a:t>disebut</a:t>
            </a:r>
            <a:r>
              <a:rPr dirty="0" sz="2500" spc="484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perjanjian</a:t>
            </a:r>
            <a:r>
              <a:rPr dirty="0" sz="2500" spc="4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persekutuan</a:t>
            </a:r>
            <a:r>
              <a:rPr dirty="0" sz="2500" spc="4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(partnership</a:t>
            </a:r>
            <a:r>
              <a:rPr dirty="0" sz="2500" spc="48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agreement) </a:t>
            </a:r>
            <a:r>
              <a:rPr dirty="0" sz="2500">
                <a:latin typeface="Calibri"/>
                <a:cs typeface="Calibri"/>
              </a:rPr>
              <a:t>atau</a:t>
            </a:r>
            <a:r>
              <a:rPr dirty="0" sz="2500" spc="4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pasal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persekutuan</a:t>
            </a:r>
            <a:r>
              <a:rPr dirty="0" sz="2500" spc="-3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(arcticles</a:t>
            </a:r>
            <a:r>
              <a:rPr dirty="0" sz="2500" spc="-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of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partnership).</a:t>
            </a:r>
            <a:endParaRPr sz="2500">
              <a:latin typeface="Calibri"/>
              <a:cs typeface="Calibri"/>
            </a:endParaRPr>
          </a:p>
          <a:p>
            <a:pPr algn="just" marL="355600" marR="6350" indent="-342900">
              <a:lnSpc>
                <a:spcPts val="24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	Perjanjian</a:t>
            </a:r>
            <a:r>
              <a:rPr dirty="0" sz="2500" spc="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tersebut</a:t>
            </a:r>
            <a:r>
              <a:rPr dirty="0" sz="2500" spc="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harus</a:t>
            </a:r>
            <a:r>
              <a:rPr dirty="0" sz="2500" spc="1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mencantumkan</a:t>
            </a:r>
            <a:r>
              <a:rPr dirty="0" sz="2500" spc="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pernyataan</a:t>
            </a:r>
            <a:r>
              <a:rPr dirty="0" sz="2500" spc="10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yang </a:t>
            </a:r>
            <a:r>
              <a:rPr dirty="0" sz="2500">
                <a:latin typeface="Calibri"/>
                <a:cs typeface="Calibri"/>
              </a:rPr>
              <a:t>menyangkut</a:t>
            </a:r>
            <a:r>
              <a:rPr dirty="0" sz="2500" spc="21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hal‐hal</a:t>
            </a:r>
            <a:r>
              <a:rPr dirty="0" sz="2500" spc="204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21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berhubungan</a:t>
            </a:r>
            <a:r>
              <a:rPr dirty="0" sz="2500" spc="21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21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jumlah </a:t>
            </a:r>
            <a:r>
              <a:rPr dirty="0" sz="2500">
                <a:latin typeface="Calibri"/>
                <a:cs typeface="Calibri"/>
              </a:rPr>
              <a:t>investasi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perlu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ditanamkan.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batas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penarikan</a:t>
            </a:r>
            <a:r>
              <a:rPr dirty="0" sz="2500" spc="46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investasi, </a:t>
            </a:r>
            <a:r>
              <a:rPr dirty="0" sz="2500">
                <a:latin typeface="Calibri"/>
                <a:cs typeface="Calibri"/>
              </a:rPr>
              <a:t>pembagian</a:t>
            </a:r>
            <a:r>
              <a:rPr dirty="0" sz="2500" spc="59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59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atau</a:t>
            </a:r>
            <a:r>
              <a:rPr dirty="0" sz="2500" spc="59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rugi,</a:t>
            </a:r>
            <a:r>
              <a:rPr dirty="0" sz="2500" spc="59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59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keikutsertaan</a:t>
            </a:r>
            <a:r>
              <a:rPr dirty="0" sz="2500" spc="595">
                <a:latin typeface="Calibri"/>
                <a:cs typeface="Calibri"/>
              </a:rPr>
              <a:t>  </a:t>
            </a:r>
            <a:r>
              <a:rPr dirty="0" sz="2500" spc="-25">
                <a:latin typeface="Calibri"/>
                <a:cs typeface="Calibri"/>
              </a:rPr>
              <a:t>dan </a:t>
            </a:r>
            <a:r>
              <a:rPr dirty="0" sz="2500">
                <a:latin typeface="Calibri"/>
                <a:cs typeface="Calibri"/>
              </a:rPr>
              <a:t>pengunduran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diri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rekan.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11933"/>
            <a:ext cx="8073390" cy="4250690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Bentuk</a:t>
            </a:r>
            <a:r>
              <a:rPr dirty="0" sz="2200" spc="409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41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kurang</a:t>
            </a:r>
            <a:r>
              <a:rPr dirty="0" sz="2200" spc="409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banyak</a:t>
            </a:r>
            <a:r>
              <a:rPr dirty="0" sz="2200" spc="41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digunakan</a:t>
            </a:r>
            <a:r>
              <a:rPr dirty="0" sz="2200" spc="409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dibandingkan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perusahaan</a:t>
            </a:r>
            <a:r>
              <a:rPr dirty="0" sz="2200" spc="4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perseorangan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atau</a:t>
            </a:r>
            <a:r>
              <a:rPr dirty="0" sz="2200" spc="4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perseroan</a:t>
            </a:r>
            <a:r>
              <a:rPr dirty="0" sz="2200" spc="4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terbatas.</a:t>
            </a:r>
            <a:r>
              <a:rPr dirty="0" sz="2200" spc="40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Akan </a:t>
            </a:r>
            <a:r>
              <a:rPr dirty="0" sz="2200">
                <a:latin typeface="Calibri"/>
                <a:cs typeface="Calibri"/>
              </a:rPr>
              <a:t>tetapi,</a:t>
            </a:r>
            <a:r>
              <a:rPr dirty="0" sz="2200" spc="1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1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1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kelebihan</a:t>
            </a:r>
            <a:r>
              <a:rPr dirty="0" sz="2200" spc="1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17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membawa</a:t>
            </a:r>
            <a:r>
              <a:rPr dirty="0" sz="2200" spc="17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lebih </a:t>
            </a:r>
            <a:r>
              <a:rPr dirty="0" sz="2200">
                <a:latin typeface="Calibri"/>
                <a:cs typeface="Calibri"/>
              </a:rPr>
              <a:t>banyak</a:t>
            </a:r>
            <a:r>
              <a:rPr dirty="0" sz="2200" spc="21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modal,</a:t>
            </a:r>
            <a:r>
              <a:rPr dirty="0" sz="2200" spc="2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kemampuan</a:t>
            </a:r>
            <a:r>
              <a:rPr dirty="0" sz="2200" spc="21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manajerial,</a:t>
            </a:r>
            <a:r>
              <a:rPr dirty="0" sz="2200" spc="21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21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pengalaman.</a:t>
            </a:r>
            <a:r>
              <a:rPr dirty="0" sz="2200" spc="210">
                <a:latin typeface="Calibri"/>
                <a:cs typeface="Calibri"/>
              </a:rPr>
              <a:t>  </a:t>
            </a:r>
            <a:r>
              <a:rPr dirty="0" sz="2200" spc="-20">
                <a:latin typeface="Calibri"/>
                <a:cs typeface="Calibri"/>
              </a:rPr>
              <a:t>Jika </a:t>
            </a:r>
            <a:r>
              <a:rPr dirty="0" sz="2200">
                <a:latin typeface="Calibri"/>
                <a:cs typeface="Calibri"/>
              </a:rPr>
              <a:t>dibandingkan</a:t>
            </a:r>
            <a:r>
              <a:rPr dirty="0" sz="2200" spc="4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4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perusahaan</a:t>
            </a:r>
            <a:r>
              <a:rPr dirty="0" sz="2200" spc="40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perseorangan.</a:t>
            </a:r>
            <a:r>
              <a:rPr dirty="0" sz="2200" spc="40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Persekutuan </a:t>
            </a:r>
            <a:r>
              <a:rPr dirty="0" sz="2200">
                <a:latin typeface="Calibri"/>
                <a:cs typeface="Calibri"/>
              </a:rPr>
              <a:t>secara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relatif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lebih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mudah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dibentuk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tidak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banyak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mengeluarkan </a:t>
            </a:r>
            <a:r>
              <a:rPr dirty="0" sz="2200">
                <a:latin typeface="Calibri"/>
                <a:cs typeface="Calibri"/>
              </a:rPr>
              <a:t>biaya</a:t>
            </a:r>
            <a:r>
              <a:rPr dirty="0" sz="2200" spc="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pengelolaan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karena</a:t>
            </a:r>
            <a:r>
              <a:rPr dirty="0" sz="2200" spc="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hanya</a:t>
            </a:r>
            <a:r>
              <a:rPr dirty="0" sz="2200" spc="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memerlukan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satu</a:t>
            </a:r>
            <a:r>
              <a:rPr dirty="0" sz="2200" spc="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perjanjian </a:t>
            </a:r>
            <a:r>
              <a:rPr dirty="0" sz="2200">
                <a:latin typeface="Calibri"/>
                <a:cs typeface="Calibri"/>
              </a:rPr>
              <a:t>antara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dua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orang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atau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lebih.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80"/>
              </a:spcBef>
              <a:buFont typeface="Arial MT"/>
              <a:buChar char="•"/>
            </a:pPr>
            <a:endParaRPr sz="2200">
              <a:latin typeface="Calibri"/>
              <a:cs typeface="Calibri"/>
            </a:endParaRPr>
          </a:p>
          <a:p>
            <a:pPr algn="just" marL="355600" marR="5715" indent="-342900">
              <a:lnSpc>
                <a:spcPct val="8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Kekurangan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utama</a:t>
            </a:r>
            <a:r>
              <a:rPr dirty="0" sz="2200" spc="1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adalah</a:t>
            </a:r>
            <a:r>
              <a:rPr dirty="0" sz="2200" spc="1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kewajiban</a:t>
            </a:r>
            <a:r>
              <a:rPr dirty="0" sz="2200" spc="1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para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14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yang </a:t>
            </a:r>
            <a:r>
              <a:rPr dirty="0" sz="2200">
                <a:latin typeface="Calibri"/>
                <a:cs typeface="Calibri"/>
              </a:rPr>
              <a:t>tidak</a:t>
            </a:r>
            <a:r>
              <a:rPr dirty="0" sz="2200" spc="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terbatas.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Selain</a:t>
            </a:r>
            <a:r>
              <a:rPr dirty="0" sz="2200" spc="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itu,</a:t>
            </a:r>
            <a:r>
              <a:rPr dirty="0" sz="2200" spc="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masa</a:t>
            </a:r>
            <a:r>
              <a:rPr dirty="0" sz="2200" spc="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terbatas,</a:t>
            </a:r>
            <a:r>
              <a:rPr dirty="0" sz="2200" spc="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40">
                <a:latin typeface="Calibri"/>
                <a:cs typeface="Calibri"/>
              </a:rPr>
              <a:t>  </a:t>
            </a:r>
            <a:r>
              <a:rPr dirty="0" sz="2200" spc="-20">
                <a:latin typeface="Calibri"/>
                <a:cs typeface="Calibri"/>
              </a:rPr>
              <a:t>satu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5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dapat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mengikat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5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suatu</a:t>
            </a:r>
            <a:r>
              <a:rPr dirty="0" sz="2200" spc="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kontrak.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Untuk </a:t>
            </a:r>
            <a:r>
              <a:rPr dirty="0" sz="2200">
                <a:latin typeface="Calibri"/>
                <a:cs typeface="Calibri"/>
              </a:rPr>
              <a:t>memperoleh</a:t>
            </a:r>
            <a:r>
              <a:rPr dirty="0" sz="2200" spc="2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22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22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jumlah</a:t>
            </a:r>
            <a:r>
              <a:rPr dirty="0" sz="2200" spc="2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besar</a:t>
            </a:r>
            <a:r>
              <a:rPr dirty="0" sz="2200" spc="22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juga</a:t>
            </a:r>
            <a:r>
              <a:rPr dirty="0" sz="2200" spc="22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merupakan</a:t>
            </a:r>
            <a:r>
              <a:rPr dirty="0" sz="2200" spc="2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hal</a:t>
            </a:r>
            <a:r>
              <a:rPr dirty="0" sz="2200" spc="229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yang </a:t>
            </a:r>
            <a:r>
              <a:rPr dirty="0" sz="2200">
                <a:latin typeface="Calibri"/>
                <a:cs typeface="Calibri"/>
              </a:rPr>
              <a:t>lebih</a:t>
            </a:r>
            <a:r>
              <a:rPr dirty="0" sz="2200" spc="4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sulit</a:t>
            </a:r>
            <a:r>
              <a:rPr dirty="0" sz="2200" spc="4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bagi</a:t>
            </a:r>
            <a:r>
              <a:rPr dirty="0" sz="2200" spc="4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4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jika</a:t>
            </a:r>
            <a:r>
              <a:rPr dirty="0" sz="2200" spc="43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dibandingkan</a:t>
            </a:r>
            <a:r>
              <a:rPr dirty="0" sz="2200" spc="4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42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perseroan terbatas.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014" y="919225"/>
            <a:ext cx="323088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94205" algn="l"/>
              </a:tabLst>
            </a:pPr>
            <a:r>
              <a:rPr dirty="0"/>
              <a:t>CV</a:t>
            </a:r>
            <a:r>
              <a:rPr dirty="0" spc="-5"/>
              <a:t> </a:t>
            </a:r>
            <a:r>
              <a:rPr dirty="0" spc="-25"/>
              <a:t>dan</a:t>
            </a:r>
            <a:r>
              <a:rPr dirty="0"/>
              <a:t>	</a:t>
            </a:r>
            <a:r>
              <a:rPr dirty="0" spc="-10"/>
              <a:t>Firma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57200" y="3393947"/>
            <a:ext cx="9144000" cy="2938780"/>
          </a:xfrm>
          <a:custGeom>
            <a:avLst/>
            <a:gdLst/>
            <a:ahLst/>
            <a:cxnLst/>
            <a:rect l="l" t="t" r="r" b="b"/>
            <a:pathLst>
              <a:path w="9144000" h="2938779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8340"/>
                </a:lnTo>
                <a:lnTo>
                  <a:pt x="0" y="1959102"/>
                </a:lnTo>
                <a:lnTo>
                  <a:pt x="0" y="2938272"/>
                </a:lnTo>
                <a:lnTo>
                  <a:pt x="9144000" y="2938272"/>
                </a:lnTo>
                <a:lnTo>
                  <a:pt x="9144000" y="1959102"/>
                </a:lnTo>
                <a:lnTo>
                  <a:pt x="9144000" y="1958340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993130" y="2011933"/>
            <a:ext cx="8074659" cy="4250690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algn="just" marL="355600" marR="7620" indent="-342900">
              <a:lnSpc>
                <a:spcPts val="2110"/>
              </a:lnSpc>
              <a:spcBef>
                <a:spcPts val="61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Commonditaire</a:t>
            </a:r>
            <a:r>
              <a:rPr dirty="0" sz="2200" spc="8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Vennootschap</a:t>
            </a:r>
            <a:r>
              <a:rPr dirty="0" sz="2200" spc="8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atau</a:t>
            </a:r>
            <a:r>
              <a:rPr dirty="0" sz="2200" spc="8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CV</a:t>
            </a:r>
            <a:r>
              <a:rPr dirty="0" sz="2200" spc="8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merupakan</a:t>
            </a:r>
            <a:r>
              <a:rPr dirty="0" sz="2200" spc="8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persekutuan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terdiri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satu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atau</a:t>
            </a:r>
            <a:r>
              <a:rPr dirty="0" sz="2200" spc="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lebih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umum</a:t>
            </a:r>
            <a:r>
              <a:rPr dirty="0" sz="2200" spc="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(rekan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aktif)</a:t>
            </a:r>
            <a:r>
              <a:rPr dirty="0" sz="2200" spc="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8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satu </a:t>
            </a:r>
            <a:r>
              <a:rPr dirty="0" sz="2200">
                <a:latin typeface="Calibri"/>
                <a:cs typeface="Calibri"/>
              </a:rPr>
              <a:t>atau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lebih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pasif.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aktif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secara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pribadi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bertanggung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jawab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seluruh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utang</a:t>
            </a:r>
            <a:r>
              <a:rPr dirty="0" sz="2200" spc="1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persekutuan,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sedangkan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pasif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hanya menyumbangkan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hanya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bertanggung </a:t>
            </a:r>
            <a:r>
              <a:rPr dirty="0" sz="2200">
                <a:latin typeface="Calibri"/>
                <a:cs typeface="Calibri"/>
              </a:rPr>
              <a:t>jawab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jumlah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kontribusinya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saja.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5"/>
              </a:spcBef>
              <a:buFont typeface="Arial MT"/>
              <a:buChar char="•"/>
            </a:pPr>
            <a:endParaRPr sz="2200">
              <a:latin typeface="Calibri"/>
              <a:cs typeface="Calibri"/>
            </a:endParaRPr>
          </a:p>
          <a:p>
            <a:pPr algn="just" marL="354965" marR="5080" indent="-342900">
              <a:lnSpc>
                <a:spcPct val="8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200">
                <a:latin typeface="Calibri"/>
                <a:cs typeface="Calibri"/>
              </a:rPr>
              <a:t>Status</a:t>
            </a:r>
            <a:r>
              <a:rPr dirty="0" sz="2200" spc="3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3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pasif</a:t>
            </a:r>
            <a:r>
              <a:rPr dirty="0" sz="2200" spc="3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3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perbedaan</a:t>
            </a:r>
            <a:r>
              <a:rPr dirty="0" sz="2200" spc="3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3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cukup</a:t>
            </a:r>
            <a:r>
              <a:rPr dirty="0" sz="2200" spc="3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besar</a:t>
            </a:r>
            <a:r>
              <a:rPr dirty="0" sz="2200" spc="38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dengan </a:t>
            </a:r>
            <a:r>
              <a:rPr dirty="0" sz="2200" spc="-20">
                <a:latin typeface="Calibri"/>
                <a:cs typeface="Calibri"/>
              </a:rPr>
              <a:t>kreditur.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Jika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kreditur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dapat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mempertahankan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klaim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CV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bahkan </a:t>
            </a:r>
            <a:r>
              <a:rPr dirty="0" sz="2200">
                <a:latin typeface="Calibri"/>
                <a:cs typeface="Calibri"/>
              </a:rPr>
              <a:t>setelah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berkurang,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pasif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hanya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hak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3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bagian</a:t>
            </a:r>
            <a:r>
              <a:rPr dirty="0" sz="2200" spc="3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dari</a:t>
            </a:r>
            <a:r>
              <a:rPr dirty="0" sz="2200" spc="3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3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jika</a:t>
            </a:r>
            <a:r>
              <a:rPr dirty="0" sz="2200" spc="3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perusahaan</a:t>
            </a:r>
            <a:r>
              <a:rPr dirty="0" sz="2200" spc="3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menghasilkan</a:t>
            </a:r>
            <a:r>
              <a:rPr dirty="0" sz="2200" spc="3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laba. </a:t>
            </a:r>
            <a:r>
              <a:rPr dirty="0" sz="2200">
                <a:latin typeface="Calibri"/>
                <a:cs typeface="Calibri"/>
              </a:rPr>
              <a:t>Saat</a:t>
            </a:r>
            <a:r>
              <a:rPr dirty="0" sz="2200" spc="39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39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membukukan</a:t>
            </a:r>
            <a:r>
              <a:rPr dirty="0" sz="2200" spc="39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rugi,</a:t>
            </a:r>
            <a:r>
              <a:rPr dirty="0" sz="2200" spc="39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39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pasif</a:t>
            </a:r>
            <a:r>
              <a:rPr dirty="0" sz="2200" spc="395">
                <a:latin typeface="Calibri"/>
                <a:cs typeface="Calibri"/>
              </a:rPr>
              <a:t>   </a:t>
            </a:r>
            <a:r>
              <a:rPr dirty="0" sz="2200" spc="-20">
                <a:latin typeface="Calibri"/>
                <a:cs typeface="Calibri"/>
              </a:rPr>
              <a:t>juga </a:t>
            </a:r>
            <a:r>
              <a:rPr dirty="0" sz="2200">
                <a:latin typeface="Calibri"/>
                <a:cs typeface="Calibri"/>
              </a:rPr>
              <a:t>menanggungnya,</a:t>
            </a:r>
            <a:r>
              <a:rPr dirty="0" sz="2200" spc="3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sehingga</a:t>
            </a:r>
            <a:r>
              <a:rPr dirty="0" sz="2200" spc="3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3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kedua</a:t>
            </a:r>
            <a:r>
              <a:rPr dirty="0" sz="2200" spc="3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kasus,</a:t>
            </a:r>
            <a:r>
              <a:rPr dirty="0" sz="2200" spc="3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3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pasif</a:t>
            </a:r>
            <a:r>
              <a:rPr dirty="0" sz="2200" spc="3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hanya </a:t>
            </a:r>
            <a:r>
              <a:rPr dirty="0" sz="2200">
                <a:latin typeface="Calibri"/>
                <a:cs typeface="Calibri"/>
              </a:rPr>
              <a:t>mendapatkan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atau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menanggung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rugi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jumlah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kontribusi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persekutuan.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7" y="2011933"/>
            <a:ext cx="8070850" cy="404939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Perjanjian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atau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akta</a:t>
            </a:r>
            <a:r>
              <a:rPr dirty="0" sz="2200" spc="2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pendirian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dapat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dibuat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sebelum </a:t>
            </a:r>
            <a:r>
              <a:rPr dirty="0" sz="2200">
                <a:latin typeface="Calibri"/>
                <a:cs typeface="Calibri"/>
              </a:rPr>
              <a:t>pengesahan</a:t>
            </a:r>
            <a:r>
              <a:rPr dirty="0" sz="2200" spc="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oleh</a:t>
            </a:r>
            <a:r>
              <a:rPr dirty="0" sz="2200" spc="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notaris.</a:t>
            </a:r>
            <a:r>
              <a:rPr dirty="0" sz="2200" spc="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Perjanjian</a:t>
            </a:r>
            <a:r>
              <a:rPr dirty="0" sz="2200" spc="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tersebut</a:t>
            </a:r>
            <a:r>
              <a:rPr dirty="0" sz="2200" spc="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kemudian</a:t>
            </a:r>
            <a:r>
              <a:rPr dirty="0" sz="2200" spc="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didaftarkan </a:t>
            </a:r>
            <a:r>
              <a:rPr dirty="0" sz="2200">
                <a:latin typeface="Calibri"/>
                <a:cs typeface="Calibri"/>
              </a:rPr>
              <a:t>ke</a:t>
            </a:r>
            <a:r>
              <a:rPr dirty="0" sz="2200" spc="4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Kantor</a:t>
            </a:r>
            <a:r>
              <a:rPr dirty="0" sz="2200" spc="4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Kepaniteraan</a:t>
            </a:r>
            <a:r>
              <a:rPr dirty="0" sz="2200" spc="4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Pengadilan</a:t>
            </a:r>
            <a:r>
              <a:rPr dirty="0" sz="2200" spc="4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Negeri</a:t>
            </a:r>
            <a:r>
              <a:rPr dirty="0" sz="2200" spc="4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43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selanjutnya dipublikasikan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Tambahan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Berita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Negara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Republik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Indonesia.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2110"/>
              </a:lnSpc>
              <a:spcBef>
                <a:spcPts val="50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b="1">
                <a:latin typeface="Calibri"/>
                <a:cs typeface="Calibri"/>
              </a:rPr>
              <a:t>Firma</a:t>
            </a:r>
            <a:r>
              <a:rPr dirty="0" sz="2200" spc="20" b="1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merupakan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bentuk</a:t>
            </a:r>
            <a:r>
              <a:rPr dirty="0" sz="2200" spc="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lain</a:t>
            </a:r>
            <a:r>
              <a:rPr dirty="0" sz="2200" spc="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biasa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ditemukan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di </a:t>
            </a:r>
            <a:r>
              <a:rPr dirty="0" sz="2200">
                <a:latin typeface="Calibri"/>
                <a:cs typeface="Calibri"/>
              </a:rPr>
              <a:t>Indonesia.</a:t>
            </a:r>
            <a:r>
              <a:rPr dirty="0" sz="2200" spc="43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Firma</a:t>
            </a:r>
            <a:r>
              <a:rPr dirty="0" sz="2200" spc="4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atau</a:t>
            </a:r>
            <a:r>
              <a:rPr dirty="0" sz="2200" spc="4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biasa</a:t>
            </a:r>
            <a:r>
              <a:rPr dirty="0" sz="2200" spc="43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disingkat</a:t>
            </a:r>
            <a:r>
              <a:rPr dirty="0" sz="2200" spc="43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Fa,</a:t>
            </a:r>
            <a:r>
              <a:rPr dirty="0" sz="2200" spc="4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secara</a:t>
            </a:r>
            <a:r>
              <a:rPr dirty="0" sz="2200" spc="4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luas</a:t>
            </a:r>
            <a:r>
              <a:rPr dirty="0" sz="2200" spc="434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digunakan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4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kantor‐kantor</a:t>
            </a:r>
            <a:r>
              <a:rPr dirty="0" sz="2200" spc="4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jasa</a:t>
            </a:r>
            <a:r>
              <a:rPr dirty="0" sz="2200" spc="5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profesional</a:t>
            </a:r>
            <a:r>
              <a:rPr dirty="0" sz="2200" spc="4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seperti</a:t>
            </a:r>
            <a:r>
              <a:rPr dirty="0" sz="2200" spc="5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kantor</a:t>
            </a:r>
            <a:r>
              <a:rPr dirty="0" sz="2200" spc="4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hukum</a:t>
            </a:r>
            <a:r>
              <a:rPr dirty="0" sz="2200" spc="50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atau </a:t>
            </a:r>
            <a:r>
              <a:rPr dirty="0" sz="2200">
                <a:latin typeface="Calibri"/>
                <a:cs typeface="Calibri"/>
              </a:rPr>
              <a:t>kantor</a:t>
            </a:r>
            <a:r>
              <a:rPr dirty="0" sz="2200" spc="-11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akuntan.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90"/>
              </a:spcBef>
              <a:buFont typeface="Arial MT"/>
              <a:buChar char="•"/>
            </a:pP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211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Perbedaan</a:t>
            </a:r>
            <a:r>
              <a:rPr dirty="0" sz="2200" spc="1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antara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Firma</a:t>
            </a:r>
            <a:r>
              <a:rPr dirty="0" sz="2200" spc="1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CV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adalah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firma</a:t>
            </a:r>
            <a:r>
              <a:rPr dirty="0" sz="2200" spc="1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menggunakan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nama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2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sebagai</a:t>
            </a:r>
            <a:r>
              <a:rPr dirty="0" sz="2200" spc="2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identitas</a:t>
            </a:r>
            <a:r>
              <a:rPr dirty="0" sz="2200" spc="2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usaha.</a:t>
            </a:r>
            <a:r>
              <a:rPr dirty="0" sz="2200" spc="2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Contoh</a:t>
            </a:r>
            <a:r>
              <a:rPr dirty="0" sz="2200" spc="2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kantor</a:t>
            </a:r>
            <a:r>
              <a:rPr dirty="0" sz="2200" spc="2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hukum</a:t>
            </a:r>
            <a:r>
              <a:rPr dirty="0" sz="2200" spc="25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adalah </a:t>
            </a:r>
            <a:r>
              <a:rPr dirty="0" sz="2200">
                <a:latin typeface="Calibri"/>
                <a:cs typeface="Calibri"/>
              </a:rPr>
              <a:t>Konsultan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Hukum</a:t>
            </a:r>
            <a:r>
              <a:rPr dirty="0" sz="2200" spc="2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Advokat</a:t>
            </a:r>
            <a:r>
              <a:rPr dirty="0" sz="2200" spc="2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Oto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C.</a:t>
            </a:r>
            <a:r>
              <a:rPr dirty="0" sz="2200" spc="25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Kaligis</a:t>
            </a:r>
            <a:r>
              <a:rPr dirty="0" sz="2200" spc="25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Rekan,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</a:t>
            </a:r>
            <a:r>
              <a:rPr dirty="0" sz="2200" spc="254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mana</a:t>
            </a:r>
            <a:endParaRPr sz="2200">
              <a:latin typeface="Calibri"/>
              <a:cs typeface="Calibri"/>
            </a:endParaRPr>
          </a:p>
          <a:p>
            <a:pPr algn="just" marL="355600" marR="5080">
              <a:lnSpc>
                <a:spcPct val="80000"/>
              </a:lnSpc>
              <a:spcBef>
                <a:spcPts val="25"/>
              </a:spcBef>
            </a:pPr>
            <a:r>
              <a:rPr dirty="0" sz="2200">
                <a:latin typeface="Calibri"/>
                <a:cs typeface="Calibri"/>
              </a:rPr>
              <a:t>O.C.</a:t>
            </a:r>
            <a:r>
              <a:rPr dirty="0" sz="2200" spc="2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Kaligis</a:t>
            </a:r>
            <a:r>
              <a:rPr dirty="0" sz="2200" spc="2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adalah</a:t>
            </a:r>
            <a:r>
              <a:rPr dirty="0" sz="2200" spc="2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salah</a:t>
            </a:r>
            <a:r>
              <a:rPr dirty="0" sz="2200" spc="2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satu</a:t>
            </a:r>
            <a:r>
              <a:rPr dirty="0" sz="2200" spc="2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2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25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firma</a:t>
            </a:r>
            <a:r>
              <a:rPr dirty="0" sz="2200" spc="2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tersebut.</a:t>
            </a:r>
            <a:r>
              <a:rPr dirty="0" sz="2200" spc="2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Contoh lainnya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adalah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KAP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Purwantono.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1963420"/>
          </a:xfrm>
          <a:custGeom>
            <a:avLst/>
            <a:gdLst/>
            <a:ahLst/>
            <a:cxnLst/>
            <a:rect l="l" t="t" r="r" b="b"/>
            <a:pathLst>
              <a:path w="9144000" h="196342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62912"/>
                </a:lnTo>
                <a:lnTo>
                  <a:pt x="9144000" y="196291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1983740"/>
            <a:ext cx="8074025" cy="450596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354965" marR="5080" indent="-342900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4965" algn="l"/>
                <a:tab pos="441959" algn="l"/>
              </a:tabLst>
            </a:pPr>
            <a:r>
              <a:rPr dirty="0" sz="3000">
                <a:latin typeface="Calibri"/>
                <a:cs typeface="Calibri"/>
              </a:rPr>
              <a:t>	Firma</a:t>
            </a:r>
            <a:r>
              <a:rPr dirty="0" sz="3000" spc="-5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tidak</a:t>
            </a:r>
            <a:r>
              <a:rPr dirty="0" sz="3000" spc="-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memiliki</a:t>
            </a:r>
            <a:r>
              <a:rPr dirty="0" sz="3000" spc="-5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-6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pasif</a:t>
            </a:r>
            <a:r>
              <a:rPr dirty="0" sz="3000" spc="-5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sehingga</a:t>
            </a:r>
            <a:r>
              <a:rPr dirty="0" sz="3000" spc="-5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seluruh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12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mempunyai</a:t>
            </a:r>
            <a:r>
              <a:rPr dirty="0" sz="3000" spc="12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tanggung</a:t>
            </a:r>
            <a:r>
              <a:rPr dirty="0" sz="3000" spc="1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jawab</a:t>
            </a:r>
            <a:r>
              <a:rPr dirty="0" sz="3000" spc="13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yang</a:t>
            </a:r>
            <a:r>
              <a:rPr dirty="0" sz="3000" spc="125">
                <a:latin typeface="Calibri"/>
                <a:cs typeface="Calibri"/>
              </a:rPr>
              <a:t>  </a:t>
            </a:r>
            <a:r>
              <a:rPr dirty="0" sz="3000" spc="-20">
                <a:latin typeface="Calibri"/>
                <a:cs typeface="Calibri"/>
              </a:rPr>
              <a:t>sama </a:t>
            </a:r>
            <a:r>
              <a:rPr dirty="0" sz="3000">
                <a:latin typeface="Calibri"/>
                <a:cs typeface="Calibri"/>
              </a:rPr>
              <a:t>menurut</a:t>
            </a:r>
            <a:r>
              <a:rPr dirty="0" sz="3000" spc="-10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hukum.</a:t>
            </a:r>
            <a:r>
              <a:rPr dirty="0" sz="3000" spc="-9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Sementara</a:t>
            </a:r>
            <a:r>
              <a:rPr dirty="0" sz="3000" spc="-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dalam</a:t>
            </a:r>
            <a:r>
              <a:rPr dirty="0" sz="3000" spc="-95">
                <a:latin typeface="Calibri"/>
                <a:cs typeface="Calibri"/>
              </a:rPr>
              <a:t> </a:t>
            </a:r>
            <a:r>
              <a:rPr dirty="0" sz="3000" spc="-50">
                <a:latin typeface="Calibri"/>
                <a:cs typeface="Calibri"/>
              </a:rPr>
              <a:t>CV,</a:t>
            </a:r>
            <a:r>
              <a:rPr dirty="0" sz="3000" spc="-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-9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aktif </a:t>
            </a:r>
            <a:r>
              <a:rPr dirty="0" sz="3000">
                <a:latin typeface="Calibri"/>
                <a:cs typeface="Calibri"/>
              </a:rPr>
              <a:t>adalah</a:t>
            </a:r>
            <a:r>
              <a:rPr dirty="0" sz="3000" spc="7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7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yang</a:t>
            </a:r>
            <a:r>
              <a:rPr dirty="0" sz="3000" spc="7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dapat</a:t>
            </a:r>
            <a:r>
              <a:rPr dirty="0" sz="3000" spc="7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melakukan</a:t>
            </a:r>
            <a:r>
              <a:rPr dirty="0" sz="3000" spc="73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perjanjian </a:t>
            </a:r>
            <a:r>
              <a:rPr dirty="0" sz="3000">
                <a:latin typeface="Calibri"/>
                <a:cs typeface="Calibri"/>
              </a:rPr>
              <a:t>hukum</a:t>
            </a:r>
            <a:r>
              <a:rPr dirty="0" sz="3000" spc="38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dengan</a:t>
            </a:r>
            <a:r>
              <a:rPr dirty="0" sz="3000" spc="39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pihak</a:t>
            </a:r>
            <a:r>
              <a:rPr dirty="0" sz="3000" spc="39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ketiga;</a:t>
            </a:r>
            <a:r>
              <a:rPr dirty="0" sz="3000" spc="39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dalam</a:t>
            </a:r>
            <a:r>
              <a:rPr dirty="0" sz="3000" spc="750">
                <a:latin typeface="Calibri"/>
                <a:cs typeface="Calibri"/>
              </a:rPr>
              <a:t>   </a:t>
            </a:r>
            <a:r>
              <a:rPr dirty="0" sz="3000" spc="-10">
                <a:latin typeface="Calibri"/>
                <a:cs typeface="Calibri"/>
              </a:rPr>
              <a:t>Firma, </a:t>
            </a:r>
            <a:r>
              <a:rPr dirty="0" sz="3000">
                <a:latin typeface="Calibri"/>
                <a:cs typeface="Calibri"/>
              </a:rPr>
              <a:t>seluruh</a:t>
            </a:r>
            <a:r>
              <a:rPr dirty="0" sz="3000" spc="69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70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dapat</a:t>
            </a:r>
            <a:r>
              <a:rPr dirty="0" sz="3000" spc="69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bertindak</a:t>
            </a:r>
            <a:r>
              <a:rPr dirty="0" sz="3000" spc="70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atas</a:t>
            </a:r>
            <a:r>
              <a:rPr dirty="0" sz="3000" spc="695">
                <a:latin typeface="Calibri"/>
                <a:cs typeface="Calibri"/>
              </a:rPr>
              <a:t>  </a:t>
            </a:r>
            <a:r>
              <a:rPr dirty="0" sz="3000" spc="-20">
                <a:latin typeface="Calibri"/>
                <a:cs typeface="Calibri"/>
              </a:rPr>
              <a:t>nama </a:t>
            </a:r>
            <a:r>
              <a:rPr dirty="0" sz="3000">
                <a:latin typeface="Calibri"/>
                <a:cs typeface="Calibri"/>
              </a:rPr>
              <a:t>perusahaan.</a:t>
            </a:r>
            <a:r>
              <a:rPr dirty="0" sz="3000" spc="66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Firma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diharuskan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oleh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hukum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untuk </a:t>
            </a:r>
            <a:r>
              <a:rPr dirty="0" sz="3000">
                <a:latin typeface="Calibri"/>
                <a:cs typeface="Calibri"/>
              </a:rPr>
              <a:t>memiliki</a:t>
            </a:r>
            <a:r>
              <a:rPr dirty="0" sz="3000" spc="27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pembukuan</a:t>
            </a:r>
            <a:r>
              <a:rPr dirty="0" sz="3000" spc="27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terpisah</a:t>
            </a:r>
            <a:r>
              <a:rPr dirty="0" sz="3000" spc="27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dari</a:t>
            </a:r>
            <a:r>
              <a:rPr dirty="0" sz="3000" spc="275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pemiliknya </a:t>
            </a:r>
            <a:r>
              <a:rPr dirty="0" sz="3000">
                <a:latin typeface="Calibri"/>
                <a:cs typeface="Calibri"/>
              </a:rPr>
              <a:t>(rekan)</a:t>
            </a:r>
            <a:r>
              <a:rPr dirty="0" sz="3000" spc="3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[KUHD</a:t>
            </a:r>
            <a:r>
              <a:rPr dirty="0" sz="3000" spc="38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Pasal</a:t>
            </a:r>
            <a:r>
              <a:rPr dirty="0" sz="3000" spc="3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6</a:t>
            </a:r>
            <a:r>
              <a:rPr dirty="0" sz="3000" spc="38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ayat</a:t>
            </a:r>
            <a:r>
              <a:rPr dirty="0" sz="3000" spc="37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1].</a:t>
            </a:r>
            <a:r>
              <a:rPr dirty="0" sz="3000" spc="3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Proses</a:t>
            </a:r>
            <a:r>
              <a:rPr dirty="0" sz="3000" spc="38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akuntansi </a:t>
            </a:r>
            <a:r>
              <a:rPr dirty="0" sz="3000">
                <a:latin typeface="Calibri"/>
                <a:cs typeface="Calibri"/>
              </a:rPr>
              <a:t>dapat</a:t>
            </a:r>
            <a:r>
              <a:rPr dirty="0" sz="3000" spc="4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dikelola</a:t>
            </a:r>
            <a:r>
              <a:rPr dirty="0" sz="3000" spc="4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oleh</a:t>
            </a:r>
            <a:r>
              <a:rPr dirty="0" sz="3000" spc="4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pihak</a:t>
            </a:r>
            <a:r>
              <a:rPr dirty="0" sz="3000" spc="4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ketiga</a:t>
            </a:r>
            <a:r>
              <a:rPr dirty="0" sz="3000" spc="4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420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rekan </a:t>
            </a:r>
            <a:r>
              <a:rPr dirty="0" sz="3000">
                <a:latin typeface="Calibri"/>
                <a:cs typeface="Calibri"/>
              </a:rPr>
              <a:t>memiliki</a:t>
            </a:r>
            <a:r>
              <a:rPr dirty="0" sz="3000" spc="29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hak</a:t>
            </a:r>
            <a:r>
              <a:rPr dirty="0" sz="3000" spc="29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untuk</a:t>
            </a:r>
            <a:r>
              <a:rPr dirty="0" sz="3000" spc="29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melihat,</a:t>
            </a:r>
            <a:r>
              <a:rPr dirty="0" sz="3000" spc="29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memeriksa,</a:t>
            </a:r>
            <a:r>
              <a:rPr dirty="0" sz="3000" spc="300">
                <a:latin typeface="Calibri"/>
                <a:cs typeface="Calibri"/>
              </a:rPr>
              <a:t>  </a:t>
            </a:r>
            <a:r>
              <a:rPr dirty="0" sz="3000" spc="-25">
                <a:latin typeface="Calibri"/>
                <a:cs typeface="Calibri"/>
              </a:rPr>
              <a:t>dan </a:t>
            </a:r>
            <a:r>
              <a:rPr dirty="0" sz="3000" spc="-10">
                <a:latin typeface="Calibri"/>
                <a:cs typeface="Calibri"/>
              </a:rPr>
              <a:t>mengawasi</a:t>
            </a:r>
            <a:r>
              <a:rPr dirty="0" sz="3000" spc="-10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pembukuan</a:t>
            </a:r>
            <a:r>
              <a:rPr dirty="0" sz="3000" spc="-1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(KUHD</a:t>
            </a:r>
            <a:r>
              <a:rPr dirty="0" sz="3000" spc="-9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Pasal</a:t>
            </a:r>
            <a:r>
              <a:rPr dirty="0" sz="3000" spc="-10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12).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6955" y="647953"/>
            <a:ext cx="6444615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66675">
              <a:lnSpc>
                <a:spcPct val="100000"/>
              </a:lnSpc>
              <a:spcBef>
                <a:spcPts val="100"/>
              </a:spcBef>
              <a:tabLst>
                <a:tab pos="3891915" algn="l"/>
              </a:tabLst>
            </a:pPr>
            <a:r>
              <a:rPr dirty="0" sz="4000" spc="-10"/>
              <a:t>Membandingkan</a:t>
            </a:r>
            <a:r>
              <a:rPr dirty="0" sz="4000"/>
              <a:t>	</a:t>
            </a:r>
            <a:r>
              <a:rPr dirty="0" sz="4000" spc="-10"/>
              <a:t>Perusahaan </a:t>
            </a:r>
            <a:r>
              <a:rPr dirty="0" sz="4000" spc="-25"/>
              <a:t>Perseorangan</a:t>
            </a:r>
            <a:r>
              <a:rPr dirty="0" sz="4000" spc="-125"/>
              <a:t> </a:t>
            </a:r>
            <a:r>
              <a:rPr dirty="0" sz="4000" spc="-10"/>
              <a:t>danPersekutuan</a:t>
            </a:r>
            <a:endParaRPr sz="4000"/>
          </a:p>
        </p:txBody>
      </p:sp>
      <p:sp>
        <p:nvSpPr>
          <p:cNvPr id="3" name="object 3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64512"/>
            <a:ext cx="757872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5589270" algn="l"/>
              </a:tabLst>
            </a:pPr>
            <a:r>
              <a:rPr dirty="0" sz="3200" spc="-30" b="1">
                <a:latin typeface="Calibri"/>
                <a:cs typeface="Calibri"/>
              </a:rPr>
              <a:t>TAMPILAN</a:t>
            </a:r>
            <a:r>
              <a:rPr dirty="0" sz="3200" spc="-7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1</a:t>
            </a:r>
            <a:r>
              <a:rPr dirty="0" sz="3200" spc="-60" b="1">
                <a:latin typeface="Calibri"/>
                <a:cs typeface="Calibri"/>
              </a:rPr>
              <a:t> </a:t>
            </a:r>
            <a:r>
              <a:rPr dirty="0" sz="3200" spc="-20" b="1">
                <a:latin typeface="Calibri"/>
                <a:cs typeface="Calibri"/>
              </a:rPr>
              <a:t>Karakteristik</a:t>
            </a:r>
            <a:r>
              <a:rPr dirty="0" sz="3200" spc="-45" b="1">
                <a:latin typeface="Calibri"/>
                <a:cs typeface="Calibri"/>
              </a:rPr>
              <a:t> </a:t>
            </a:r>
            <a:r>
              <a:rPr dirty="0" sz="3200" spc="-20" b="1">
                <a:latin typeface="Calibri"/>
                <a:cs typeface="Calibri"/>
              </a:rPr>
              <a:t>dari</a:t>
            </a:r>
            <a:r>
              <a:rPr dirty="0" sz="3200" b="1">
                <a:latin typeface="Calibri"/>
                <a:cs typeface="Calibri"/>
              </a:rPr>
              <a:t>	</a:t>
            </a:r>
            <a:r>
              <a:rPr dirty="0" sz="3200" spc="-10" b="1">
                <a:latin typeface="Calibri"/>
                <a:cs typeface="Calibri"/>
              </a:rPr>
              <a:t>Perusahaan </a:t>
            </a:r>
            <a:r>
              <a:rPr dirty="0" sz="3200" spc="-20" b="1">
                <a:latin typeface="Calibri"/>
                <a:cs typeface="Calibri"/>
              </a:rPr>
              <a:t>Perseorangan</a:t>
            </a:r>
            <a:r>
              <a:rPr dirty="0" sz="3200" spc="-5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dan</a:t>
            </a:r>
            <a:r>
              <a:rPr dirty="0" sz="3200" spc="-5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Persekutuan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344167" y="3874008"/>
            <a:ext cx="7442834" cy="1826260"/>
            <a:chOff x="1344167" y="3874008"/>
            <a:chExt cx="7442834" cy="182626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7121" y="3938451"/>
              <a:ext cx="7416545" cy="435428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344167" y="3874008"/>
              <a:ext cx="7442834" cy="500380"/>
            </a:xfrm>
            <a:custGeom>
              <a:avLst/>
              <a:gdLst/>
              <a:ahLst/>
              <a:cxnLst/>
              <a:rect l="l" t="t" r="r" b="b"/>
              <a:pathLst>
                <a:path w="7442834" h="500379">
                  <a:moveTo>
                    <a:pt x="7442454" y="499871"/>
                  </a:moveTo>
                  <a:lnTo>
                    <a:pt x="7442454" y="0"/>
                  </a:lnTo>
                  <a:lnTo>
                    <a:pt x="0" y="0"/>
                  </a:lnTo>
                  <a:lnTo>
                    <a:pt x="0" y="499872"/>
                  </a:lnTo>
                  <a:lnTo>
                    <a:pt x="6857" y="499872"/>
                  </a:lnTo>
                  <a:lnTo>
                    <a:pt x="6857" y="12192"/>
                  </a:lnTo>
                  <a:lnTo>
                    <a:pt x="12953" y="6096"/>
                  </a:lnTo>
                  <a:lnTo>
                    <a:pt x="12953" y="12192"/>
                  </a:lnTo>
                  <a:lnTo>
                    <a:pt x="7429500" y="12191"/>
                  </a:lnTo>
                  <a:lnTo>
                    <a:pt x="7429500" y="6095"/>
                  </a:lnTo>
                  <a:lnTo>
                    <a:pt x="7436358" y="12191"/>
                  </a:lnTo>
                  <a:lnTo>
                    <a:pt x="7436358" y="499871"/>
                  </a:lnTo>
                  <a:lnTo>
                    <a:pt x="7442454" y="499871"/>
                  </a:lnTo>
                  <a:close/>
                </a:path>
                <a:path w="7442834" h="500379">
                  <a:moveTo>
                    <a:pt x="12953" y="12192"/>
                  </a:moveTo>
                  <a:lnTo>
                    <a:pt x="12953" y="6096"/>
                  </a:lnTo>
                  <a:lnTo>
                    <a:pt x="6857" y="12192"/>
                  </a:lnTo>
                  <a:lnTo>
                    <a:pt x="12953" y="12192"/>
                  </a:lnTo>
                  <a:close/>
                </a:path>
                <a:path w="7442834" h="500379">
                  <a:moveTo>
                    <a:pt x="12953" y="499872"/>
                  </a:moveTo>
                  <a:lnTo>
                    <a:pt x="12953" y="12192"/>
                  </a:lnTo>
                  <a:lnTo>
                    <a:pt x="6857" y="12192"/>
                  </a:lnTo>
                  <a:lnTo>
                    <a:pt x="6857" y="499872"/>
                  </a:lnTo>
                  <a:lnTo>
                    <a:pt x="12953" y="499872"/>
                  </a:lnTo>
                  <a:close/>
                </a:path>
                <a:path w="7442834" h="500379">
                  <a:moveTo>
                    <a:pt x="7436358" y="12191"/>
                  </a:moveTo>
                  <a:lnTo>
                    <a:pt x="7429500" y="6095"/>
                  </a:lnTo>
                  <a:lnTo>
                    <a:pt x="7429500" y="12191"/>
                  </a:lnTo>
                  <a:lnTo>
                    <a:pt x="7436358" y="12191"/>
                  </a:lnTo>
                  <a:close/>
                </a:path>
                <a:path w="7442834" h="500379">
                  <a:moveTo>
                    <a:pt x="7436358" y="499871"/>
                  </a:moveTo>
                  <a:lnTo>
                    <a:pt x="7436358" y="12191"/>
                  </a:lnTo>
                  <a:lnTo>
                    <a:pt x="7429500" y="12191"/>
                  </a:lnTo>
                  <a:lnTo>
                    <a:pt x="7429500" y="499871"/>
                  </a:lnTo>
                  <a:lnTo>
                    <a:pt x="7436358" y="4998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7121" y="4373880"/>
              <a:ext cx="7416545" cy="1312926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344168" y="4373879"/>
              <a:ext cx="7442834" cy="1325880"/>
            </a:xfrm>
            <a:custGeom>
              <a:avLst/>
              <a:gdLst/>
              <a:ahLst/>
              <a:cxnLst/>
              <a:rect l="l" t="t" r="r" b="b"/>
              <a:pathLst>
                <a:path w="7442834" h="1325879">
                  <a:moveTo>
                    <a:pt x="7442454" y="0"/>
                  </a:moveTo>
                  <a:lnTo>
                    <a:pt x="7429500" y="0"/>
                  </a:lnTo>
                  <a:lnTo>
                    <a:pt x="7429500" y="979170"/>
                  </a:lnTo>
                  <a:lnTo>
                    <a:pt x="7429500" y="1312926"/>
                  </a:lnTo>
                  <a:lnTo>
                    <a:pt x="12954" y="1312926"/>
                  </a:lnTo>
                  <a:lnTo>
                    <a:pt x="12954" y="979170"/>
                  </a:lnTo>
                  <a:lnTo>
                    <a:pt x="12954" y="0"/>
                  </a:lnTo>
                  <a:lnTo>
                    <a:pt x="0" y="0"/>
                  </a:lnTo>
                  <a:lnTo>
                    <a:pt x="0" y="979170"/>
                  </a:lnTo>
                  <a:lnTo>
                    <a:pt x="0" y="1325880"/>
                  </a:lnTo>
                  <a:lnTo>
                    <a:pt x="7442454" y="1325880"/>
                  </a:lnTo>
                  <a:lnTo>
                    <a:pt x="7442454" y="979170"/>
                  </a:lnTo>
                  <a:lnTo>
                    <a:pt x="74424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7500" rIns="0" bIns="0" rtlCol="0" vert="horz">
            <a:spAutoFit/>
          </a:bodyPr>
          <a:lstStyle/>
          <a:p>
            <a:pPr marL="2239010" marR="5080" indent="-1115695">
              <a:lnSpc>
                <a:spcPct val="100000"/>
              </a:lnSpc>
              <a:spcBef>
                <a:spcPts val="100"/>
              </a:spcBef>
            </a:pPr>
            <a:r>
              <a:rPr dirty="0" sz="4000"/>
              <a:t>Pendirian</a:t>
            </a:r>
            <a:r>
              <a:rPr dirty="0" sz="4000" spc="-165"/>
              <a:t> </a:t>
            </a:r>
            <a:r>
              <a:rPr dirty="0" sz="4000" spc="-20"/>
              <a:t>Persekutuan</a:t>
            </a:r>
            <a:r>
              <a:rPr dirty="0" sz="4000" spc="-175"/>
              <a:t> </a:t>
            </a:r>
            <a:r>
              <a:rPr dirty="0" sz="4000" spc="-25"/>
              <a:t>dan </a:t>
            </a:r>
            <a:r>
              <a:rPr dirty="0" sz="4000"/>
              <a:t>Pembagian</a:t>
            </a:r>
            <a:r>
              <a:rPr dirty="0" sz="4000" spc="-195"/>
              <a:t> </a:t>
            </a:r>
            <a:r>
              <a:rPr dirty="0" sz="4000" spc="-20"/>
              <a:t>Laba</a:t>
            </a:r>
            <a:endParaRPr sz="4000"/>
          </a:p>
        </p:txBody>
      </p:sp>
      <p:sp>
        <p:nvSpPr>
          <p:cNvPr id="3" name="object 3" descr=""/>
          <p:cNvSpPr/>
          <p:nvPr/>
        </p:nvSpPr>
        <p:spPr>
          <a:xfrm>
            <a:off x="457200" y="241477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15744"/>
            <a:ext cx="8073390" cy="314642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algn="just" marL="354330" marR="5080" indent="-341630">
              <a:lnSpc>
                <a:spcPts val="346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Kebanyakan</a:t>
            </a:r>
            <a:r>
              <a:rPr dirty="0" sz="3200" spc="5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penerapan</a:t>
            </a:r>
            <a:r>
              <a:rPr dirty="0" sz="3200" spc="5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akuntansi</a:t>
            </a:r>
            <a:r>
              <a:rPr dirty="0" sz="3200" spc="51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sehari‐hari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untuk</a:t>
            </a:r>
            <a:r>
              <a:rPr dirty="0" sz="3200" spc="18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persekutuan</a:t>
            </a:r>
            <a:r>
              <a:rPr dirty="0" sz="3200" spc="18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sama</a:t>
            </a:r>
            <a:r>
              <a:rPr dirty="0" sz="3200" spc="18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dengan</a:t>
            </a:r>
            <a:r>
              <a:rPr dirty="0" sz="3200" spc="190">
                <a:latin typeface="Calibri"/>
                <a:cs typeface="Calibri"/>
              </a:rPr>
              <a:t>  </a:t>
            </a:r>
            <a:r>
              <a:rPr dirty="0" sz="3200" spc="-10">
                <a:latin typeface="Calibri"/>
                <a:cs typeface="Calibri"/>
              </a:rPr>
              <a:t>akuntansi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untuk</a:t>
            </a:r>
            <a:r>
              <a:rPr dirty="0" sz="3200" spc="15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bentuk</a:t>
            </a:r>
            <a:r>
              <a:rPr dirty="0" sz="3200" spc="16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badan</a:t>
            </a:r>
            <a:r>
              <a:rPr dirty="0" sz="3200" spc="16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usaha</a:t>
            </a:r>
            <a:r>
              <a:rPr dirty="0" sz="3200" spc="16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lainnya.</a:t>
            </a:r>
            <a:r>
              <a:rPr dirty="0" sz="3200" spc="165">
                <a:latin typeface="Calibri"/>
                <a:cs typeface="Calibri"/>
              </a:rPr>
              <a:t>  </a:t>
            </a:r>
            <a:r>
              <a:rPr dirty="0" sz="3200" spc="-10">
                <a:latin typeface="Calibri"/>
                <a:cs typeface="Calibri"/>
              </a:rPr>
              <a:t>Sistem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akuntansi</a:t>
            </a:r>
            <a:r>
              <a:rPr dirty="0" sz="3200" spc="550">
                <a:latin typeface="Calibri"/>
                <a:cs typeface="Calibri"/>
              </a:rPr>
              <a:t>   </a:t>
            </a:r>
            <a:r>
              <a:rPr dirty="0" sz="3200">
                <a:latin typeface="Calibri"/>
                <a:cs typeface="Calibri"/>
              </a:rPr>
              <a:t>yang</a:t>
            </a:r>
            <a:r>
              <a:rPr dirty="0" sz="3200" spc="555">
                <a:latin typeface="Calibri"/>
                <a:cs typeface="Calibri"/>
              </a:rPr>
              <a:t>   </a:t>
            </a:r>
            <a:r>
              <a:rPr dirty="0" sz="3200">
                <a:latin typeface="Calibri"/>
                <a:cs typeface="Calibri"/>
              </a:rPr>
              <a:t>dijelaskan</a:t>
            </a:r>
            <a:r>
              <a:rPr dirty="0" sz="3200" spc="550">
                <a:latin typeface="Calibri"/>
                <a:cs typeface="Calibri"/>
              </a:rPr>
              <a:t>   </a:t>
            </a:r>
            <a:r>
              <a:rPr dirty="0" sz="3200">
                <a:latin typeface="Calibri"/>
                <a:cs typeface="Calibri"/>
              </a:rPr>
              <a:t>di</a:t>
            </a:r>
            <a:r>
              <a:rPr dirty="0" sz="3200" spc="550">
                <a:latin typeface="Calibri"/>
                <a:cs typeface="Calibri"/>
              </a:rPr>
              <a:t>   </a:t>
            </a:r>
            <a:r>
              <a:rPr dirty="0" sz="3200" spc="-10">
                <a:latin typeface="Calibri"/>
                <a:cs typeface="Calibri"/>
              </a:rPr>
              <a:t>bab‐bab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terdahulu,</a:t>
            </a:r>
            <a:r>
              <a:rPr dirty="0" sz="3200" spc="7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dengan</a:t>
            </a:r>
            <a:r>
              <a:rPr dirty="0" sz="3200" spc="77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sedikit</a:t>
            </a:r>
            <a:r>
              <a:rPr dirty="0" sz="3200" spc="7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perubahan,</a:t>
            </a:r>
            <a:r>
              <a:rPr dirty="0" sz="3200" spc="76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dapat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digunakan</a:t>
            </a:r>
            <a:r>
              <a:rPr dirty="0" sz="3200" spc="40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oleh</a:t>
            </a:r>
            <a:r>
              <a:rPr dirty="0" sz="3200" spc="40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persekutuan.</a:t>
            </a:r>
            <a:r>
              <a:rPr dirty="0" sz="3200" spc="40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Akan</a:t>
            </a:r>
            <a:r>
              <a:rPr dirty="0" sz="3200" spc="405">
                <a:latin typeface="Calibri"/>
                <a:cs typeface="Calibri"/>
              </a:rPr>
              <a:t>  </a:t>
            </a:r>
            <a:r>
              <a:rPr dirty="0" sz="3200" spc="-10">
                <a:latin typeface="Calibri"/>
                <a:cs typeface="Calibri"/>
              </a:rPr>
              <a:t>tetapi,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dalam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hal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pendirian,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pembagian</a:t>
            </a:r>
            <a:r>
              <a:rPr dirty="0" sz="3200" spc="-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laba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atau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rugi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36039" y="5088127"/>
            <a:ext cx="519176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31645" algn="l"/>
                <a:tab pos="4555490" algn="l"/>
              </a:tabLst>
            </a:pPr>
            <a:r>
              <a:rPr dirty="0" sz="3200" spc="-10">
                <a:latin typeface="Calibri"/>
                <a:cs typeface="Calibri"/>
              </a:rPr>
              <a:t>bersih,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pembubaran,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25">
                <a:latin typeface="Calibri"/>
                <a:cs typeface="Calibri"/>
              </a:rPr>
              <a:t>dan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574265" y="5088127"/>
            <a:ext cx="1491615" cy="95186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12700" marR="5080" indent="128905">
              <a:lnSpc>
                <a:spcPts val="3460"/>
              </a:lnSpc>
              <a:spcBef>
                <a:spcPts val="530"/>
              </a:spcBef>
            </a:pPr>
            <a:r>
              <a:rPr dirty="0" sz="3200" spc="-10">
                <a:latin typeface="Calibri"/>
                <a:cs typeface="Calibri"/>
              </a:rPr>
              <a:t>likuidasi </a:t>
            </a:r>
            <a:r>
              <a:rPr dirty="0" sz="3200" spc="-20">
                <a:latin typeface="Calibri"/>
                <a:cs typeface="Calibri"/>
              </a:rPr>
              <a:t>transaksi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336039" y="5527039"/>
            <a:ext cx="5890260" cy="95186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0"/>
              </a:spcBef>
              <a:tabLst>
                <a:tab pos="2452370" algn="l"/>
                <a:tab pos="3607435" algn="l"/>
              </a:tabLst>
            </a:pPr>
            <a:r>
              <a:rPr dirty="0" sz="3200" spc="-10">
                <a:latin typeface="Calibri"/>
                <a:cs typeface="Calibri"/>
              </a:rPr>
              <a:t>persekutuan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20">
                <a:latin typeface="Calibri"/>
                <a:cs typeface="Calibri"/>
              </a:rPr>
              <a:t>akan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menimbulkan </a:t>
            </a:r>
            <a:r>
              <a:rPr dirty="0" sz="3200">
                <a:latin typeface="Calibri"/>
                <a:cs typeface="Calibri"/>
              </a:rPr>
              <a:t>yang</a:t>
            </a:r>
            <a:r>
              <a:rPr dirty="0" sz="3200" spc="-10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unik.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1343660">
              <a:lnSpc>
                <a:spcPct val="100000"/>
              </a:lnSpc>
              <a:spcBef>
                <a:spcPts val="95"/>
              </a:spcBef>
            </a:pPr>
            <a:r>
              <a:rPr dirty="0"/>
              <a:t>Pendirian</a:t>
            </a:r>
            <a:r>
              <a:rPr dirty="0" spc="-90"/>
              <a:t> </a:t>
            </a:r>
            <a:r>
              <a:rPr dirty="0" spc="-20"/>
              <a:t>Persekutuan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27" y="2074418"/>
            <a:ext cx="8073390" cy="3195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1790" marR="6985" indent="-33909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Dalam</a:t>
            </a:r>
            <a:r>
              <a:rPr dirty="0" sz="2000" spc="3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mendirikan</a:t>
            </a:r>
            <a:r>
              <a:rPr dirty="0" sz="2000" spc="3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persekutuan,</a:t>
            </a:r>
            <a:r>
              <a:rPr dirty="0" sz="2000" spc="34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investasi</a:t>
            </a:r>
            <a:r>
              <a:rPr dirty="0" sz="2000" spc="3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masing‐masing</a:t>
            </a:r>
            <a:r>
              <a:rPr dirty="0" sz="2000" spc="3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3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dicatat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dalam</a:t>
            </a:r>
            <a:r>
              <a:rPr dirty="0" sz="2000" spc="3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ayat</a:t>
            </a:r>
            <a:r>
              <a:rPr dirty="0" sz="2000" spc="3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jurnal</a:t>
            </a:r>
            <a:r>
              <a:rPr dirty="0" sz="2000" spc="3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terpisah.</a:t>
            </a:r>
            <a:r>
              <a:rPr dirty="0" sz="2000" spc="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3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3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diserahkan</a:t>
            </a:r>
            <a:r>
              <a:rPr dirty="0" sz="2000" spc="3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oleh</a:t>
            </a:r>
            <a:r>
              <a:rPr dirty="0" sz="2000" spc="3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seorang</a:t>
            </a:r>
            <a:r>
              <a:rPr dirty="0" sz="2000" spc="3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rekan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didebit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akun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persekutuan.</a:t>
            </a:r>
            <a:endParaRPr sz="2000">
              <a:latin typeface="Calibri"/>
              <a:cs typeface="Calibri"/>
            </a:endParaRPr>
          </a:p>
          <a:p>
            <a:pPr algn="just" marL="351155" marR="6350" indent="-33909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Jika</a:t>
            </a:r>
            <a:r>
              <a:rPr dirty="0" sz="2000" spc="114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kewajiban</a:t>
            </a:r>
            <a:r>
              <a:rPr dirty="0" sz="2000" spc="114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diambil</a:t>
            </a:r>
            <a:r>
              <a:rPr dirty="0" sz="2000" spc="11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alih</a:t>
            </a:r>
            <a:r>
              <a:rPr dirty="0" sz="2000" spc="11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oleh</a:t>
            </a:r>
            <a:r>
              <a:rPr dirty="0" sz="2000" spc="114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persekutuan,</a:t>
            </a:r>
            <a:r>
              <a:rPr dirty="0" sz="2000" spc="11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maka</a:t>
            </a:r>
            <a:r>
              <a:rPr dirty="0" sz="2000" spc="114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akun</a:t>
            </a:r>
            <a:r>
              <a:rPr dirty="0" sz="2000" spc="110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kewajiban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persekutuan</a:t>
            </a:r>
            <a:r>
              <a:rPr dirty="0" sz="2000" spc="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7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dikredit.</a:t>
            </a:r>
            <a:r>
              <a:rPr dirty="0" sz="2000" spc="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Akun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milik</a:t>
            </a:r>
            <a:r>
              <a:rPr dirty="0" sz="2000" spc="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akan</a:t>
            </a:r>
            <a:r>
              <a:rPr dirty="0" sz="2000" spc="7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dikreditkan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jumlah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bersihnya.</a:t>
            </a:r>
            <a:endParaRPr sz="2000">
              <a:latin typeface="Calibri"/>
              <a:cs typeface="Calibri"/>
            </a:endParaRPr>
          </a:p>
          <a:p>
            <a:pPr algn="just" marL="351155" marR="5080" indent="-33909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Sebagai</a:t>
            </a:r>
            <a:r>
              <a:rPr dirty="0" sz="2000" spc="1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ilustrasi,</a:t>
            </a:r>
            <a:r>
              <a:rPr dirty="0" sz="2000" spc="1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diasumsikan</a:t>
            </a:r>
            <a:r>
              <a:rPr dirty="0" sz="2000" spc="1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Jatra</a:t>
            </a:r>
            <a:r>
              <a:rPr dirty="0" sz="2000" spc="1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Sancaka</a:t>
            </a:r>
            <a:r>
              <a:rPr dirty="0" sz="2000" spc="1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1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Evan</a:t>
            </a:r>
            <a:r>
              <a:rPr dirty="0" sz="2000" spc="1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Fauzi,</a:t>
            </a:r>
            <a:r>
              <a:rPr dirty="0" sz="2000" spc="1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pemilik</a:t>
            </a:r>
            <a:r>
              <a:rPr dirty="0" sz="2000" spc="13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toko </a:t>
            </a:r>
            <a:r>
              <a:rPr dirty="0" sz="2000" spc="-2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komputer</a:t>
            </a:r>
            <a:r>
              <a:rPr dirty="0" sz="2000" spc="3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3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semula</a:t>
            </a:r>
            <a:r>
              <a:rPr dirty="0" sz="2000" spc="3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bersaing,</a:t>
            </a:r>
            <a:r>
              <a:rPr dirty="0" sz="2000" spc="3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sepakat</a:t>
            </a:r>
            <a:r>
              <a:rPr dirty="0" sz="2000" spc="3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3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menggabungkan</a:t>
            </a:r>
            <a:r>
              <a:rPr dirty="0" sz="2000" spc="3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usaha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mereka</a:t>
            </a:r>
            <a:r>
              <a:rPr dirty="0" sz="2000" spc="1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dalam</a:t>
            </a:r>
            <a:r>
              <a:rPr dirty="0" sz="2000" spc="1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sebuah</a:t>
            </a:r>
            <a:r>
              <a:rPr dirty="0" sz="2000" spc="1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persekutuan.</a:t>
            </a:r>
            <a:r>
              <a:rPr dirty="0" sz="2000" spc="1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Sancaka</a:t>
            </a:r>
            <a:r>
              <a:rPr dirty="0" sz="2000" spc="1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sepakat</a:t>
            </a:r>
            <a:r>
              <a:rPr dirty="0" sz="2000" spc="1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1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memberikan 	kontribusi</a:t>
            </a:r>
            <a:r>
              <a:rPr dirty="0" sz="2000" spc="-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sebagai</a:t>
            </a:r>
            <a:r>
              <a:rPr dirty="0" sz="2000" spc="-8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berikut.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488186" y="5367528"/>
            <a:ext cx="6939280" cy="1340485"/>
            <a:chOff x="1488186" y="5367528"/>
            <a:chExt cx="6939280" cy="1340485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9631" y="5529131"/>
              <a:ext cx="6527388" cy="803088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488186" y="5367528"/>
              <a:ext cx="6939280" cy="965200"/>
            </a:xfrm>
            <a:custGeom>
              <a:avLst/>
              <a:gdLst/>
              <a:ahLst/>
              <a:cxnLst/>
              <a:rect l="l" t="t" r="r" b="b"/>
              <a:pathLst>
                <a:path w="6939280" h="965200">
                  <a:moveTo>
                    <a:pt x="6938771" y="964692"/>
                  </a:moveTo>
                  <a:lnTo>
                    <a:pt x="6938771" y="0"/>
                  </a:lnTo>
                  <a:lnTo>
                    <a:pt x="0" y="0"/>
                  </a:lnTo>
                  <a:lnTo>
                    <a:pt x="0" y="964692"/>
                  </a:lnTo>
                  <a:lnTo>
                    <a:pt x="6857" y="964692"/>
                  </a:lnTo>
                  <a:lnTo>
                    <a:pt x="6857" y="12192"/>
                  </a:lnTo>
                  <a:lnTo>
                    <a:pt x="12953" y="6096"/>
                  </a:lnTo>
                  <a:lnTo>
                    <a:pt x="12953" y="12192"/>
                  </a:lnTo>
                  <a:lnTo>
                    <a:pt x="6925817" y="12192"/>
                  </a:lnTo>
                  <a:lnTo>
                    <a:pt x="6925817" y="6096"/>
                  </a:lnTo>
                  <a:lnTo>
                    <a:pt x="6931913" y="12192"/>
                  </a:lnTo>
                  <a:lnTo>
                    <a:pt x="6931913" y="964692"/>
                  </a:lnTo>
                  <a:lnTo>
                    <a:pt x="6938771" y="964692"/>
                  </a:lnTo>
                  <a:close/>
                </a:path>
                <a:path w="6939280" h="965200">
                  <a:moveTo>
                    <a:pt x="12953" y="12192"/>
                  </a:moveTo>
                  <a:lnTo>
                    <a:pt x="12953" y="6096"/>
                  </a:lnTo>
                  <a:lnTo>
                    <a:pt x="6857" y="12192"/>
                  </a:lnTo>
                  <a:lnTo>
                    <a:pt x="12953" y="12192"/>
                  </a:lnTo>
                  <a:close/>
                </a:path>
                <a:path w="6939280" h="965200">
                  <a:moveTo>
                    <a:pt x="12953" y="964692"/>
                  </a:moveTo>
                  <a:lnTo>
                    <a:pt x="12953" y="12192"/>
                  </a:lnTo>
                  <a:lnTo>
                    <a:pt x="6857" y="12192"/>
                  </a:lnTo>
                  <a:lnTo>
                    <a:pt x="6857" y="964692"/>
                  </a:lnTo>
                  <a:lnTo>
                    <a:pt x="12953" y="964692"/>
                  </a:lnTo>
                  <a:close/>
                </a:path>
                <a:path w="6939280" h="965200">
                  <a:moveTo>
                    <a:pt x="6931913" y="12192"/>
                  </a:moveTo>
                  <a:lnTo>
                    <a:pt x="6925817" y="6096"/>
                  </a:lnTo>
                  <a:lnTo>
                    <a:pt x="6925817" y="12192"/>
                  </a:lnTo>
                  <a:lnTo>
                    <a:pt x="6931913" y="12192"/>
                  </a:lnTo>
                  <a:close/>
                </a:path>
                <a:path w="6939280" h="965200">
                  <a:moveTo>
                    <a:pt x="6931913" y="964692"/>
                  </a:moveTo>
                  <a:lnTo>
                    <a:pt x="6931913" y="12192"/>
                  </a:lnTo>
                  <a:lnTo>
                    <a:pt x="6925817" y="12192"/>
                  </a:lnTo>
                  <a:lnTo>
                    <a:pt x="6925817" y="964692"/>
                  </a:lnTo>
                  <a:lnTo>
                    <a:pt x="6931913" y="9646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9631" y="6332220"/>
              <a:ext cx="3237995" cy="16322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488186" y="6332220"/>
              <a:ext cx="6939280" cy="375920"/>
            </a:xfrm>
            <a:custGeom>
              <a:avLst/>
              <a:gdLst/>
              <a:ahLst/>
              <a:cxnLst/>
              <a:rect l="l" t="t" r="r" b="b"/>
              <a:pathLst>
                <a:path w="6939280" h="375920">
                  <a:moveTo>
                    <a:pt x="12953" y="362712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375665"/>
                  </a:lnTo>
                  <a:lnTo>
                    <a:pt x="6857" y="375665"/>
                  </a:lnTo>
                  <a:lnTo>
                    <a:pt x="6857" y="362712"/>
                  </a:lnTo>
                  <a:lnTo>
                    <a:pt x="12953" y="362712"/>
                  </a:lnTo>
                  <a:close/>
                </a:path>
                <a:path w="6939280" h="375920">
                  <a:moveTo>
                    <a:pt x="6931913" y="362712"/>
                  </a:moveTo>
                  <a:lnTo>
                    <a:pt x="6857" y="362712"/>
                  </a:lnTo>
                  <a:lnTo>
                    <a:pt x="12953" y="368808"/>
                  </a:lnTo>
                  <a:lnTo>
                    <a:pt x="12953" y="375665"/>
                  </a:lnTo>
                  <a:lnTo>
                    <a:pt x="6925817" y="375665"/>
                  </a:lnTo>
                  <a:lnTo>
                    <a:pt x="6925817" y="368808"/>
                  </a:lnTo>
                  <a:lnTo>
                    <a:pt x="6931913" y="362712"/>
                  </a:lnTo>
                  <a:close/>
                </a:path>
                <a:path w="6939280" h="375920">
                  <a:moveTo>
                    <a:pt x="12953" y="375665"/>
                  </a:moveTo>
                  <a:lnTo>
                    <a:pt x="12953" y="368808"/>
                  </a:lnTo>
                  <a:lnTo>
                    <a:pt x="6857" y="362712"/>
                  </a:lnTo>
                  <a:lnTo>
                    <a:pt x="6857" y="375665"/>
                  </a:lnTo>
                  <a:lnTo>
                    <a:pt x="12953" y="375665"/>
                  </a:lnTo>
                  <a:close/>
                </a:path>
                <a:path w="6939280" h="375920">
                  <a:moveTo>
                    <a:pt x="6938771" y="375665"/>
                  </a:moveTo>
                  <a:lnTo>
                    <a:pt x="6938771" y="0"/>
                  </a:lnTo>
                  <a:lnTo>
                    <a:pt x="6925817" y="0"/>
                  </a:lnTo>
                  <a:lnTo>
                    <a:pt x="6925817" y="362712"/>
                  </a:lnTo>
                  <a:lnTo>
                    <a:pt x="6931913" y="362712"/>
                  </a:lnTo>
                  <a:lnTo>
                    <a:pt x="6931913" y="375665"/>
                  </a:lnTo>
                  <a:lnTo>
                    <a:pt x="6938771" y="375665"/>
                  </a:lnTo>
                  <a:close/>
                </a:path>
                <a:path w="6939280" h="375920">
                  <a:moveTo>
                    <a:pt x="6931913" y="375665"/>
                  </a:moveTo>
                  <a:lnTo>
                    <a:pt x="6931913" y="362712"/>
                  </a:lnTo>
                  <a:lnTo>
                    <a:pt x="6925817" y="368808"/>
                  </a:lnTo>
                  <a:lnTo>
                    <a:pt x="6925817" y="375665"/>
                  </a:lnTo>
                  <a:lnTo>
                    <a:pt x="6931913" y="3756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1983740"/>
            <a:ext cx="8071484" cy="121412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Ayat</a:t>
            </a:r>
            <a:r>
              <a:rPr dirty="0" sz="3000" spc="6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jurnal</a:t>
            </a:r>
            <a:r>
              <a:rPr dirty="0" sz="3000" spc="66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untuk</a:t>
            </a:r>
            <a:r>
              <a:rPr dirty="0" sz="3000" spc="67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mencatat</a:t>
            </a:r>
            <a:r>
              <a:rPr dirty="0" sz="3000" spc="6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aset</a:t>
            </a:r>
            <a:r>
              <a:rPr dirty="0" sz="3000" spc="6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665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liabilitas </a:t>
            </a:r>
            <a:r>
              <a:rPr dirty="0" sz="3000">
                <a:latin typeface="Calibri"/>
                <a:cs typeface="Calibri"/>
              </a:rPr>
              <a:t>yang</a:t>
            </a:r>
            <a:r>
              <a:rPr dirty="0" sz="3000" spc="-10">
                <a:latin typeface="Calibri"/>
                <a:cs typeface="Calibri"/>
              </a:rPr>
              <a:t> dikontribusikan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oleh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Sancaka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adalah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sebagai berikut.</a:t>
            </a:r>
            <a:endParaRPr sz="30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064257" y="3244595"/>
            <a:ext cx="6075045" cy="1807210"/>
            <a:chOff x="2064257" y="3244595"/>
            <a:chExt cx="6075045" cy="18072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77211" y="3257549"/>
              <a:ext cx="6048755" cy="13715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064257" y="3244595"/>
              <a:ext cx="6075045" cy="150495"/>
            </a:xfrm>
            <a:custGeom>
              <a:avLst/>
              <a:gdLst/>
              <a:ahLst/>
              <a:cxnLst/>
              <a:rect l="l" t="t" r="r" b="b"/>
              <a:pathLst>
                <a:path w="6075045" h="150495">
                  <a:moveTo>
                    <a:pt x="6074663" y="150113"/>
                  </a:moveTo>
                  <a:lnTo>
                    <a:pt x="6074663" y="0"/>
                  </a:lnTo>
                  <a:lnTo>
                    <a:pt x="0" y="0"/>
                  </a:lnTo>
                  <a:lnTo>
                    <a:pt x="0" y="150113"/>
                  </a:lnTo>
                  <a:lnTo>
                    <a:pt x="6858" y="150113"/>
                  </a:lnTo>
                  <a:lnTo>
                    <a:pt x="6858" y="12953"/>
                  </a:lnTo>
                  <a:lnTo>
                    <a:pt x="12954" y="6096"/>
                  </a:lnTo>
                  <a:lnTo>
                    <a:pt x="12954" y="12953"/>
                  </a:lnTo>
                  <a:lnTo>
                    <a:pt x="6061709" y="12953"/>
                  </a:lnTo>
                  <a:lnTo>
                    <a:pt x="6061709" y="6095"/>
                  </a:lnTo>
                  <a:lnTo>
                    <a:pt x="6067806" y="12953"/>
                  </a:lnTo>
                  <a:lnTo>
                    <a:pt x="6067806" y="150113"/>
                  </a:lnTo>
                  <a:lnTo>
                    <a:pt x="6074663" y="150113"/>
                  </a:lnTo>
                  <a:close/>
                </a:path>
                <a:path w="6075045" h="150495">
                  <a:moveTo>
                    <a:pt x="12954" y="12953"/>
                  </a:moveTo>
                  <a:lnTo>
                    <a:pt x="12954" y="6096"/>
                  </a:lnTo>
                  <a:lnTo>
                    <a:pt x="6858" y="12953"/>
                  </a:lnTo>
                  <a:lnTo>
                    <a:pt x="12954" y="12953"/>
                  </a:lnTo>
                  <a:close/>
                </a:path>
                <a:path w="6075045" h="150495">
                  <a:moveTo>
                    <a:pt x="12954" y="150113"/>
                  </a:moveTo>
                  <a:lnTo>
                    <a:pt x="12954" y="12953"/>
                  </a:lnTo>
                  <a:lnTo>
                    <a:pt x="6858" y="12953"/>
                  </a:lnTo>
                  <a:lnTo>
                    <a:pt x="6858" y="150113"/>
                  </a:lnTo>
                  <a:lnTo>
                    <a:pt x="12954" y="150113"/>
                  </a:lnTo>
                  <a:close/>
                </a:path>
                <a:path w="6075045" h="150495">
                  <a:moveTo>
                    <a:pt x="6067806" y="12953"/>
                  </a:moveTo>
                  <a:lnTo>
                    <a:pt x="6061709" y="6095"/>
                  </a:lnTo>
                  <a:lnTo>
                    <a:pt x="6061709" y="12953"/>
                  </a:lnTo>
                  <a:lnTo>
                    <a:pt x="6067806" y="12953"/>
                  </a:lnTo>
                  <a:close/>
                </a:path>
                <a:path w="6075045" h="150495">
                  <a:moveTo>
                    <a:pt x="6067806" y="150113"/>
                  </a:moveTo>
                  <a:lnTo>
                    <a:pt x="6067806" y="12953"/>
                  </a:lnTo>
                  <a:lnTo>
                    <a:pt x="6061709" y="12953"/>
                  </a:lnTo>
                  <a:lnTo>
                    <a:pt x="6061709" y="150113"/>
                  </a:lnTo>
                  <a:lnTo>
                    <a:pt x="6067806" y="1501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77211" y="3394709"/>
              <a:ext cx="5986268" cy="97917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064258" y="3394709"/>
              <a:ext cx="6075045" cy="979169"/>
            </a:xfrm>
            <a:custGeom>
              <a:avLst/>
              <a:gdLst/>
              <a:ahLst/>
              <a:cxnLst/>
              <a:rect l="l" t="t" r="r" b="b"/>
              <a:pathLst>
                <a:path w="6075045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6075045" h="979170">
                  <a:moveTo>
                    <a:pt x="6074664" y="0"/>
                  </a:moveTo>
                  <a:lnTo>
                    <a:pt x="6061710" y="0"/>
                  </a:lnTo>
                  <a:lnTo>
                    <a:pt x="6061710" y="979170"/>
                  </a:lnTo>
                  <a:lnTo>
                    <a:pt x="6074664" y="979170"/>
                  </a:lnTo>
                  <a:lnTo>
                    <a:pt x="60746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7211" y="4373879"/>
              <a:ext cx="5986268" cy="66446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064257" y="4373879"/>
              <a:ext cx="6075045" cy="677545"/>
            </a:xfrm>
            <a:custGeom>
              <a:avLst/>
              <a:gdLst/>
              <a:ahLst/>
              <a:cxnLst/>
              <a:rect l="l" t="t" r="r" b="b"/>
              <a:pathLst>
                <a:path w="6075045" h="677545">
                  <a:moveTo>
                    <a:pt x="12954" y="664464"/>
                  </a:moveTo>
                  <a:lnTo>
                    <a:pt x="12954" y="0"/>
                  </a:lnTo>
                  <a:lnTo>
                    <a:pt x="0" y="0"/>
                  </a:lnTo>
                  <a:lnTo>
                    <a:pt x="0" y="677418"/>
                  </a:lnTo>
                  <a:lnTo>
                    <a:pt x="6858" y="677418"/>
                  </a:lnTo>
                  <a:lnTo>
                    <a:pt x="6858" y="664464"/>
                  </a:lnTo>
                  <a:lnTo>
                    <a:pt x="12954" y="664464"/>
                  </a:lnTo>
                  <a:close/>
                </a:path>
                <a:path w="6075045" h="677545">
                  <a:moveTo>
                    <a:pt x="6067806" y="664464"/>
                  </a:moveTo>
                  <a:lnTo>
                    <a:pt x="6858" y="664464"/>
                  </a:lnTo>
                  <a:lnTo>
                    <a:pt x="12954" y="671322"/>
                  </a:lnTo>
                  <a:lnTo>
                    <a:pt x="12954" y="677418"/>
                  </a:lnTo>
                  <a:lnTo>
                    <a:pt x="6061710" y="677418"/>
                  </a:lnTo>
                  <a:lnTo>
                    <a:pt x="6061710" y="671322"/>
                  </a:lnTo>
                  <a:lnTo>
                    <a:pt x="6067806" y="664464"/>
                  </a:lnTo>
                  <a:close/>
                </a:path>
                <a:path w="6075045" h="677545">
                  <a:moveTo>
                    <a:pt x="12954" y="677418"/>
                  </a:moveTo>
                  <a:lnTo>
                    <a:pt x="12954" y="671322"/>
                  </a:lnTo>
                  <a:lnTo>
                    <a:pt x="6858" y="664464"/>
                  </a:lnTo>
                  <a:lnTo>
                    <a:pt x="6858" y="677418"/>
                  </a:lnTo>
                  <a:lnTo>
                    <a:pt x="12954" y="677418"/>
                  </a:lnTo>
                  <a:close/>
                </a:path>
                <a:path w="6075045" h="677545">
                  <a:moveTo>
                    <a:pt x="6074664" y="677418"/>
                  </a:moveTo>
                  <a:lnTo>
                    <a:pt x="6074664" y="0"/>
                  </a:lnTo>
                  <a:lnTo>
                    <a:pt x="6061710" y="0"/>
                  </a:lnTo>
                  <a:lnTo>
                    <a:pt x="6061710" y="664464"/>
                  </a:lnTo>
                  <a:lnTo>
                    <a:pt x="6067806" y="664464"/>
                  </a:lnTo>
                  <a:lnTo>
                    <a:pt x="6067806" y="677418"/>
                  </a:lnTo>
                  <a:lnTo>
                    <a:pt x="6074664" y="677418"/>
                  </a:lnTo>
                  <a:close/>
                </a:path>
                <a:path w="6075045" h="677545">
                  <a:moveTo>
                    <a:pt x="6067806" y="677418"/>
                  </a:moveTo>
                  <a:lnTo>
                    <a:pt x="6067806" y="664464"/>
                  </a:lnTo>
                  <a:lnTo>
                    <a:pt x="6061710" y="671322"/>
                  </a:lnTo>
                  <a:lnTo>
                    <a:pt x="6061710" y="677418"/>
                  </a:lnTo>
                  <a:lnTo>
                    <a:pt x="6067806" y="6774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4722367" y="5001259"/>
            <a:ext cx="4344670" cy="84836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37465" marR="5080" indent="-25400">
              <a:lnSpc>
                <a:spcPts val="2880"/>
              </a:lnSpc>
              <a:spcBef>
                <a:spcPts val="795"/>
              </a:spcBef>
              <a:tabLst>
                <a:tab pos="994410" algn="l"/>
                <a:tab pos="1503680" algn="l"/>
                <a:tab pos="2423795" algn="l"/>
                <a:tab pos="2703830" algn="l"/>
                <a:tab pos="3599815" algn="l"/>
              </a:tabLst>
            </a:pPr>
            <a:r>
              <a:rPr dirty="0" sz="3000" spc="-20">
                <a:latin typeface="Calibri"/>
                <a:cs typeface="Calibri"/>
              </a:rPr>
              <a:t>akan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mencatat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20">
                <a:latin typeface="Calibri"/>
                <a:cs typeface="Calibri"/>
              </a:rPr>
              <a:t>aset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25">
                <a:latin typeface="Calibri"/>
                <a:cs typeface="Calibri"/>
              </a:rPr>
              <a:t>yang </a:t>
            </a:r>
            <a:r>
              <a:rPr dirty="0" sz="3000" spc="-10">
                <a:latin typeface="Calibri"/>
                <a:cs typeface="Calibri"/>
              </a:rPr>
              <a:t>liabilitas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20">
                <a:latin typeface="Calibri"/>
                <a:cs typeface="Calibri"/>
              </a:rPr>
              <a:t>yang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dipindahkan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93139" y="5001259"/>
            <a:ext cx="3504565" cy="121412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Ayat</a:t>
            </a:r>
            <a:r>
              <a:rPr dirty="0" sz="3000" spc="25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jurnal</a:t>
            </a:r>
            <a:r>
              <a:rPr dirty="0" sz="3000" spc="254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serupa </a:t>
            </a:r>
            <a:r>
              <a:rPr dirty="0" sz="3000">
                <a:latin typeface="Calibri"/>
                <a:cs typeface="Calibri"/>
              </a:rPr>
              <a:t>disumbangkan</a:t>
            </a:r>
            <a:r>
              <a:rPr dirty="0" sz="3000" spc="45">
                <a:latin typeface="Calibri"/>
                <a:cs typeface="Calibri"/>
              </a:rPr>
              <a:t>  </a:t>
            </a:r>
            <a:r>
              <a:rPr dirty="0" sz="3000" spc="-25">
                <a:latin typeface="Calibri"/>
                <a:cs typeface="Calibri"/>
              </a:rPr>
              <a:t>dan </a:t>
            </a:r>
            <a:r>
              <a:rPr dirty="0" sz="3000">
                <a:latin typeface="Calibri"/>
                <a:cs typeface="Calibri"/>
              </a:rPr>
              <a:t>oleh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Fauzi.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2066925">
              <a:lnSpc>
                <a:spcPct val="100000"/>
              </a:lnSpc>
              <a:spcBef>
                <a:spcPts val="95"/>
              </a:spcBef>
            </a:pPr>
            <a:r>
              <a:rPr dirty="0"/>
              <a:t>Pembagian</a:t>
            </a:r>
            <a:r>
              <a:rPr dirty="0" spc="-245"/>
              <a:t> </a:t>
            </a:r>
            <a:r>
              <a:rPr dirty="0" spc="-20"/>
              <a:t>Laba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4895850"/>
          </a:xfrm>
          <a:custGeom>
            <a:avLst/>
            <a:gdLst/>
            <a:ahLst/>
            <a:cxnLst/>
            <a:rect l="l" t="t" r="r" b="b"/>
            <a:pathLst>
              <a:path w="9144000" h="4895850">
                <a:moveTo>
                  <a:pt x="9144000" y="0"/>
                </a:moveTo>
                <a:lnTo>
                  <a:pt x="0" y="0"/>
                </a:lnTo>
                <a:lnTo>
                  <a:pt x="0" y="978408"/>
                </a:lnTo>
                <a:lnTo>
                  <a:pt x="0" y="979170"/>
                </a:lnTo>
                <a:lnTo>
                  <a:pt x="0" y="4895850"/>
                </a:lnTo>
                <a:lnTo>
                  <a:pt x="9144000" y="4895850"/>
                </a:lnTo>
                <a:lnTo>
                  <a:pt x="9144000" y="978408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1994408"/>
            <a:ext cx="8073390" cy="4058285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>
                <a:latin typeface="Calibri"/>
                <a:cs typeface="Calibri"/>
              </a:rPr>
              <a:t>Banyak</a:t>
            </a:r>
            <a:r>
              <a:rPr dirty="0" sz="2700" spc="7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persekutuan</a:t>
            </a:r>
            <a:r>
              <a:rPr dirty="0" sz="2700" spc="7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bubar</a:t>
            </a:r>
            <a:r>
              <a:rPr dirty="0" sz="2700" spc="7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karena</a:t>
            </a:r>
            <a:r>
              <a:rPr dirty="0" sz="2700" spc="7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para</a:t>
            </a:r>
            <a:r>
              <a:rPr dirty="0" sz="2700" spc="7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70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tidak </a:t>
            </a:r>
            <a:r>
              <a:rPr dirty="0" sz="2700">
                <a:latin typeface="Calibri"/>
                <a:cs typeface="Calibri"/>
              </a:rPr>
              <a:t>sepakat</a:t>
            </a:r>
            <a:r>
              <a:rPr dirty="0" sz="2700" spc="14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masalah</a:t>
            </a:r>
            <a:r>
              <a:rPr dirty="0" sz="2700" spc="15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pembagian</a:t>
            </a:r>
            <a:r>
              <a:rPr dirty="0" sz="2700" spc="15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laba</a:t>
            </a:r>
            <a:r>
              <a:rPr dirty="0" sz="2700" spc="15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secara</a:t>
            </a:r>
            <a:r>
              <a:rPr dirty="0" sz="2700" spc="14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adil.</a:t>
            </a:r>
            <a:r>
              <a:rPr dirty="0" sz="2700" spc="150">
                <a:latin typeface="Calibri"/>
                <a:cs typeface="Calibri"/>
              </a:rPr>
              <a:t>  </a:t>
            </a:r>
            <a:r>
              <a:rPr dirty="0" sz="2700" spc="-20">
                <a:latin typeface="Calibri"/>
                <a:cs typeface="Calibri"/>
              </a:rPr>
              <a:t>Oleh </a:t>
            </a:r>
            <a:r>
              <a:rPr dirty="0" sz="2700">
                <a:latin typeface="Calibri"/>
                <a:cs typeface="Calibri"/>
              </a:rPr>
              <a:t>karena</a:t>
            </a:r>
            <a:r>
              <a:rPr dirty="0" sz="2700" spc="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itu,</a:t>
            </a:r>
            <a:r>
              <a:rPr dirty="0" sz="2700" spc="6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metode</a:t>
            </a:r>
            <a:r>
              <a:rPr dirty="0" sz="2700" spc="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pembagian</a:t>
            </a:r>
            <a:r>
              <a:rPr dirty="0" sz="2700" spc="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laba</a:t>
            </a:r>
            <a:r>
              <a:rPr dirty="0" sz="2700" spc="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persekutuan</a:t>
            </a:r>
            <a:r>
              <a:rPr dirty="0" sz="2700" spc="6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harus </a:t>
            </a:r>
            <a:r>
              <a:rPr dirty="0" sz="2700">
                <a:latin typeface="Calibri"/>
                <a:cs typeface="Calibri"/>
              </a:rPr>
              <a:t>dinyatakan</a:t>
            </a:r>
            <a:r>
              <a:rPr dirty="0" sz="2700" spc="60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dalam</a:t>
            </a:r>
            <a:r>
              <a:rPr dirty="0" sz="2700" spc="610">
                <a:latin typeface="Calibri"/>
                <a:cs typeface="Calibri"/>
              </a:rPr>
              <a:t>    </a:t>
            </a:r>
            <a:r>
              <a:rPr dirty="0" sz="2700">
                <a:latin typeface="Calibri"/>
                <a:cs typeface="Calibri"/>
              </a:rPr>
              <a:t>perjanjian</a:t>
            </a:r>
            <a:r>
              <a:rPr dirty="0" sz="2700" spc="60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persekutuan.</a:t>
            </a:r>
            <a:r>
              <a:rPr dirty="0" sz="2700" spc="610">
                <a:latin typeface="Calibri"/>
                <a:cs typeface="Calibri"/>
              </a:rPr>
              <a:t>  </a:t>
            </a:r>
            <a:r>
              <a:rPr dirty="0" sz="2700" spc="-20">
                <a:latin typeface="Calibri"/>
                <a:cs typeface="Calibri"/>
              </a:rPr>
              <a:t>Jika </a:t>
            </a:r>
            <a:r>
              <a:rPr dirty="0" sz="2700">
                <a:latin typeface="Calibri"/>
                <a:cs typeface="Calibri"/>
              </a:rPr>
              <a:t>persekutuan</a:t>
            </a:r>
            <a:r>
              <a:rPr dirty="0" sz="2700" spc="60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tidak</a:t>
            </a:r>
            <a:r>
              <a:rPr dirty="0" sz="2700" spc="61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memiliki</a:t>
            </a:r>
            <a:r>
              <a:rPr dirty="0" sz="2700" spc="61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perjanjian</a:t>
            </a:r>
            <a:r>
              <a:rPr dirty="0" sz="2700" spc="60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atau</a:t>
            </a:r>
            <a:r>
              <a:rPr dirty="0" sz="2700" spc="605">
                <a:latin typeface="Calibri"/>
                <a:cs typeface="Calibri"/>
              </a:rPr>
              <a:t>  </a:t>
            </a:r>
            <a:r>
              <a:rPr dirty="0" sz="2700" spc="-20">
                <a:latin typeface="Calibri"/>
                <a:cs typeface="Calibri"/>
              </a:rPr>
              <a:t>jika </a:t>
            </a:r>
            <a:r>
              <a:rPr dirty="0" sz="2700">
                <a:latin typeface="Calibri"/>
                <a:cs typeface="Calibri"/>
              </a:rPr>
              <a:t>perjanjian</a:t>
            </a:r>
            <a:r>
              <a:rPr dirty="0" sz="2700" spc="11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tidak</a:t>
            </a:r>
            <a:r>
              <a:rPr dirty="0" sz="2700" spc="12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menyebutkan</a:t>
            </a:r>
            <a:r>
              <a:rPr dirty="0" sz="2700" spc="11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mengenai</a:t>
            </a:r>
            <a:r>
              <a:rPr dirty="0" sz="2700" spc="114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pembagian </a:t>
            </a:r>
            <a:r>
              <a:rPr dirty="0" sz="2700">
                <a:latin typeface="Calibri"/>
                <a:cs typeface="Calibri"/>
              </a:rPr>
              <a:t>laba</a:t>
            </a:r>
            <a:r>
              <a:rPr dirty="0" sz="2700" spc="2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bersih</a:t>
            </a:r>
            <a:r>
              <a:rPr dirty="0" sz="2700" spc="2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atau</a:t>
            </a:r>
            <a:r>
              <a:rPr dirty="0" sz="2700" spc="254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rugi</a:t>
            </a:r>
            <a:r>
              <a:rPr dirty="0" sz="2700" spc="254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bersih,</a:t>
            </a:r>
            <a:r>
              <a:rPr dirty="0" sz="2700" spc="254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maka</a:t>
            </a:r>
            <a:r>
              <a:rPr dirty="0" sz="2700" spc="2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seluruh</a:t>
            </a:r>
            <a:r>
              <a:rPr dirty="0" sz="2700" spc="2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24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akan </a:t>
            </a:r>
            <a:r>
              <a:rPr dirty="0" sz="2700">
                <a:latin typeface="Calibri"/>
                <a:cs typeface="Calibri"/>
              </a:rPr>
              <a:t>memperoleh</a:t>
            </a:r>
            <a:r>
              <a:rPr dirty="0" sz="2700" spc="13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bagian</a:t>
            </a:r>
            <a:r>
              <a:rPr dirty="0" sz="2700" spc="13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1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sama.</a:t>
            </a:r>
            <a:r>
              <a:rPr dirty="0" sz="2700" spc="1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Akan</a:t>
            </a:r>
            <a:r>
              <a:rPr dirty="0" sz="2700" spc="13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tetapi,</a:t>
            </a:r>
            <a:r>
              <a:rPr dirty="0" sz="2700" spc="1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jika</a:t>
            </a:r>
            <a:r>
              <a:rPr dirty="0" sz="2700" spc="13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salah </a:t>
            </a:r>
            <a:r>
              <a:rPr dirty="0" sz="2700">
                <a:latin typeface="Calibri"/>
                <a:cs typeface="Calibri"/>
              </a:rPr>
              <a:t>satu</a:t>
            </a:r>
            <a:r>
              <a:rPr dirty="0" sz="2700" spc="33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3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menyumbangkan</a:t>
            </a:r>
            <a:r>
              <a:rPr dirty="0" sz="2700" spc="33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bagian</a:t>
            </a:r>
            <a:r>
              <a:rPr dirty="0" sz="2700" spc="3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modal</a:t>
            </a:r>
            <a:r>
              <a:rPr dirty="0" sz="2700" spc="3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35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lebih </a:t>
            </a:r>
            <a:r>
              <a:rPr dirty="0" sz="2700">
                <a:latin typeface="Calibri"/>
                <a:cs typeface="Calibri"/>
              </a:rPr>
              <a:t>besar</a:t>
            </a:r>
            <a:r>
              <a:rPr dirty="0" sz="2700" spc="44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daripada</a:t>
            </a:r>
            <a:r>
              <a:rPr dirty="0" sz="2700" spc="44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45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lainnya,</a:t>
            </a:r>
            <a:r>
              <a:rPr dirty="0" sz="2700" spc="45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maka</a:t>
            </a:r>
            <a:r>
              <a:rPr dirty="0" sz="2700" spc="45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laba</a:t>
            </a:r>
            <a:r>
              <a:rPr dirty="0" sz="2700" spc="450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bersih </a:t>
            </a:r>
            <a:r>
              <a:rPr dirty="0" sz="2700">
                <a:latin typeface="Calibri"/>
                <a:cs typeface="Calibri"/>
              </a:rPr>
              <a:t>kemudian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dibagi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berdasarkan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kontribusi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modal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masing‐ masing.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1983740"/>
            <a:ext cx="8072755" cy="157988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354965" marR="5080" indent="-342900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000" b="1">
                <a:latin typeface="Calibri"/>
                <a:cs typeface="Calibri"/>
              </a:rPr>
              <a:t>Pembagian</a:t>
            </a:r>
            <a:r>
              <a:rPr dirty="0" sz="3000" spc="110" b="1">
                <a:latin typeface="Calibri"/>
                <a:cs typeface="Calibri"/>
              </a:rPr>
              <a:t> </a:t>
            </a:r>
            <a:r>
              <a:rPr dirty="0" sz="3000" spc="-10" b="1">
                <a:latin typeface="Calibri"/>
                <a:cs typeface="Calibri"/>
              </a:rPr>
              <a:t>Laba—</a:t>
            </a:r>
            <a:r>
              <a:rPr dirty="0" sz="3000" b="1">
                <a:latin typeface="Calibri"/>
                <a:cs typeface="Calibri"/>
              </a:rPr>
              <a:t>Jasa</a:t>
            </a:r>
            <a:r>
              <a:rPr dirty="0" sz="3000" spc="110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Rekan</a:t>
            </a:r>
            <a:r>
              <a:rPr dirty="0" sz="3000" spc="100" b="1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Salah</a:t>
            </a:r>
            <a:r>
              <a:rPr dirty="0" sz="3000" spc="12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satu</a:t>
            </a:r>
            <a:r>
              <a:rPr dirty="0" sz="3000" spc="114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metode </a:t>
            </a:r>
            <a:r>
              <a:rPr dirty="0" sz="3000">
                <a:latin typeface="Calibri"/>
                <a:cs typeface="Calibri"/>
              </a:rPr>
              <a:t>dalam</a:t>
            </a:r>
            <a:r>
              <a:rPr dirty="0" sz="3000" spc="5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pembagian</a:t>
            </a:r>
            <a:r>
              <a:rPr dirty="0" sz="3000" spc="5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laba</a:t>
            </a:r>
            <a:r>
              <a:rPr dirty="0" sz="3000" spc="5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adalah</a:t>
            </a:r>
            <a:r>
              <a:rPr dirty="0" sz="3000" spc="5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berdasarkan</a:t>
            </a:r>
            <a:r>
              <a:rPr dirty="0" sz="3000" spc="53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jasa </a:t>
            </a:r>
            <a:r>
              <a:rPr dirty="0" sz="3000">
                <a:latin typeface="Calibri"/>
                <a:cs typeface="Calibri"/>
              </a:rPr>
              <a:t>yang</a:t>
            </a:r>
            <a:r>
              <a:rPr dirty="0" sz="3000" spc="71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disediakan</a:t>
            </a:r>
            <a:r>
              <a:rPr dirty="0" sz="3000" spc="71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oleh</a:t>
            </a:r>
            <a:r>
              <a:rPr dirty="0" sz="3000" spc="71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masing‐masing</a:t>
            </a:r>
            <a:r>
              <a:rPr dirty="0" sz="3000" spc="710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rekan </a:t>
            </a:r>
            <a:r>
              <a:rPr dirty="0" sz="3000">
                <a:latin typeface="Calibri"/>
                <a:cs typeface="Calibri"/>
              </a:rPr>
              <a:t>kepada</a:t>
            </a:r>
            <a:r>
              <a:rPr dirty="0" sz="3000" spc="14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persekutuan</a:t>
            </a:r>
            <a:r>
              <a:rPr dirty="0" sz="3000" spc="15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tersebut.</a:t>
            </a:r>
            <a:r>
              <a:rPr dirty="0" sz="3000" spc="14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Jasa‐jasa</a:t>
            </a:r>
            <a:r>
              <a:rPr dirty="0" sz="3000" spc="15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ini</a:t>
            </a:r>
            <a:r>
              <a:rPr dirty="0" sz="3000" spc="15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sering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6039" y="3446779"/>
            <a:ext cx="663575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8975" algn="l"/>
                <a:tab pos="1768475" algn="l"/>
                <a:tab pos="2600325" algn="l"/>
                <a:tab pos="3620770" algn="l"/>
                <a:tab pos="4937760" algn="l"/>
              </a:tabLst>
            </a:pPr>
            <a:r>
              <a:rPr dirty="0" sz="3000" spc="-20">
                <a:latin typeface="Calibri"/>
                <a:cs typeface="Calibri"/>
              </a:rPr>
              <a:t>kali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diakui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20">
                <a:latin typeface="Calibri"/>
                <a:cs typeface="Calibri"/>
              </a:rPr>
              <a:t>oleh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rekan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sebagai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pemberian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407333" y="3446779"/>
            <a:ext cx="65405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10">
                <a:latin typeface="Calibri"/>
                <a:cs typeface="Calibri"/>
              </a:rPr>
              <a:t>gaji.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336039" y="3812540"/>
            <a:ext cx="7729855" cy="231140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12700" marR="5080">
              <a:lnSpc>
                <a:spcPct val="80000"/>
              </a:lnSpc>
              <a:spcBef>
                <a:spcPts val="820"/>
              </a:spcBef>
              <a:tabLst>
                <a:tab pos="2640330" algn="l"/>
              </a:tabLst>
            </a:pPr>
            <a:r>
              <a:rPr dirty="0" sz="3000" spc="-10">
                <a:latin typeface="Calibri"/>
                <a:cs typeface="Calibri"/>
              </a:rPr>
              <a:t>Pemberian</a:t>
            </a:r>
            <a:r>
              <a:rPr dirty="0" sz="3000">
                <a:latin typeface="Calibri"/>
                <a:cs typeface="Calibri"/>
              </a:rPr>
              <a:t>	gaji</a:t>
            </a:r>
            <a:r>
              <a:rPr dirty="0" sz="3000" spc="5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tersebut</a:t>
            </a:r>
            <a:r>
              <a:rPr dirty="0" sz="3000" spc="525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menggambarkan </a:t>
            </a:r>
            <a:r>
              <a:rPr dirty="0" sz="3000">
                <a:latin typeface="Calibri"/>
                <a:cs typeface="Calibri"/>
              </a:rPr>
              <a:t>perbedaan</a:t>
            </a:r>
            <a:r>
              <a:rPr dirty="0" sz="3000" spc="11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atas</a:t>
            </a:r>
            <a:r>
              <a:rPr dirty="0" sz="3000" spc="114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kemampuan</a:t>
            </a:r>
            <a:r>
              <a:rPr dirty="0" sz="3000" spc="11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11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114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waktu </a:t>
            </a:r>
            <a:r>
              <a:rPr dirty="0" sz="3000">
                <a:latin typeface="Calibri"/>
                <a:cs typeface="Calibri"/>
              </a:rPr>
              <a:t>yang</a:t>
            </a:r>
            <a:r>
              <a:rPr dirty="0" sz="3000" spc="19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diberikan</a:t>
            </a:r>
            <a:r>
              <a:rPr dirty="0" sz="3000" spc="1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kepada</a:t>
            </a:r>
            <a:r>
              <a:rPr dirty="0" sz="3000" spc="18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persekutuan.</a:t>
            </a:r>
            <a:r>
              <a:rPr dirty="0" sz="3000" spc="18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Oleh</a:t>
            </a:r>
            <a:r>
              <a:rPr dirty="0" sz="3000" spc="19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karena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39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bukan</a:t>
            </a:r>
            <a:r>
              <a:rPr dirty="0" sz="3000" spc="39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merupakan</a:t>
            </a:r>
            <a:r>
              <a:rPr dirty="0" sz="3000" spc="39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karyawan</a:t>
            </a:r>
            <a:r>
              <a:rPr dirty="0" sz="3000" spc="40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persekutuan, </a:t>
            </a:r>
            <a:r>
              <a:rPr dirty="0" sz="3000">
                <a:latin typeface="Calibri"/>
                <a:cs typeface="Calibri"/>
              </a:rPr>
              <a:t>pemberian</a:t>
            </a:r>
            <a:r>
              <a:rPr dirty="0" sz="3000" spc="7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tersebut</a:t>
            </a:r>
            <a:r>
              <a:rPr dirty="0" sz="3000" spc="7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dicatat</a:t>
            </a:r>
            <a:r>
              <a:rPr dirty="0" sz="3000" spc="7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sebagai</a:t>
            </a:r>
            <a:r>
              <a:rPr dirty="0" sz="3000" spc="73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pembagian </a:t>
            </a:r>
            <a:r>
              <a:rPr dirty="0" sz="3000">
                <a:latin typeface="Calibri"/>
                <a:cs typeface="Calibri"/>
              </a:rPr>
              <a:t>laba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bersih</a:t>
            </a:r>
            <a:r>
              <a:rPr dirty="0" sz="3000" spc="-7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-7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dikreditkan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ke</a:t>
            </a:r>
            <a:r>
              <a:rPr dirty="0" sz="3000" spc="-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akun</a:t>
            </a:r>
            <a:r>
              <a:rPr dirty="0" sz="3000" spc="-7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modal</a:t>
            </a:r>
            <a:r>
              <a:rPr dirty="0" sz="3000" spc="-7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rekan.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803402"/>
            <a:ext cx="807212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  <a:tab pos="1442085" algn="l"/>
                <a:tab pos="2604770" algn="l"/>
                <a:tab pos="4037329" algn="l"/>
                <a:tab pos="5131435" algn="l"/>
                <a:tab pos="6511290" algn="l"/>
              </a:tabLst>
            </a:pPr>
            <a:r>
              <a:rPr dirty="0" sz="2400" spc="-10">
                <a:latin typeface="Calibri"/>
                <a:cs typeface="Calibri"/>
              </a:rPr>
              <a:t>Sebagai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ilustrasi,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asumsikan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bahwa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perjanjian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20">
                <a:latin typeface="Calibri"/>
                <a:cs typeface="Calibri"/>
              </a:rPr>
              <a:t>persekutuan </a:t>
            </a:r>
            <a:r>
              <a:rPr dirty="0" sz="2400" spc="-10">
                <a:latin typeface="Calibri"/>
                <a:cs typeface="Calibri"/>
              </a:rPr>
              <a:t>antara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Janita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Salim</a:t>
            </a:r>
            <a:r>
              <a:rPr dirty="0" sz="2400" spc="-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dan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Citra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Maya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adalah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sebagai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berikut.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776222" y="1641348"/>
            <a:ext cx="6362700" cy="1322070"/>
            <a:chOff x="1776222" y="1641348"/>
            <a:chExt cx="6362700" cy="132207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89176" y="1654302"/>
              <a:ext cx="6336791" cy="76123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776222" y="1641348"/>
              <a:ext cx="6362700" cy="774700"/>
            </a:xfrm>
            <a:custGeom>
              <a:avLst/>
              <a:gdLst/>
              <a:ahLst/>
              <a:cxnLst/>
              <a:rect l="l" t="t" r="r" b="b"/>
              <a:pathLst>
                <a:path w="6362700" h="774700">
                  <a:moveTo>
                    <a:pt x="6362700" y="774191"/>
                  </a:moveTo>
                  <a:lnTo>
                    <a:pt x="6362700" y="0"/>
                  </a:lnTo>
                  <a:lnTo>
                    <a:pt x="0" y="0"/>
                  </a:lnTo>
                  <a:lnTo>
                    <a:pt x="0" y="774191"/>
                  </a:lnTo>
                  <a:lnTo>
                    <a:pt x="6857" y="774191"/>
                  </a:lnTo>
                  <a:lnTo>
                    <a:pt x="6857" y="12953"/>
                  </a:lnTo>
                  <a:lnTo>
                    <a:pt x="12953" y="6858"/>
                  </a:lnTo>
                  <a:lnTo>
                    <a:pt x="12953" y="12953"/>
                  </a:lnTo>
                  <a:lnTo>
                    <a:pt x="6349746" y="12954"/>
                  </a:lnTo>
                  <a:lnTo>
                    <a:pt x="6349746" y="6857"/>
                  </a:lnTo>
                  <a:lnTo>
                    <a:pt x="6355842" y="12954"/>
                  </a:lnTo>
                  <a:lnTo>
                    <a:pt x="6355842" y="774191"/>
                  </a:lnTo>
                  <a:lnTo>
                    <a:pt x="6362700" y="774191"/>
                  </a:lnTo>
                  <a:close/>
                </a:path>
                <a:path w="6362700" h="774700">
                  <a:moveTo>
                    <a:pt x="12953" y="12953"/>
                  </a:moveTo>
                  <a:lnTo>
                    <a:pt x="12953" y="6858"/>
                  </a:lnTo>
                  <a:lnTo>
                    <a:pt x="6857" y="12953"/>
                  </a:lnTo>
                  <a:lnTo>
                    <a:pt x="12953" y="12953"/>
                  </a:lnTo>
                  <a:close/>
                </a:path>
                <a:path w="6362700" h="774700">
                  <a:moveTo>
                    <a:pt x="12953" y="774191"/>
                  </a:moveTo>
                  <a:lnTo>
                    <a:pt x="12953" y="12953"/>
                  </a:lnTo>
                  <a:lnTo>
                    <a:pt x="6857" y="12953"/>
                  </a:lnTo>
                  <a:lnTo>
                    <a:pt x="6857" y="774191"/>
                  </a:lnTo>
                  <a:lnTo>
                    <a:pt x="12953" y="774191"/>
                  </a:lnTo>
                  <a:close/>
                </a:path>
                <a:path w="6362700" h="774700">
                  <a:moveTo>
                    <a:pt x="6355842" y="12954"/>
                  </a:moveTo>
                  <a:lnTo>
                    <a:pt x="6349746" y="6857"/>
                  </a:lnTo>
                  <a:lnTo>
                    <a:pt x="6349746" y="12954"/>
                  </a:lnTo>
                  <a:lnTo>
                    <a:pt x="6355842" y="12954"/>
                  </a:lnTo>
                  <a:close/>
                </a:path>
                <a:path w="6362700" h="774700">
                  <a:moveTo>
                    <a:pt x="6355842" y="774191"/>
                  </a:moveTo>
                  <a:lnTo>
                    <a:pt x="6355842" y="12954"/>
                  </a:lnTo>
                  <a:lnTo>
                    <a:pt x="6349746" y="12954"/>
                  </a:lnTo>
                  <a:lnTo>
                    <a:pt x="6349746" y="774191"/>
                  </a:lnTo>
                  <a:lnTo>
                    <a:pt x="6355842" y="7741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2800" y="2415540"/>
              <a:ext cx="5315864" cy="26746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776222" y="2415540"/>
              <a:ext cx="6362700" cy="548005"/>
            </a:xfrm>
            <a:custGeom>
              <a:avLst/>
              <a:gdLst/>
              <a:ahLst/>
              <a:cxnLst/>
              <a:rect l="l" t="t" r="r" b="b"/>
              <a:pathLst>
                <a:path w="6362700" h="548005">
                  <a:moveTo>
                    <a:pt x="12953" y="534924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547878"/>
                  </a:lnTo>
                  <a:lnTo>
                    <a:pt x="6857" y="547878"/>
                  </a:lnTo>
                  <a:lnTo>
                    <a:pt x="6857" y="534924"/>
                  </a:lnTo>
                  <a:lnTo>
                    <a:pt x="12953" y="534924"/>
                  </a:lnTo>
                  <a:close/>
                </a:path>
                <a:path w="6362700" h="548005">
                  <a:moveTo>
                    <a:pt x="6355842" y="534924"/>
                  </a:moveTo>
                  <a:lnTo>
                    <a:pt x="6857" y="534924"/>
                  </a:lnTo>
                  <a:lnTo>
                    <a:pt x="12953" y="541019"/>
                  </a:lnTo>
                  <a:lnTo>
                    <a:pt x="12953" y="547878"/>
                  </a:lnTo>
                  <a:lnTo>
                    <a:pt x="6349746" y="547878"/>
                  </a:lnTo>
                  <a:lnTo>
                    <a:pt x="6349746" y="541020"/>
                  </a:lnTo>
                  <a:lnTo>
                    <a:pt x="6355842" y="534924"/>
                  </a:lnTo>
                  <a:close/>
                </a:path>
                <a:path w="6362700" h="548005">
                  <a:moveTo>
                    <a:pt x="12953" y="547878"/>
                  </a:moveTo>
                  <a:lnTo>
                    <a:pt x="12953" y="541019"/>
                  </a:lnTo>
                  <a:lnTo>
                    <a:pt x="6857" y="534924"/>
                  </a:lnTo>
                  <a:lnTo>
                    <a:pt x="6857" y="547878"/>
                  </a:lnTo>
                  <a:lnTo>
                    <a:pt x="12953" y="547878"/>
                  </a:lnTo>
                  <a:close/>
                </a:path>
                <a:path w="6362700" h="548005">
                  <a:moveTo>
                    <a:pt x="6362700" y="547878"/>
                  </a:moveTo>
                  <a:lnTo>
                    <a:pt x="6362700" y="0"/>
                  </a:lnTo>
                  <a:lnTo>
                    <a:pt x="6349746" y="0"/>
                  </a:lnTo>
                  <a:lnTo>
                    <a:pt x="6349746" y="534924"/>
                  </a:lnTo>
                  <a:lnTo>
                    <a:pt x="6355842" y="534924"/>
                  </a:lnTo>
                  <a:lnTo>
                    <a:pt x="6355842" y="547878"/>
                  </a:lnTo>
                  <a:lnTo>
                    <a:pt x="6362700" y="547878"/>
                  </a:lnTo>
                  <a:close/>
                </a:path>
                <a:path w="6362700" h="548005">
                  <a:moveTo>
                    <a:pt x="6355842" y="547878"/>
                  </a:moveTo>
                  <a:lnTo>
                    <a:pt x="6355842" y="534924"/>
                  </a:lnTo>
                  <a:lnTo>
                    <a:pt x="6349746" y="541020"/>
                  </a:lnTo>
                  <a:lnTo>
                    <a:pt x="6349746" y="547878"/>
                  </a:lnTo>
                  <a:lnTo>
                    <a:pt x="6355842" y="5478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993139" y="3363721"/>
            <a:ext cx="8072755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3060" marR="5080" indent="-34036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400">
                <a:latin typeface="Calibri"/>
                <a:cs typeface="Calibri"/>
              </a:rPr>
              <a:t>Pembagian</a:t>
            </a:r>
            <a:r>
              <a:rPr dirty="0" sz="2400" spc="2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laba</a:t>
            </a:r>
            <a:r>
              <a:rPr dirty="0" sz="2400" spc="2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akan</a:t>
            </a:r>
            <a:r>
              <a:rPr dirty="0" sz="2400" spc="2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dilaporkan</a:t>
            </a:r>
            <a:r>
              <a:rPr dirty="0" sz="2400" spc="2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</a:t>
            </a:r>
            <a:r>
              <a:rPr dirty="0" sz="2400" spc="2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bawah</a:t>
            </a:r>
            <a:r>
              <a:rPr dirty="0" sz="2400" spc="2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laporan</a:t>
            </a:r>
            <a:r>
              <a:rPr dirty="0" sz="2400" spc="2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laba</a:t>
            </a:r>
            <a:r>
              <a:rPr dirty="0" sz="2400" spc="27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rugi </a:t>
            </a:r>
            <a:r>
              <a:rPr dirty="0" sz="2400" spc="-2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persekutuan.</a:t>
            </a:r>
            <a:r>
              <a:rPr dirty="0" sz="2400" spc="450">
                <a:latin typeface="Calibri"/>
                <a:cs typeface="Calibri"/>
              </a:rPr>
              <a:t>   </a:t>
            </a:r>
            <a:r>
              <a:rPr dirty="0" sz="2400">
                <a:latin typeface="Calibri"/>
                <a:cs typeface="Calibri"/>
              </a:rPr>
              <a:t>Dengan</a:t>
            </a:r>
            <a:r>
              <a:rPr dirty="0" sz="2400" spc="450">
                <a:latin typeface="Calibri"/>
                <a:cs typeface="Calibri"/>
              </a:rPr>
              <a:t>   </a:t>
            </a:r>
            <a:r>
              <a:rPr dirty="0" sz="2400">
                <a:latin typeface="Calibri"/>
                <a:cs typeface="Calibri"/>
              </a:rPr>
              <a:t>menggunakan</a:t>
            </a:r>
            <a:r>
              <a:rPr dirty="0" sz="2400" spc="455">
                <a:latin typeface="Calibri"/>
                <a:cs typeface="Calibri"/>
              </a:rPr>
              <a:t>   </a:t>
            </a:r>
            <a:r>
              <a:rPr dirty="0" sz="2400">
                <a:latin typeface="Calibri"/>
                <a:cs typeface="Calibri"/>
              </a:rPr>
              <a:t>format</a:t>
            </a:r>
            <a:r>
              <a:rPr dirty="0" sz="2400" spc="450">
                <a:latin typeface="Calibri"/>
                <a:cs typeface="Calibri"/>
              </a:rPr>
              <a:t>   </a:t>
            </a:r>
            <a:r>
              <a:rPr dirty="0" sz="2400" spc="-10">
                <a:latin typeface="Calibri"/>
                <a:cs typeface="Calibri"/>
              </a:rPr>
              <a:t>berikut,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pembagian</a:t>
            </a:r>
            <a:r>
              <a:rPr dirty="0" sz="2400" spc="57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laba</a:t>
            </a:r>
            <a:r>
              <a:rPr dirty="0" sz="2400" spc="57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bersih</a:t>
            </a:r>
            <a:r>
              <a:rPr dirty="0" sz="2400" spc="57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sebesar</a:t>
            </a:r>
            <a:r>
              <a:rPr dirty="0" sz="2400" spc="57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Rp150.000.0000</a:t>
            </a:r>
            <a:r>
              <a:rPr dirty="0" sz="2400" spc="570">
                <a:latin typeface="Calibri"/>
                <a:cs typeface="Calibri"/>
              </a:rPr>
              <a:t>  </a:t>
            </a:r>
            <a:r>
              <a:rPr dirty="0" sz="2400" spc="-20">
                <a:latin typeface="Calibri"/>
                <a:cs typeface="Calibri"/>
              </a:rPr>
              <a:t>akan </a:t>
            </a:r>
            <a:r>
              <a:rPr dirty="0" sz="2400" spc="-2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dilaporkan</a:t>
            </a:r>
            <a:r>
              <a:rPr dirty="0" sz="2400" spc="3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</a:t>
            </a:r>
            <a:r>
              <a:rPr dirty="0" sz="2400" spc="40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bawah</a:t>
            </a:r>
            <a:r>
              <a:rPr dirty="0" sz="2400" spc="3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laporan</a:t>
            </a:r>
            <a:r>
              <a:rPr dirty="0" sz="2400" spc="3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laba</a:t>
            </a:r>
            <a:r>
              <a:rPr dirty="0" sz="2400" spc="40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rugi</a:t>
            </a:r>
            <a:r>
              <a:rPr dirty="0" sz="2400" spc="3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persekutuan</a:t>
            </a:r>
            <a:r>
              <a:rPr dirty="0" sz="2400" spc="39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sebagai 	berikut.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1776222" y="5170170"/>
            <a:ext cx="6362700" cy="1682114"/>
            <a:chOff x="1776222" y="5170170"/>
            <a:chExt cx="6362700" cy="1682114"/>
          </a:xfrm>
        </p:grpSpPr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9176" y="5182362"/>
              <a:ext cx="6336791" cy="170688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776222" y="5170169"/>
              <a:ext cx="6362700" cy="1162050"/>
            </a:xfrm>
            <a:custGeom>
              <a:avLst/>
              <a:gdLst/>
              <a:ahLst/>
              <a:cxnLst/>
              <a:rect l="l" t="t" r="r" b="b"/>
              <a:pathLst>
                <a:path w="6362700" h="1162050">
                  <a:moveTo>
                    <a:pt x="6362700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6858" y="182880"/>
                  </a:lnTo>
                  <a:lnTo>
                    <a:pt x="12941" y="182880"/>
                  </a:lnTo>
                  <a:lnTo>
                    <a:pt x="12941" y="12192"/>
                  </a:lnTo>
                  <a:lnTo>
                    <a:pt x="6349746" y="12192"/>
                  </a:lnTo>
                  <a:lnTo>
                    <a:pt x="6349746" y="182880"/>
                  </a:lnTo>
                  <a:lnTo>
                    <a:pt x="6349746" y="1162050"/>
                  </a:lnTo>
                  <a:lnTo>
                    <a:pt x="6362700" y="1162050"/>
                  </a:lnTo>
                  <a:lnTo>
                    <a:pt x="6362700" y="182880"/>
                  </a:lnTo>
                  <a:lnTo>
                    <a:pt x="63627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89176" y="5353050"/>
              <a:ext cx="6336791" cy="1485900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776222" y="5353049"/>
              <a:ext cx="6362700" cy="1499235"/>
            </a:xfrm>
            <a:custGeom>
              <a:avLst/>
              <a:gdLst/>
              <a:ahLst/>
              <a:cxnLst/>
              <a:rect l="l" t="t" r="r" b="b"/>
              <a:pathLst>
                <a:path w="6362700" h="1499234">
                  <a:moveTo>
                    <a:pt x="6362700" y="979170"/>
                  </a:moveTo>
                  <a:lnTo>
                    <a:pt x="6349746" y="979170"/>
                  </a:lnTo>
                  <a:lnTo>
                    <a:pt x="6349746" y="1485900"/>
                  </a:lnTo>
                  <a:lnTo>
                    <a:pt x="12941" y="1485900"/>
                  </a:lnTo>
                  <a:lnTo>
                    <a:pt x="12941" y="979170"/>
                  </a:lnTo>
                  <a:lnTo>
                    <a:pt x="12941" y="0"/>
                  </a:lnTo>
                  <a:lnTo>
                    <a:pt x="0" y="0"/>
                  </a:lnTo>
                  <a:lnTo>
                    <a:pt x="0" y="979170"/>
                  </a:lnTo>
                  <a:lnTo>
                    <a:pt x="0" y="1498854"/>
                  </a:lnTo>
                  <a:lnTo>
                    <a:pt x="6858" y="1498854"/>
                  </a:lnTo>
                  <a:lnTo>
                    <a:pt x="12941" y="1498854"/>
                  </a:lnTo>
                  <a:lnTo>
                    <a:pt x="6349746" y="1498854"/>
                  </a:lnTo>
                  <a:lnTo>
                    <a:pt x="6355842" y="1498854"/>
                  </a:lnTo>
                  <a:lnTo>
                    <a:pt x="6362700" y="1498854"/>
                  </a:lnTo>
                  <a:lnTo>
                    <a:pt x="6362700" y="9791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2064512"/>
            <a:ext cx="443166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1572260" algn="l"/>
                <a:tab pos="3010535" algn="l"/>
              </a:tabLst>
            </a:pPr>
            <a:r>
              <a:rPr dirty="0" sz="3200" spc="-20">
                <a:latin typeface="Calibri"/>
                <a:cs typeface="Calibri"/>
              </a:rPr>
              <a:t>Ayat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jurnal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penutup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885179" y="2064512"/>
            <a:ext cx="173672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10">
                <a:latin typeface="Calibri"/>
                <a:cs typeface="Calibri"/>
              </a:rPr>
              <a:t>digunakan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079740" y="2064512"/>
            <a:ext cx="98615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10">
                <a:latin typeface="Calibri"/>
                <a:cs typeface="Calibri"/>
              </a:rPr>
              <a:t>untuk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3518718" y="2552192"/>
            <a:ext cx="1869439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10">
                <a:latin typeface="Calibri"/>
                <a:cs typeface="Calibri"/>
              </a:rPr>
              <a:t>pembagian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984937" y="2552192"/>
            <a:ext cx="307721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34465" algn="l"/>
              </a:tabLst>
            </a:pPr>
            <a:r>
              <a:rPr dirty="0" sz="3200" spc="-10">
                <a:latin typeface="Calibri"/>
                <a:cs typeface="Calibri"/>
              </a:rPr>
              <a:t>laba.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Meskipun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36039" y="2552192"/>
            <a:ext cx="298894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2148840" algn="l"/>
              </a:tabLst>
            </a:pPr>
            <a:r>
              <a:rPr dirty="0" sz="3200" spc="-10">
                <a:latin typeface="Calibri"/>
                <a:cs typeface="Calibri"/>
              </a:rPr>
              <a:t>mencatat rekanrekan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tidak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584446" y="3039872"/>
            <a:ext cx="447992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56080" algn="l"/>
                <a:tab pos="3897629" algn="l"/>
              </a:tabLst>
            </a:pPr>
            <a:r>
              <a:rPr dirty="0" sz="3200" spc="-10">
                <a:latin typeface="Calibri"/>
                <a:cs typeface="Calibri"/>
              </a:rPr>
              <a:t>menarik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tunjangan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20">
                <a:latin typeface="Calibri"/>
                <a:cs typeface="Calibri"/>
              </a:rPr>
              <a:t>gaji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457200" y="339394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1336039" y="3527551"/>
            <a:ext cx="7728584" cy="148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Calibri"/>
                <a:cs typeface="Calibri"/>
              </a:rPr>
              <a:t>mereka.</a:t>
            </a:r>
            <a:r>
              <a:rPr dirty="0" sz="3200" spc="67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Ayat</a:t>
            </a:r>
            <a:r>
              <a:rPr dirty="0" sz="3200" spc="6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jurnal</a:t>
            </a:r>
            <a:r>
              <a:rPr dirty="0" sz="3200" spc="6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untuk</a:t>
            </a:r>
            <a:r>
              <a:rPr dirty="0" sz="3200" spc="6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menutup</a:t>
            </a:r>
            <a:r>
              <a:rPr dirty="0" sz="3200" spc="68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Ikhtisar </a:t>
            </a:r>
            <a:r>
              <a:rPr dirty="0" sz="3200">
                <a:latin typeface="Calibri"/>
                <a:cs typeface="Calibri"/>
              </a:rPr>
              <a:t>Laba</a:t>
            </a:r>
            <a:r>
              <a:rPr dirty="0" sz="3200" spc="7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Rugi</a:t>
            </a:r>
            <a:r>
              <a:rPr dirty="0" sz="3200" spc="3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dan</a:t>
            </a:r>
            <a:r>
              <a:rPr dirty="0" sz="3200" spc="4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membagi</a:t>
            </a:r>
            <a:r>
              <a:rPr dirty="0" sz="3200" spc="4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laba</a:t>
            </a:r>
            <a:r>
              <a:rPr dirty="0" sz="3200" spc="7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bersih</a:t>
            </a:r>
            <a:r>
              <a:rPr dirty="0" sz="3200" spc="79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adalah </a:t>
            </a:r>
            <a:r>
              <a:rPr dirty="0" sz="3200">
                <a:latin typeface="Calibri"/>
                <a:cs typeface="Calibri"/>
              </a:rPr>
              <a:t>sebagai</a:t>
            </a:r>
            <a:r>
              <a:rPr dirty="0" sz="3200" spc="-14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berikut.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1776222" y="5125211"/>
            <a:ext cx="6578600" cy="1510665"/>
            <a:chOff x="1776222" y="5125211"/>
            <a:chExt cx="6578600" cy="1510665"/>
          </a:xfrm>
        </p:grpSpPr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89176" y="5138165"/>
              <a:ext cx="6552438" cy="214883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776222" y="5125211"/>
              <a:ext cx="6578600" cy="227965"/>
            </a:xfrm>
            <a:custGeom>
              <a:avLst/>
              <a:gdLst/>
              <a:ahLst/>
              <a:cxnLst/>
              <a:rect l="l" t="t" r="r" b="b"/>
              <a:pathLst>
                <a:path w="6578600" h="227964">
                  <a:moveTo>
                    <a:pt x="6578346" y="227838"/>
                  </a:moveTo>
                  <a:lnTo>
                    <a:pt x="6578346" y="0"/>
                  </a:lnTo>
                  <a:lnTo>
                    <a:pt x="0" y="0"/>
                  </a:lnTo>
                  <a:lnTo>
                    <a:pt x="0" y="227838"/>
                  </a:lnTo>
                  <a:lnTo>
                    <a:pt x="6857" y="227838"/>
                  </a:lnTo>
                  <a:lnTo>
                    <a:pt x="6857" y="12954"/>
                  </a:lnTo>
                  <a:lnTo>
                    <a:pt x="12953" y="6858"/>
                  </a:lnTo>
                  <a:lnTo>
                    <a:pt x="12953" y="12954"/>
                  </a:lnTo>
                  <a:lnTo>
                    <a:pt x="6565392" y="12953"/>
                  </a:lnTo>
                  <a:lnTo>
                    <a:pt x="6565392" y="6858"/>
                  </a:lnTo>
                  <a:lnTo>
                    <a:pt x="6572250" y="12953"/>
                  </a:lnTo>
                  <a:lnTo>
                    <a:pt x="6572250" y="227838"/>
                  </a:lnTo>
                  <a:lnTo>
                    <a:pt x="6578346" y="227838"/>
                  </a:lnTo>
                  <a:close/>
                </a:path>
                <a:path w="6578600" h="227964">
                  <a:moveTo>
                    <a:pt x="12953" y="12954"/>
                  </a:moveTo>
                  <a:lnTo>
                    <a:pt x="12953" y="6858"/>
                  </a:lnTo>
                  <a:lnTo>
                    <a:pt x="6857" y="12954"/>
                  </a:lnTo>
                  <a:lnTo>
                    <a:pt x="12953" y="12954"/>
                  </a:lnTo>
                  <a:close/>
                </a:path>
                <a:path w="6578600" h="227964">
                  <a:moveTo>
                    <a:pt x="12953" y="227838"/>
                  </a:moveTo>
                  <a:lnTo>
                    <a:pt x="12953" y="12954"/>
                  </a:lnTo>
                  <a:lnTo>
                    <a:pt x="6857" y="12954"/>
                  </a:lnTo>
                  <a:lnTo>
                    <a:pt x="6857" y="227838"/>
                  </a:lnTo>
                  <a:lnTo>
                    <a:pt x="12953" y="227838"/>
                  </a:lnTo>
                  <a:close/>
                </a:path>
                <a:path w="6578600" h="227964">
                  <a:moveTo>
                    <a:pt x="6572250" y="12953"/>
                  </a:moveTo>
                  <a:lnTo>
                    <a:pt x="6565392" y="6858"/>
                  </a:lnTo>
                  <a:lnTo>
                    <a:pt x="6565392" y="12953"/>
                  </a:lnTo>
                  <a:lnTo>
                    <a:pt x="6572250" y="12953"/>
                  </a:lnTo>
                  <a:close/>
                </a:path>
                <a:path w="6578600" h="227964">
                  <a:moveTo>
                    <a:pt x="6572250" y="227838"/>
                  </a:moveTo>
                  <a:lnTo>
                    <a:pt x="6572250" y="12953"/>
                  </a:lnTo>
                  <a:lnTo>
                    <a:pt x="6565392" y="12953"/>
                  </a:lnTo>
                  <a:lnTo>
                    <a:pt x="6565392" y="227838"/>
                  </a:lnTo>
                  <a:lnTo>
                    <a:pt x="6572250" y="2278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9176" y="5353049"/>
              <a:ext cx="6447388" cy="979170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776222" y="5353049"/>
              <a:ext cx="6578600" cy="979169"/>
            </a:xfrm>
            <a:custGeom>
              <a:avLst/>
              <a:gdLst/>
              <a:ahLst/>
              <a:cxnLst/>
              <a:rect l="l" t="t" r="r" b="b"/>
              <a:pathLst>
                <a:path w="6578600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6578600" h="979170">
                  <a:moveTo>
                    <a:pt x="6578346" y="0"/>
                  </a:moveTo>
                  <a:lnTo>
                    <a:pt x="6565392" y="0"/>
                  </a:lnTo>
                  <a:lnTo>
                    <a:pt x="6565392" y="979170"/>
                  </a:lnTo>
                  <a:lnTo>
                    <a:pt x="6578346" y="979170"/>
                  </a:lnTo>
                  <a:lnTo>
                    <a:pt x="65783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9176" y="6332219"/>
              <a:ext cx="6447388" cy="290322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776222" y="6332219"/>
              <a:ext cx="6578600" cy="303530"/>
            </a:xfrm>
            <a:custGeom>
              <a:avLst/>
              <a:gdLst/>
              <a:ahLst/>
              <a:cxnLst/>
              <a:rect l="l" t="t" r="r" b="b"/>
              <a:pathLst>
                <a:path w="6578600" h="303529">
                  <a:moveTo>
                    <a:pt x="12953" y="290322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303276"/>
                  </a:lnTo>
                  <a:lnTo>
                    <a:pt x="6857" y="303276"/>
                  </a:lnTo>
                  <a:lnTo>
                    <a:pt x="6857" y="290322"/>
                  </a:lnTo>
                  <a:lnTo>
                    <a:pt x="12953" y="290322"/>
                  </a:lnTo>
                  <a:close/>
                </a:path>
                <a:path w="6578600" h="303529">
                  <a:moveTo>
                    <a:pt x="6572250" y="290322"/>
                  </a:moveTo>
                  <a:lnTo>
                    <a:pt x="6857" y="290322"/>
                  </a:lnTo>
                  <a:lnTo>
                    <a:pt x="12953" y="297180"/>
                  </a:lnTo>
                  <a:lnTo>
                    <a:pt x="12953" y="303276"/>
                  </a:lnTo>
                  <a:lnTo>
                    <a:pt x="6565392" y="303276"/>
                  </a:lnTo>
                  <a:lnTo>
                    <a:pt x="6565392" y="297180"/>
                  </a:lnTo>
                  <a:lnTo>
                    <a:pt x="6572250" y="290322"/>
                  </a:lnTo>
                  <a:close/>
                </a:path>
                <a:path w="6578600" h="303529">
                  <a:moveTo>
                    <a:pt x="12953" y="303276"/>
                  </a:moveTo>
                  <a:lnTo>
                    <a:pt x="12953" y="297180"/>
                  </a:lnTo>
                  <a:lnTo>
                    <a:pt x="6857" y="290322"/>
                  </a:lnTo>
                  <a:lnTo>
                    <a:pt x="6857" y="303276"/>
                  </a:lnTo>
                  <a:lnTo>
                    <a:pt x="12953" y="303276"/>
                  </a:lnTo>
                  <a:close/>
                </a:path>
                <a:path w="6578600" h="303529">
                  <a:moveTo>
                    <a:pt x="6578346" y="303276"/>
                  </a:moveTo>
                  <a:lnTo>
                    <a:pt x="6578346" y="0"/>
                  </a:lnTo>
                  <a:lnTo>
                    <a:pt x="6565392" y="0"/>
                  </a:lnTo>
                  <a:lnTo>
                    <a:pt x="6565392" y="290322"/>
                  </a:lnTo>
                  <a:lnTo>
                    <a:pt x="6572250" y="290322"/>
                  </a:lnTo>
                  <a:lnTo>
                    <a:pt x="6572250" y="303276"/>
                  </a:lnTo>
                  <a:lnTo>
                    <a:pt x="6578346" y="303276"/>
                  </a:lnTo>
                  <a:close/>
                </a:path>
                <a:path w="6578600" h="303529">
                  <a:moveTo>
                    <a:pt x="6572250" y="303276"/>
                  </a:moveTo>
                  <a:lnTo>
                    <a:pt x="6572250" y="290322"/>
                  </a:lnTo>
                  <a:lnTo>
                    <a:pt x="6565392" y="297180"/>
                  </a:lnTo>
                  <a:lnTo>
                    <a:pt x="6565392" y="303276"/>
                  </a:lnTo>
                  <a:lnTo>
                    <a:pt x="6572250" y="3032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2001266"/>
            <a:ext cx="8075295" cy="32264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just" marL="355600" marR="5080" indent="-342900">
              <a:lnSpc>
                <a:spcPts val="2400"/>
              </a:lnSpc>
              <a:spcBef>
                <a:spcPts val="680"/>
              </a:spcBef>
              <a:buFont typeface="Arial MT"/>
              <a:buChar char="•"/>
              <a:tabLst>
                <a:tab pos="355600" algn="l"/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	Jika</a:t>
            </a:r>
            <a:r>
              <a:rPr dirty="0" sz="2500" spc="5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Salim</a:t>
            </a:r>
            <a:r>
              <a:rPr dirty="0" sz="2500" spc="6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6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Maya</a:t>
            </a:r>
            <a:r>
              <a:rPr dirty="0" sz="2500" spc="6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menarik</a:t>
            </a:r>
            <a:r>
              <a:rPr dirty="0" sz="2500" spc="6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tunjangan</a:t>
            </a:r>
            <a:r>
              <a:rPr dirty="0" sz="2500" spc="370">
                <a:latin typeface="Calibri"/>
                <a:cs typeface="Calibri"/>
              </a:rPr>
              <a:t>    </a:t>
            </a:r>
            <a:r>
              <a:rPr dirty="0" sz="2500">
                <a:latin typeface="Calibri"/>
                <a:cs typeface="Calibri"/>
              </a:rPr>
              <a:t>gaji</a:t>
            </a:r>
            <a:r>
              <a:rPr dirty="0" sz="2500" spc="6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bulanan </a:t>
            </a:r>
            <a:r>
              <a:rPr dirty="0" sz="2500">
                <a:latin typeface="Calibri"/>
                <a:cs typeface="Calibri"/>
              </a:rPr>
              <a:t>mereka,</a:t>
            </a:r>
            <a:r>
              <a:rPr dirty="0" sz="2500" spc="1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penarikan</a:t>
            </a:r>
            <a:r>
              <a:rPr dirty="0" sz="2500" spc="1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tersebut</a:t>
            </a:r>
            <a:r>
              <a:rPr dirty="0" sz="2500" spc="1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didebit</a:t>
            </a:r>
            <a:r>
              <a:rPr dirty="0" sz="2500" spc="1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ke</a:t>
            </a:r>
            <a:r>
              <a:rPr dirty="0" sz="2500" spc="1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1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prive</a:t>
            </a:r>
            <a:r>
              <a:rPr dirty="0" sz="2500" spc="18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mereka. </a:t>
            </a:r>
            <a:r>
              <a:rPr dirty="0" sz="2500">
                <a:latin typeface="Calibri"/>
                <a:cs typeface="Calibri"/>
              </a:rPr>
              <a:t>Pada</a:t>
            </a:r>
            <a:r>
              <a:rPr dirty="0" sz="2500" spc="5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akhir</a:t>
            </a:r>
            <a:r>
              <a:rPr dirty="0" sz="2500" spc="5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tahun,</a:t>
            </a:r>
            <a:r>
              <a:rPr dirty="0" sz="2500" spc="6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5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prive</a:t>
            </a:r>
            <a:r>
              <a:rPr dirty="0" sz="2500" spc="6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akan</a:t>
            </a:r>
            <a:r>
              <a:rPr dirty="0" sz="2500" spc="5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memiliki</a:t>
            </a:r>
            <a:r>
              <a:rPr dirty="0" sz="2500" spc="5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saldo</a:t>
            </a:r>
            <a:r>
              <a:rPr dirty="0" sz="2500" spc="59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debit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5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Rp60.000.000</a:t>
            </a:r>
            <a:r>
              <a:rPr dirty="0" sz="2500" spc="6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5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Rp48.000.000</a:t>
            </a:r>
            <a:r>
              <a:rPr dirty="0" sz="2500" spc="6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6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kemudian </a:t>
            </a:r>
            <a:r>
              <a:rPr dirty="0" sz="2500">
                <a:latin typeface="Calibri"/>
                <a:cs typeface="Calibri"/>
              </a:rPr>
              <a:t>ditutup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ke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mereka.</a:t>
            </a:r>
            <a:endParaRPr sz="2500">
              <a:latin typeface="Calibri"/>
              <a:cs typeface="Calibri"/>
            </a:endParaRPr>
          </a:p>
          <a:p>
            <a:pPr algn="just" marL="354965" marR="7620" indent="-342900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354965" algn="l"/>
                <a:tab pos="356870" algn="l"/>
              </a:tabLst>
            </a:pPr>
            <a:r>
              <a:rPr dirty="0" sz="2500">
                <a:latin typeface="Calibri"/>
                <a:cs typeface="Calibri"/>
              </a:rPr>
              <a:t>	Akuntan</a:t>
            </a:r>
            <a:r>
              <a:rPr dirty="0" sz="2500" spc="1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harus</a:t>
            </a:r>
            <a:r>
              <a:rPr dirty="0" sz="2500" spc="1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berhati‐hati</a:t>
            </a:r>
            <a:r>
              <a:rPr dirty="0" sz="2500" spc="1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dalam</a:t>
            </a:r>
            <a:r>
              <a:rPr dirty="0" sz="2500" spc="1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membedakan</a:t>
            </a:r>
            <a:r>
              <a:rPr dirty="0" sz="2500" spc="13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tunjangan </a:t>
            </a:r>
            <a:r>
              <a:rPr dirty="0" sz="2500">
                <a:latin typeface="Calibri"/>
                <a:cs typeface="Calibri"/>
              </a:rPr>
              <a:t>gaji</a:t>
            </a:r>
            <a:r>
              <a:rPr dirty="0" sz="2500" spc="5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5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penarikan</a:t>
            </a:r>
            <a:r>
              <a:rPr dirty="0" sz="2500" spc="5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oleh</a:t>
            </a:r>
            <a:r>
              <a:rPr dirty="0" sz="2500" spc="5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rekan.</a:t>
            </a:r>
            <a:r>
              <a:rPr dirty="0" sz="2500" spc="5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Jumlah</a:t>
            </a:r>
            <a:r>
              <a:rPr dirty="0" sz="2500" spc="5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5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bersih</a:t>
            </a:r>
            <a:r>
              <a:rPr dirty="0" sz="2500" spc="59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yang </a:t>
            </a:r>
            <a:r>
              <a:rPr dirty="0" sz="2500">
                <a:latin typeface="Calibri"/>
                <a:cs typeface="Calibri"/>
              </a:rPr>
              <a:t>dibagikan</a:t>
            </a:r>
            <a:r>
              <a:rPr dirty="0" sz="2500" spc="2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ke</a:t>
            </a:r>
            <a:r>
              <a:rPr dirty="0" sz="2500" spc="2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masing‐masing</a:t>
            </a:r>
            <a:r>
              <a:rPr dirty="0" sz="2500" spc="2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2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2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2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pada</a:t>
            </a:r>
            <a:r>
              <a:rPr dirty="0" sz="2500" spc="24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akhir </a:t>
            </a:r>
            <a:r>
              <a:rPr dirty="0" sz="2500">
                <a:latin typeface="Calibri"/>
                <a:cs typeface="Calibri"/>
              </a:rPr>
              <a:t>tahun</a:t>
            </a:r>
            <a:r>
              <a:rPr dirty="0" sz="2500" spc="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dapat</a:t>
            </a:r>
            <a:r>
              <a:rPr dirty="0" sz="2500" spc="4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berbeda</a:t>
            </a:r>
            <a:r>
              <a:rPr dirty="0" sz="2500" spc="5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dari</a:t>
            </a:r>
            <a:r>
              <a:rPr dirty="0" sz="2500" spc="4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jumlah</a:t>
            </a:r>
            <a:r>
              <a:rPr dirty="0" sz="2500" spc="5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penarikan</a:t>
            </a:r>
            <a:r>
              <a:rPr dirty="0" sz="2500" spc="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oleh</a:t>
            </a:r>
            <a:r>
              <a:rPr dirty="0" sz="2500" spc="4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rekan </a:t>
            </a:r>
            <a:r>
              <a:rPr dirty="0" sz="2500">
                <a:latin typeface="Calibri"/>
                <a:cs typeface="Calibri"/>
              </a:rPr>
              <a:t>selama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tahun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tersebut.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5201666"/>
            <a:ext cx="2624455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1383665" algn="l"/>
              </a:tabLst>
            </a:pPr>
            <a:r>
              <a:rPr dirty="0" sz="2500" spc="-10">
                <a:latin typeface="Calibri"/>
                <a:cs typeface="Calibri"/>
              </a:rPr>
              <a:t>Dalam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beberapa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793490" y="5201666"/>
            <a:ext cx="5271135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1420" algn="l"/>
                <a:tab pos="2701925" algn="l"/>
                <a:tab pos="4516755" algn="l"/>
              </a:tabLst>
            </a:pPr>
            <a:r>
              <a:rPr dirty="0" sz="2500" spc="-10">
                <a:latin typeface="Calibri"/>
                <a:cs typeface="Calibri"/>
              </a:rPr>
              <a:t>kasus,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perjanjian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persekutuan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dapat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36039" y="5506466"/>
            <a:ext cx="7729855" cy="7118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700"/>
              </a:spcBef>
              <a:tabLst>
                <a:tab pos="1594485" algn="l"/>
                <a:tab pos="2630805" algn="l"/>
                <a:tab pos="4065270" algn="l"/>
                <a:tab pos="4779645" algn="l"/>
                <a:tab pos="5651500" algn="l"/>
                <a:tab pos="6713220" algn="l"/>
              </a:tabLst>
            </a:pPr>
            <a:r>
              <a:rPr dirty="0" sz="2500" spc="-10">
                <a:latin typeface="Calibri"/>
                <a:cs typeface="Calibri"/>
              </a:rPr>
              <a:t>membatasi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jumlah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penarikan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20">
                <a:latin typeface="Calibri"/>
                <a:cs typeface="Calibri"/>
              </a:rPr>
              <a:t>oleh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rekan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selama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periode tertentu.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994408"/>
            <a:ext cx="190944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700" spc="-10">
                <a:latin typeface="Calibri"/>
                <a:cs typeface="Calibri"/>
              </a:rPr>
              <a:t>Pembagian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084273" y="1994408"/>
            <a:ext cx="155765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Laba—</a:t>
            </a:r>
            <a:r>
              <a:rPr dirty="0" sz="2700" spc="-20">
                <a:latin typeface="Calibri"/>
                <a:cs typeface="Calibri"/>
              </a:rPr>
              <a:t>Jasa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823363" y="1994408"/>
            <a:ext cx="86931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Rekan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873597" y="1994408"/>
            <a:ext cx="195135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1680" algn="l"/>
              </a:tabLst>
            </a:pPr>
            <a:r>
              <a:rPr dirty="0" sz="2700" spc="-25">
                <a:latin typeface="Calibri"/>
                <a:cs typeface="Calibri"/>
              </a:rPr>
              <a:t>dan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Investasi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006643" y="1994408"/>
            <a:ext cx="105537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Sebuah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336039" y="2323591"/>
            <a:ext cx="142240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perjanjian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203052" y="2323591"/>
            <a:ext cx="176085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persekutuan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408940" y="2323591"/>
            <a:ext cx="82423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dapat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677528" y="2323591"/>
            <a:ext cx="132651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membagi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451119" y="2323591"/>
            <a:ext cx="61087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20">
                <a:latin typeface="Calibri"/>
                <a:cs typeface="Calibri"/>
              </a:rPr>
              <a:t>laba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336039" y="2652776"/>
            <a:ext cx="334264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31035" algn="l"/>
              </a:tabLst>
            </a:pPr>
            <a:r>
              <a:rPr dirty="0" sz="2700" spc="-10">
                <a:latin typeface="Calibri"/>
                <a:cs typeface="Calibri"/>
              </a:rPr>
              <a:t>berdasarkan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tunjangan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257751" y="2652776"/>
            <a:ext cx="3805554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2150" algn="l"/>
                <a:tab pos="1858010" algn="l"/>
                <a:tab pos="2714625" algn="l"/>
              </a:tabLst>
            </a:pPr>
            <a:r>
              <a:rPr dirty="0" sz="2700" spc="-20">
                <a:latin typeface="Calibri"/>
                <a:cs typeface="Calibri"/>
              </a:rPr>
              <a:t>gaji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seperti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0">
                <a:latin typeface="Calibri"/>
                <a:cs typeface="Calibri"/>
              </a:rPr>
              <a:t>yang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dibahas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1336039" y="2981959"/>
            <a:ext cx="7729220" cy="76644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725"/>
              </a:spcBef>
            </a:pPr>
            <a:r>
              <a:rPr dirty="0" sz="2700">
                <a:latin typeface="Calibri"/>
                <a:cs typeface="Calibri"/>
              </a:rPr>
              <a:t>sebelumnya</a:t>
            </a:r>
            <a:r>
              <a:rPr dirty="0" sz="2700" spc="2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2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juga</a:t>
            </a:r>
            <a:r>
              <a:rPr dirty="0" sz="2700" spc="2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dapat</a:t>
            </a:r>
            <a:r>
              <a:rPr dirty="0" sz="2700" spc="254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berdasarkan</a:t>
            </a:r>
            <a:r>
              <a:rPr dirty="0" sz="2700" spc="2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jumlah</a:t>
            </a:r>
            <a:r>
              <a:rPr dirty="0" sz="2700" spc="24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saldo </a:t>
            </a:r>
            <a:r>
              <a:rPr dirty="0" sz="2700">
                <a:latin typeface="Calibri"/>
                <a:cs typeface="Calibri"/>
              </a:rPr>
              <a:t>modal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masing‐masing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rekan.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Dalam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hal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ini,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rekan‐rekan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336005" y="3640328"/>
            <a:ext cx="105346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dengan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693253" y="3640328"/>
            <a:ext cx="98171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jumlah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306707" y="3640328"/>
            <a:ext cx="121666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investasi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827580" y="3640328"/>
            <a:ext cx="71120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lebih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842520" y="3640328"/>
            <a:ext cx="88519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dalam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8031106" y="3640328"/>
            <a:ext cx="103251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sebuah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336039" y="3969511"/>
            <a:ext cx="157607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persekutan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370850" y="3969511"/>
            <a:ext cx="569214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3795" algn="l"/>
                <a:tab pos="3058795" algn="l"/>
                <a:tab pos="5094605" algn="l"/>
              </a:tabLst>
            </a:pPr>
            <a:r>
              <a:rPr dirty="0" sz="2700" spc="-20">
                <a:latin typeface="Calibri"/>
                <a:cs typeface="Calibri"/>
              </a:rPr>
              <a:t>akan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mendapat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pembagian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0">
                <a:latin typeface="Calibri"/>
                <a:cs typeface="Calibri"/>
              </a:rPr>
              <a:t>laba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 txBox="1"/>
          <p:nvPr/>
        </p:nvSpPr>
        <p:spPr>
          <a:xfrm>
            <a:off x="1336039" y="4298695"/>
            <a:ext cx="175958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persekutuan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429217" y="4298695"/>
            <a:ext cx="563308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7275" algn="l"/>
                <a:tab pos="2487930" algn="l"/>
                <a:tab pos="3588385" algn="l"/>
                <a:tab pos="4535170" algn="l"/>
              </a:tabLst>
            </a:pPr>
            <a:r>
              <a:rPr dirty="0" sz="2700" spc="-10">
                <a:latin typeface="Calibri"/>
                <a:cs typeface="Calibri"/>
              </a:rPr>
              <a:t>lebih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banyak,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Salah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0">
                <a:latin typeface="Calibri"/>
                <a:cs typeface="Calibri"/>
              </a:rPr>
              <a:t>satu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metode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457200" y="5352288"/>
            <a:ext cx="9144000" cy="1963420"/>
          </a:xfrm>
          <a:custGeom>
            <a:avLst/>
            <a:gdLst/>
            <a:ahLst/>
            <a:cxnLst/>
            <a:rect l="l" t="t" r="r" b="b"/>
            <a:pathLst>
              <a:path w="9144000" h="196342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62912"/>
                </a:lnTo>
                <a:lnTo>
                  <a:pt x="9144000" y="196291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1336039" y="4627879"/>
            <a:ext cx="7726680" cy="182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>
                <a:latin typeface="Calibri"/>
                <a:cs typeface="Calibri"/>
              </a:rPr>
              <a:t>pembagian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laba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persekutuan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adalah</a:t>
            </a:r>
            <a:r>
              <a:rPr dirty="0" sz="2700" spc="-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sebagai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berikut.</a:t>
            </a:r>
            <a:endParaRPr sz="2700">
              <a:latin typeface="Calibri"/>
              <a:cs typeface="Calibri"/>
            </a:endParaRPr>
          </a:p>
          <a:p>
            <a:pPr marL="583565" indent="-51371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583565" algn="l"/>
                <a:tab pos="2061845" algn="l"/>
              </a:tabLst>
            </a:pPr>
            <a:r>
              <a:rPr dirty="0" sz="2400" spc="-10">
                <a:latin typeface="Calibri"/>
                <a:cs typeface="Calibri"/>
              </a:rPr>
              <a:t>Tunjangan</a:t>
            </a:r>
            <a:r>
              <a:rPr dirty="0" sz="2400">
                <a:latin typeface="Calibri"/>
                <a:cs typeface="Calibri"/>
              </a:rPr>
              <a:t>	gaji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rekan.</a:t>
            </a:r>
            <a:endParaRPr sz="2400">
              <a:latin typeface="Calibri"/>
              <a:cs typeface="Calibri"/>
            </a:endParaRPr>
          </a:p>
          <a:p>
            <a:pPr marL="584200" indent="-514350">
              <a:lnSpc>
                <a:spcPct val="100000"/>
              </a:lnSpc>
              <a:buAutoNum type="arabicPeriod"/>
              <a:tabLst>
                <a:tab pos="584200" algn="l"/>
                <a:tab pos="2063750" algn="l"/>
              </a:tabLst>
            </a:pPr>
            <a:r>
              <a:rPr dirty="0" sz="2400">
                <a:latin typeface="Calibri"/>
                <a:cs typeface="Calibri"/>
              </a:rPr>
              <a:t>Bunga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atas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investasi</a:t>
            </a:r>
            <a:r>
              <a:rPr dirty="0" sz="2400" spc="-1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modal.</a:t>
            </a:r>
            <a:endParaRPr sz="2400">
              <a:latin typeface="Calibri"/>
              <a:cs typeface="Calibri"/>
            </a:endParaRPr>
          </a:p>
          <a:p>
            <a:pPr marL="583565" marR="5080" indent="-514350">
              <a:lnSpc>
                <a:spcPct val="80000"/>
              </a:lnSpc>
              <a:spcBef>
                <a:spcPts val="575"/>
              </a:spcBef>
              <a:buAutoNum type="arabicPeriod"/>
              <a:tabLst>
                <a:tab pos="583565" algn="l"/>
              </a:tabLst>
            </a:pPr>
            <a:r>
              <a:rPr dirty="0" sz="2400">
                <a:latin typeface="Calibri"/>
                <a:cs typeface="Calibri"/>
              </a:rPr>
              <a:t>Sisa</a:t>
            </a:r>
            <a:r>
              <a:rPr dirty="0" sz="2400" spc="1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laba</a:t>
            </a:r>
            <a:r>
              <a:rPr dirty="0" sz="2400" spc="1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bersih</a:t>
            </a:r>
            <a:r>
              <a:rPr dirty="0" sz="2400" spc="11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dibagi</a:t>
            </a:r>
            <a:r>
              <a:rPr dirty="0" sz="2400" spc="1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sesuai</a:t>
            </a:r>
            <a:r>
              <a:rPr dirty="0" sz="2400" spc="11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dengan</a:t>
            </a:r>
            <a:r>
              <a:rPr dirty="0" sz="2400" spc="10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kesepakatan</a:t>
            </a:r>
            <a:r>
              <a:rPr dirty="0" sz="2400" spc="11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(sama rata).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20315"/>
            <a:ext cx="7485380" cy="130556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355600" marR="5080" indent="-342900">
              <a:lnSpc>
                <a:spcPts val="324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  <a:tab pos="5913120" algn="l"/>
              </a:tabLst>
            </a:pPr>
            <a:r>
              <a:rPr dirty="0" sz="3000">
                <a:latin typeface="Calibri"/>
                <a:cs typeface="Calibri"/>
              </a:rPr>
              <a:t>Sebagai</a:t>
            </a:r>
            <a:r>
              <a:rPr dirty="0" sz="3000" spc="-10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ilustrasi.</a:t>
            </a:r>
            <a:r>
              <a:rPr dirty="0" sz="3000" spc="-8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asumsikan</a:t>
            </a:r>
            <a:r>
              <a:rPr dirty="0" sz="3000" spc="-9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bahwa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perjanjian </a:t>
            </a:r>
            <a:r>
              <a:rPr dirty="0" sz="3000">
                <a:latin typeface="Calibri"/>
                <a:cs typeface="Calibri"/>
              </a:rPr>
              <a:t>persekutuan</a:t>
            </a:r>
            <a:r>
              <a:rPr dirty="0" sz="3000" spc="-1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antara</a:t>
            </a:r>
            <a:r>
              <a:rPr dirty="0" sz="3000" spc="-8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Salim</a:t>
            </a:r>
            <a:r>
              <a:rPr dirty="0" sz="3000" spc="-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Maya</a:t>
            </a:r>
            <a:r>
              <a:rPr dirty="0" sz="3000" spc="-7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adalah </a:t>
            </a:r>
            <a:r>
              <a:rPr dirty="0" sz="3000">
                <a:latin typeface="Calibri"/>
                <a:cs typeface="Calibri"/>
              </a:rPr>
              <a:t>sebagai</a:t>
            </a:r>
            <a:r>
              <a:rPr dirty="0" sz="3000" spc="-10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berikut.</a:t>
            </a:r>
            <a:endParaRPr sz="30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08276" y="3369564"/>
            <a:ext cx="5714365" cy="1540510"/>
            <a:chOff x="2208276" y="3369564"/>
            <a:chExt cx="5714365" cy="15405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08276" y="3369564"/>
              <a:ext cx="5714237" cy="100431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08276" y="3394709"/>
              <a:ext cx="5714365" cy="979169"/>
            </a:xfrm>
            <a:custGeom>
              <a:avLst/>
              <a:gdLst/>
              <a:ahLst/>
              <a:cxnLst/>
              <a:rect l="l" t="t" r="r" b="b"/>
              <a:pathLst>
                <a:path w="5714365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5714365" h="979170">
                  <a:moveTo>
                    <a:pt x="5714225" y="0"/>
                  </a:moveTo>
                  <a:lnTo>
                    <a:pt x="5701284" y="0"/>
                  </a:lnTo>
                  <a:lnTo>
                    <a:pt x="5701284" y="979170"/>
                  </a:lnTo>
                  <a:lnTo>
                    <a:pt x="5714225" y="979170"/>
                  </a:lnTo>
                  <a:lnTo>
                    <a:pt x="57142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6729" y="4373880"/>
              <a:ext cx="5442894" cy="45739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208276" y="4373880"/>
              <a:ext cx="5714365" cy="535940"/>
            </a:xfrm>
            <a:custGeom>
              <a:avLst/>
              <a:gdLst/>
              <a:ahLst/>
              <a:cxnLst/>
              <a:rect l="l" t="t" r="r" b="b"/>
              <a:pathLst>
                <a:path w="5714365" h="535939">
                  <a:moveTo>
                    <a:pt x="12953" y="522732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535686"/>
                  </a:lnTo>
                  <a:lnTo>
                    <a:pt x="6857" y="535686"/>
                  </a:lnTo>
                  <a:lnTo>
                    <a:pt x="6857" y="522732"/>
                  </a:lnTo>
                  <a:lnTo>
                    <a:pt x="12953" y="522732"/>
                  </a:lnTo>
                  <a:close/>
                </a:path>
                <a:path w="5714365" h="535939">
                  <a:moveTo>
                    <a:pt x="5708142" y="522731"/>
                  </a:moveTo>
                  <a:lnTo>
                    <a:pt x="6857" y="522732"/>
                  </a:lnTo>
                  <a:lnTo>
                    <a:pt x="12953" y="529589"/>
                  </a:lnTo>
                  <a:lnTo>
                    <a:pt x="12953" y="535686"/>
                  </a:lnTo>
                  <a:lnTo>
                    <a:pt x="5701283" y="535685"/>
                  </a:lnTo>
                  <a:lnTo>
                    <a:pt x="5701283" y="529590"/>
                  </a:lnTo>
                  <a:lnTo>
                    <a:pt x="5708142" y="522731"/>
                  </a:lnTo>
                  <a:close/>
                </a:path>
                <a:path w="5714365" h="535939">
                  <a:moveTo>
                    <a:pt x="12953" y="535686"/>
                  </a:moveTo>
                  <a:lnTo>
                    <a:pt x="12953" y="529589"/>
                  </a:lnTo>
                  <a:lnTo>
                    <a:pt x="6857" y="522732"/>
                  </a:lnTo>
                  <a:lnTo>
                    <a:pt x="6857" y="535686"/>
                  </a:lnTo>
                  <a:lnTo>
                    <a:pt x="12953" y="535686"/>
                  </a:lnTo>
                  <a:close/>
                </a:path>
                <a:path w="5714365" h="535939">
                  <a:moveTo>
                    <a:pt x="5714237" y="535685"/>
                  </a:moveTo>
                  <a:lnTo>
                    <a:pt x="5714237" y="0"/>
                  </a:lnTo>
                  <a:lnTo>
                    <a:pt x="5701283" y="0"/>
                  </a:lnTo>
                  <a:lnTo>
                    <a:pt x="5701283" y="522731"/>
                  </a:lnTo>
                  <a:lnTo>
                    <a:pt x="5708142" y="522731"/>
                  </a:lnTo>
                  <a:lnTo>
                    <a:pt x="5708142" y="535685"/>
                  </a:lnTo>
                  <a:lnTo>
                    <a:pt x="5714237" y="535685"/>
                  </a:lnTo>
                  <a:close/>
                </a:path>
                <a:path w="5714365" h="535939">
                  <a:moveTo>
                    <a:pt x="5708142" y="535685"/>
                  </a:moveTo>
                  <a:lnTo>
                    <a:pt x="5708142" y="522731"/>
                  </a:lnTo>
                  <a:lnTo>
                    <a:pt x="5701283" y="529590"/>
                  </a:lnTo>
                  <a:lnTo>
                    <a:pt x="5701283" y="535685"/>
                  </a:lnTo>
                  <a:lnTo>
                    <a:pt x="5708142" y="5356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993139" y="4854955"/>
            <a:ext cx="7320280" cy="139700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355600" marR="179705" indent="-342900">
              <a:lnSpc>
                <a:spcPts val="324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Laba</a:t>
            </a:r>
            <a:r>
              <a:rPr dirty="0" sz="3000" spc="-7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bersih</a:t>
            </a:r>
            <a:r>
              <a:rPr dirty="0" sz="3000" spc="-7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Rp150.000.0000</a:t>
            </a:r>
            <a:r>
              <a:rPr dirty="0" sz="3000" spc="-5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akan</a:t>
            </a:r>
            <a:r>
              <a:rPr dirty="0" sz="3000" spc="-7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dibagikan </a:t>
            </a:r>
            <a:r>
              <a:rPr dirty="0" sz="3000">
                <a:latin typeface="Calibri"/>
                <a:cs typeface="Calibri"/>
              </a:rPr>
              <a:t>sebagai</a:t>
            </a:r>
            <a:r>
              <a:rPr dirty="0" sz="3000" spc="-10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berikut.</a:t>
            </a:r>
            <a:endParaRPr sz="3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315"/>
              </a:spcBef>
              <a:buFont typeface="Arial MT"/>
              <a:buChar char="•"/>
              <a:tabLst>
                <a:tab pos="354965" algn="l"/>
                <a:tab pos="2289810" algn="l"/>
              </a:tabLst>
            </a:pPr>
            <a:r>
              <a:rPr dirty="0" sz="3000">
                <a:latin typeface="Calibri"/>
                <a:cs typeface="Calibri"/>
              </a:rPr>
              <a:t>Laba</a:t>
            </a:r>
            <a:r>
              <a:rPr dirty="0" sz="3000" spc="-7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bersih</a:t>
            </a:r>
            <a:r>
              <a:rPr dirty="0" sz="3000">
                <a:latin typeface="Calibri"/>
                <a:cs typeface="Calibri"/>
              </a:rPr>
              <a:t>	.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.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.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.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.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.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.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.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.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.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.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.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.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.</a:t>
            </a:r>
            <a:r>
              <a:rPr dirty="0" sz="3000" spc="-10">
                <a:latin typeface="Calibri"/>
                <a:cs typeface="Calibri"/>
              </a:rPr>
              <a:t> .</a:t>
            </a:r>
            <a:r>
              <a:rPr dirty="0" sz="3000" spc="-10" b="1">
                <a:latin typeface="Calibri"/>
                <a:cs typeface="Calibri"/>
              </a:rPr>
              <a:t>Rp150.000.000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064257" y="2073401"/>
            <a:ext cx="5470525" cy="1550035"/>
            <a:chOff x="2064257" y="2073401"/>
            <a:chExt cx="5470525" cy="15500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3815" y="2152192"/>
              <a:ext cx="1256596" cy="11286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064257" y="2073401"/>
              <a:ext cx="5470525" cy="342265"/>
            </a:xfrm>
            <a:custGeom>
              <a:avLst/>
              <a:gdLst/>
              <a:ahLst/>
              <a:cxnLst/>
              <a:rect l="l" t="t" r="r" b="b"/>
              <a:pathLst>
                <a:path w="5470525" h="342264">
                  <a:moveTo>
                    <a:pt x="5470398" y="342137"/>
                  </a:moveTo>
                  <a:lnTo>
                    <a:pt x="5470398" y="0"/>
                  </a:lnTo>
                  <a:lnTo>
                    <a:pt x="0" y="0"/>
                  </a:lnTo>
                  <a:lnTo>
                    <a:pt x="0" y="342138"/>
                  </a:lnTo>
                  <a:lnTo>
                    <a:pt x="6858" y="342138"/>
                  </a:lnTo>
                  <a:lnTo>
                    <a:pt x="6858" y="12953"/>
                  </a:lnTo>
                  <a:lnTo>
                    <a:pt x="12954" y="6858"/>
                  </a:lnTo>
                  <a:lnTo>
                    <a:pt x="12954" y="12953"/>
                  </a:lnTo>
                  <a:lnTo>
                    <a:pt x="5458206" y="12954"/>
                  </a:lnTo>
                  <a:lnTo>
                    <a:pt x="5458206" y="6857"/>
                  </a:lnTo>
                  <a:lnTo>
                    <a:pt x="5464302" y="12954"/>
                  </a:lnTo>
                  <a:lnTo>
                    <a:pt x="5464302" y="342137"/>
                  </a:lnTo>
                  <a:lnTo>
                    <a:pt x="5470398" y="342137"/>
                  </a:lnTo>
                  <a:close/>
                </a:path>
                <a:path w="5470525" h="342264">
                  <a:moveTo>
                    <a:pt x="12954" y="12953"/>
                  </a:moveTo>
                  <a:lnTo>
                    <a:pt x="12954" y="6858"/>
                  </a:lnTo>
                  <a:lnTo>
                    <a:pt x="6858" y="12953"/>
                  </a:lnTo>
                  <a:lnTo>
                    <a:pt x="12954" y="12953"/>
                  </a:lnTo>
                  <a:close/>
                </a:path>
                <a:path w="5470525" h="342264">
                  <a:moveTo>
                    <a:pt x="12954" y="342138"/>
                  </a:moveTo>
                  <a:lnTo>
                    <a:pt x="12954" y="12953"/>
                  </a:lnTo>
                  <a:lnTo>
                    <a:pt x="6858" y="12953"/>
                  </a:lnTo>
                  <a:lnTo>
                    <a:pt x="6858" y="342138"/>
                  </a:lnTo>
                  <a:lnTo>
                    <a:pt x="12954" y="342138"/>
                  </a:lnTo>
                  <a:close/>
                </a:path>
                <a:path w="5470525" h="342264">
                  <a:moveTo>
                    <a:pt x="5464302" y="12954"/>
                  </a:moveTo>
                  <a:lnTo>
                    <a:pt x="5458206" y="6857"/>
                  </a:lnTo>
                  <a:lnTo>
                    <a:pt x="5458206" y="12954"/>
                  </a:lnTo>
                  <a:lnTo>
                    <a:pt x="5464302" y="12954"/>
                  </a:lnTo>
                  <a:close/>
                </a:path>
                <a:path w="5470525" h="342264">
                  <a:moveTo>
                    <a:pt x="5464302" y="342137"/>
                  </a:moveTo>
                  <a:lnTo>
                    <a:pt x="5464302" y="12954"/>
                  </a:lnTo>
                  <a:lnTo>
                    <a:pt x="5458206" y="12954"/>
                  </a:lnTo>
                  <a:lnTo>
                    <a:pt x="5458206" y="342137"/>
                  </a:lnTo>
                  <a:lnTo>
                    <a:pt x="5464302" y="3421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7777" y="2453200"/>
              <a:ext cx="5275441" cy="94150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064258" y="2415539"/>
              <a:ext cx="5470525" cy="979169"/>
            </a:xfrm>
            <a:custGeom>
              <a:avLst/>
              <a:gdLst/>
              <a:ahLst/>
              <a:cxnLst/>
              <a:rect l="l" t="t" r="r" b="b"/>
              <a:pathLst>
                <a:path w="5470525" h="979170">
                  <a:moveTo>
                    <a:pt x="12954" y="12"/>
                  </a:moveTo>
                  <a:lnTo>
                    <a:pt x="0" y="12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12"/>
                  </a:lnTo>
                  <a:close/>
                </a:path>
                <a:path w="5470525" h="979170">
                  <a:moveTo>
                    <a:pt x="5470398" y="0"/>
                  </a:moveTo>
                  <a:lnTo>
                    <a:pt x="5458206" y="0"/>
                  </a:lnTo>
                  <a:lnTo>
                    <a:pt x="5458206" y="979170"/>
                  </a:lnTo>
                  <a:lnTo>
                    <a:pt x="5470398" y="979170"/>
                  </a:lnTo>
                  <a:lnTo>
                    <a:pt x="547039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7777" y="3394709"/>
              <a:ext cx="1245275" cy="17071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064257" y="3394709"/>
              <a:ext cx="5470525" cy="228600"/>
            </a:xfrm>
            <a:custGeom>
              <a:avLst/>
              <a:gdLst/>
              <a:ahLst/>
              <a:cxnLst/>
              <a:rect l="l" t="t" r="r" b="b"/>
              <a:pathLst>
                <a:path w="5470524" h="228600">
                  <a:moveTo>
                    <a:pt x="12954" y="215646"/>
                  </a:moveTo>
                  <a:lnTo>
                    <a:pt x="12954" y="0"/>
                  </a:lnTo>
                  <a:lnTo>
                    <a:pt x="0" y="0"/>
                  </a:lnTo>
                  <a:lnTo>
                    <a:pt x="0" y="228600"/>
                  </a:lnTo>
                  <a:lnTo>
                    <a:pt x="6858" y="228600"/>
                  </a:lnTo>
                  <a:lnTo>
                    <a:pt x="6858" y="215646"/>
                  </a:lnTo>
                  <a:lnTo>
                    <a:pt x="12954" y="215646"/>
                  </a:lnTo>
                  <a:close/>
                </a:path>
                <a:path w="5470524" h="228600">
                  <a:moveTo>
                    <a:pt x="5464301" y="215646"/>
                  </a:moveTo>
                  <a:lnTo>
                    <a:pt x="6858" y="215646"/>
                  </a:lnTo>
                  <a:lnTo>
                    <a:pt x="12954" y="221742"/>
                  </a:lnTo>
                  <a:lnTo>
                    <a:pt x="12954" y="228600"/>
                  </a:lnTo>
                  <a:lnTo>
                    <a:pt x="5458206" y="228600"/>
                  </a:lnTo>
                  <a:lnTo>
                    <a:pt x="5458206" y="221742"/>
                  </a:lnTo>
                  <a:lnTo>
                    <a:pt x="5464301" y="215646"/>
                  </a:lnTo>
                  <a:close/>
                </a:path>
                <a:path w="5470524" h="228600">
                  <a:moveTo>
                    <a:pt x="12954" y="228600"/>
                  </a:moveTo>
                  <a:lnTo>
                    <a:pt x="12954" y="221742"/>
                  </a:lnTo>
                  <a:lnTo>
                    <a:pt x="6858" y="215646"/>
                  </a:lnTo>
                  <a:lnTo>
                    <a:pt x="6858" y="228600"/>
                  </a:lnTo>
                  <a:lnTo>
                    <a:pt x="12954" y="228600"/>
                  </a:lnTo>
                  <a:close/>
                </a:path>
                <a:path w="5470524" h="228600">
                  <a:moveTo>
                    <a:pt x="5470397" y="228600"/>
                  </a:moveTo>
                  <a:lnTo>
                    <a:pt x="5470397" y="0"/>
                  </a:lnTo>
                  <a:lnTo>
                    <a:pt x="5458206" y="0"/>
                  </a:lnTo>
                  <a:lnTo>
                    <a:pt x="5458206" y="215646"/>
                  </a:lnTo>
                  <a:lnTo>
                    <a:pt x="5464301" y="215646"/>
                  </a:lnTo>
                  <a:lnTo>
                    <a:pt x="5464301" y="228600"/>
                  </a:lnTo>
                  <a:lnTo>
                    <a:pt x="5470397" y="228600"/>
                  </a:lnTo>
                  <a:close/>
                </a:path>
                <a:path w="5470524" h="228600">
                  <a:moveTo>
                    <a:pt x="5464301" y="228600"/>
                  </a:moveTo>
                  <a:lnTo>
                    <a:pt x="5464301" y="215646"/>
                  </a:lnTo>
                  <a:lnTo>
                    <a:pt x="5458206" y="221742"/>
                  </a:lnTo>
                  <a:lnTo>
                    <a:pt x="5458206" y="228600"/>
                  </a:lnTo>
                  <a:lnTo>
                    <a:pt x="5464301" y="2286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993139" y="3820159"/>
            <a:ext cx="7889240" cy="148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 spc="-10">
                <a:latin typeface="Calibri"/>
                <a:cs typeface="Calibri"/>
              </a:rPr>
              <a:t>Ayat</a:t>
            </a:r>
            <a:r>
              <a:rPr dirty="0" sz="3200" spc="-114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jurnal</a:t>
            </a:r>
            <a:r>
              <a:rPr dirty="0" sz="3200" spc="-1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untuk</a:t>
            </a:r>
            <a:r>
              <a:rPr dirty="0" sz="3200" spc="-114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menutup</a:t>
            </a:r>
            <a:r>
              <a:rPr dirty="0" sz="3200" spc="-1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akun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Ikhtisar</a:t>
            </a:r>
            <a:r>
              <a:rPr dirty="0" sz="3200" spc="-10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Laba </a:t>
            </a:r>
            <a:r>
              <a:rPr dirty="0" sz="3200">
                <a:latin typeface="Calibri"/>
                <a:cs typeface="Calibri"/>
              </a:rPr>
              <a:t>Rugi</a:t>
            </a:r>
            <a:r>
              <a:rPr dirty="0" sz="3200" spc="-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dan</a:t>
            </a:r>
            <a:r>
              <a:rPr dirty="0" sz="3200" spc="-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pembagian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laba</a:t>
            </a:r>
            <a:r>
              <a:rPr dirty="0" sz="3200" spc="-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adalah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sebagai berikut.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2064257" y="5890259"/>
            <a:ext cx="5542280" cy="1177290"/>
            <a:chOff x="2064257" y="5890259"/>
            <a:chExt cx="5542280" cy="1177290"/>
          </a:xfrm>
        </p:grpSpPr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77211" y="5902451"/>
              <a:ext cx="5483511" cy="42976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2064257" y="5890259"/>
              <a:ext cx="5542280" cy="441959"/>
            </a:xfrm>
            <a:custGeom>
              <a:avLst/>
              <a:gdLst/>
              <a:ahLst/>
              <a:cxnLst/>
              <a:rect l="l" t="t" r="r" b="b"/>
              <a:pathLst>
                <a:path w="5542280" h="441960">
                  <a:moveTo>
                    <a:pt x="5542026" y="441960"/>
                  </a:moveTo>
                  <a:lnTo>
                    <a:pt x="5542026" y="0"/>
                  </a:lnTo>
                  <a:lnTo>
                    <a:pt x="0" y="0"/>
                  </a:lnTo>
                  <a:lnTo>
                    <a:pt x="0" y="441960"/>
                  </a:lnTo>
                  <a:lnTo>
                    <a:pt x="6858" y="441960"/>
                  </a:lnTo>
                  <a:lnTo>
                    <a:pt x="6858" y="12192"/>
                  </a:lnTo>
                  <a:lnTo>
                    <a:pt x="12954" y="6096"/>
                  </a:lnTo>
                  <a:lnTo>
                    <a:pt x="12954" y="12192"/>
                  </a:lnTo>
                  <a:lnTo>
                    <a:pt x="5529834" y="12192"/>
                  </a:lnTo>
                  <a:lnTo>
                    <a:pt x="5529834" y="6096"/>
                  </a:lnTo>
                  <a:lnTo>
                    <a:pt x="5535930" y="12192"/>
                  </a:lnTo>
                  <a:lnTo>
                    <a:pt x="5535930" y="441960"/>
                  </a:lnTo>
                  <a:lnTo>
                    <a:pt x="5542026" y="441960"/>
                  </a:lnTo>
                  <a:close/>
                </a:path>
                <a:path w="5542280" h="441960">
                  <a:moveTo>
                    <a:pt x="12954" y="12192"/>
                  </a:moveTo>
                  <a:lnTo>
                    <a:pt x="12954" y="6096"/>
                  </a:lnTo>
                  <a:lnTo>
                    <a:pt x="6858" y="12192"/>
                  </a:lnTo>
                  <a:lnTo>
                    <a:pt x="12954" y="12192"/>
                  </a:lnTo>
                  <a:close/>
                </a:path>
                <a:path w="5542280" h="441960">
                  <a:moveTo>
                    <a:pt x="12954" y="441960"/>
                  </a:moveTo>
                  <a:lnTo>
                    <a:pt x="12954" y="12192"/>
                  </a:lnTo>
                  <a:lnTo>
                    <a:pt x="6858" y="12192"/>
                  </a:lnTo>
                  <a:lnTo>
                    <a:pt x="6858" y="441960"/>
                  </a:lnTo>
                  <a:lnTo>
                    <a:pt x="12954" y="441960"/>
                  </a:lnTo>
                  <a:close/>
                </a:path>
                <a:path w="5542280" h="441960">
                  <a:moveTo>
                    <a:pt x="5535930" y="12192"/>
                  </a:moveTo>
                  <a:lnTo>
                    <a:pt x="5529834" y="6096"/>
                  </a:lnTo>
                  <a:lnTo>
                    <a:pt x="5529834" y="12192"/>
                  </a:lnTo>
                  <a:lnTo>
                    <a:pt x="5535930" y="12192"/>
                  </a:lnTo>
                  <a:close/>
                </a:path>
                <a:path w="5542280" h="441960">
                  <a:moveTo>
                    <a:pt x="5535930" y="441960"/>
                  </a:moveTo>
                  <a:lnTo>
                    <a:pt x="5535930" y="12192"/>
                  </a:lnTo>
                  <a:lnTo>
                    <a:pt x="5529834" y="12192"/>
                  </a:lnTo>
                  <a:lnTo>
                    <a:pt x="5529834" y="441960"/>
                  </a:lnTo>
                  <a:lnTo>
                    <a:pt x="5535930" y="4419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77211" y="6332219"/>
              <a:ext cx="5483511" cy="674217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2064257" y="6332219"/>
              <a:ext cx="5542280" cy="735330"/>
            </a:xfrm>
            <a:custGeom>
              <a:avLst/>
              <a:gdLst/>
              <a:ahLst/>
              <a:cxnLst/>
              <a:rect l="l" t="t" r="r" b="b"/>
              <a:pathLst>
                <a:path w="5542280" h="735329">
                  <a:moveTo>
                    <a:pt x="12953" y="722376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35330"/>
                  </a:lnTo>
                  <a:lnTo>
                    <a:pt x="6858" y="735330"/>
                  </a:lnTo>
                  <a:lnTo>
                    <a:pt x="6858" y="722376"/>
                  </a:lnTo>
                  <a:lnTo>
                    <a:pt x="12953" y="722376"/>
                  </a:lnTo>
                  <a:close/>
                </a:path>
                <a:path w="5542280" h="735329">
                  <a:moveTo>
                    <a:pt x="5535930" y="722376"/>
                  </a:moveTo>
                  <a:lnTo>
                    <a:pt x="6858" y="722376"/>
                  </a:lnTo>
                  <a:lnTo>
                    <a:pt x="12953" y="729233"/>
                  </a:lnTo>
                  <a:lnTo>
                    <a:pt x="12953" y="735330"/>
                  </a:lnTo>
                  <a:lnTo>
                    <a:pt x="5529834" y="735330"/>
                  </a:lnTo>
                  <a:lnTo>
                    <a:pt x="5529834" y="729234"/>
                  </a:lnTo>
                  <a:lnTo>
                    <a:pt x="5535930" y="722376"/>
                  </a:lnTo>
                  <a:close/>
                </a:path>
                <a:path w="5542280" h="735329">
                  <a:moveTo>
                    <a:pt x="12953" y="735330"/>
                  </a:moveTo>
                  <a:lnTo>
                    <a:pt x="12953" y="729233"/>
                  </a:lnTo>
                  <a:lnTo>
                    <a:pt x="6858" y="722376"/>
                  </a:lnTo>
                  <a:lnTo>
                    <a:pt x="6858" y="735330"/>
                  </a:lnTo>
                  <a:lnTo>
                    <a:pt x="12953" y="735330"/>
                  </a:lnTo>
                  <a:close/>
                </a:path>
                <a:path w="5542280" h="735329">
                  <a:moveTo>
                    <a:pt x="5542026" y="735330"/>
                  </a:moveTo>
                  <a:lnTo>
                    <a:pt x="5542026" y="0"/>
                  </a:lnTo>
                  <a:lnTo>
                    <a:pt x="5529834" y="0"/>
                  </a:lnTo>
                  <a:lnTo>
                    <a:pt x="5529834" y="722376"/>
                  </a:lnTo>
                  <a:lnTo>
                    <a:pt x="5535930" y="722376"/>
                  </a:lnTo>
                  <a:lnTo>
                    <a:pt x="5535930" y="735330"/>
                  </a:lnTo>
                  <a:lnTo>
                    <a:pt x="5542026" y="735330"/>
                  </a:lnTo>
                  <a:close/>
                </a:path>
                <a:path w="5542280" h="735329">
                  <a:moveTo>
                    <a:pt x="5535930" y="735330"/>
                  </a:moveTo>
                  <a:lnTo>
                    <a:pt x="5535930" y="722376"/>
                  </a:lnTo>
                  <a:lnTo>
                    <a:pt x="5529834" y="729234"/>
                  </a:lnTo>
                  <a:lnTo>
                    <a:pt x="5529834" y="735330"/>
                  </a:lnTo>
                  <a:lnTo>
                    <a:pt x="5535930" y="7353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734060"/>
            <a:ext cx="8072120" cy="28454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just" marL="354965" marR="5080" indent="-342900">
              <a:lnSpc>
                <a:spcPts val="2400"/>
              </a:lnSpc>
              <a:spcBef>
                <a:spcPts val="680"/>
              </a:spcBef>
              <a:buFont typeface="Arial MT"/>
              <a:buChar char="•"/>
              <a:tabLst>
                <a:tab pos="354965" algn="l"/>
                <a:tab pos="356870" algn="l"/>
              </a:tabLst>
            </a:pPr>
            <a:r>
              <a:rPr dirty="0" sz="2500">
                <a:latin typeface="Calibri"/>
                <a:cs typeface="Calibri"/>
              </a:rPr>
              <a:t>	Pembagian</a:t>
            </a:r>
            <a:r>
              <a:rPr dirty="0" sz="2500" spc="38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Laba—</a:t>
            </a:r>
            <a:r>
              <a:rPr dirty="0" sz="2500">
                <a:latin typeface="Calibri"/>
                <a:cs typeface="Calibri"/>
              </a:rPr>
              <a:t>Tunjangan</a:t>
            </a:r>
            <a:r>
              <a:rPr dirty="0" sz="2500" spc="3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Melebihi</a:t>
            </a:r>
            <a:r>
              <a:rPr dirty="0" sz="2500" spc="3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3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Bersih</a:t>
            </a:r>
            <a:r>
              <a:rPr dirty="0" sz="2500" spc="39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Dalam </a:t>
            </a:r>
            <a:r>
              <a:rPr dirty="0" sz="2500">
                <a:latin typeface="Calibri"/>
                <a:cs typeface="Calibri"/>
              </a:rPr>
              <a:t>contoh</a:t>
            </a:r>
            <a:r>
              <a:rPr dirty="0" sz="2500" spc="5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sebelumnya,</a:t>
            </a:r>
            <a:r>
              <a:rPr dirty="0" sz="2500" spc="5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5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bersih</a:t>
            </a:r>
            <a:r>
              <a:rPr dirty="0" sz="2500" spc="5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59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Rp150.000.000. Total</a:t>
            </a:r>
            <a:r>
              <a:rPr dirty="0" sz="2500" spc="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tunjangan</a:t>
            </a:r>
            <a:r>
              <a:rPr dirty="0" sz="2500" spc="38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gaji</a:t>
            </a:r>
            <a:r>
              <a:rPr dirty="0" sz="2500" spc="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(Rp108.000.000)</a:t>
            </a:r>
            <a:r>
              <a:rPr dirty="0" sz="2500" spc="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6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tunjanganbunga </a:t>
            </a:r>
            <a:r>
              <a:rPr dirty="0" sz="2500">
                <a:latin typeface="Calibri"/>
                <a:cs typeface="Calibri"/>
              </a:rPr>
              <a:t>(Rp33.600.000)</a:t>
            </a:r>
            <a:r>
              <a:rPr dirty="0" sz="2500" spc="1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adalah</a:t>
            </a:r>
            <a:r>
              <a:rPr dirty="0" sz="2500" spc="1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Rp141.600.000.</a:t>
            </a:r>
            <a:r>
              <a:rPr dirty="0" sz="2500" spc="13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Oleh</a:t>
            </a:r>
            <a:r>
              <a:rPr dirty="0" sz="2500" spc="1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karena</a:t>
            </a:r>
            <a:r>
              <a:rPr dirty="0" sz="2500" spc="140">
                <a:latin typeface="Calibri"/>
                <a:cs typeface="Calibri"/>
              </a:rPr>
              <a:t>  </a:t>
            </a:r>
            <a:r>
              <a:rPr dirty="0" sz="2500" spc="-20">
                <a:latin typeface="Calibri"/>
                <a:cs typeface="Calibri"/>
              </a:rPr>
              <a:t>itu,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5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bersih</a:t>
            </a:r>
            <a:r>
              <a:rPr dirty="0" sz="2500" spc="5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melebihi</a:t>
            </a:r>
            <a:r>
              <a:rPr dirty="0" sz="2500" spc="5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tunjangan</a:t>
            </a:r>
            <a:r>
              <a:rPr dirty="0" sz="2500" spc="520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gaji</a:t>
            </a:r>
            <a:r>
              <a:rPr dirty="0" sz="2500" spc="5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5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bunga.</a:t>
            </a:r>
            <a:r>
              <a:rPr dirty="0" sz="2500" spc="509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Dalam </a:t>
            </a:r>
            <a:r>
              <a:rPr dirty="0" sz="2500">
                <a:latin typeface="Calibri"/>
                <a:cs typeface="Calibri"/>
              </a:rPr>
              <a:t>beberapa</a:t>
            </a:r>
            <a:r>
              <a:rPr dirty="0" sz="2500" spc="1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kasus,</a:t>
            </a:r>
            <a:r>
              <a:rPr dirty="0" sz="2500" spc="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1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bersih</a:t>
            </a:r>
            <a:r>
              <a:rPr dirty="0" sz="2500" spc="1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mungkin</a:t>
            </a:r>
            <a:r>
              <a:rPr dirty="0" sz="2500" spc="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saja</a:t>
            </a:r>
            <a:r>
              <a:rPr dirty="0" sz="2500" spc="1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kurang</a:t>
            </a:r>
            <a:r>
              <a:rPr dirty="0" sz="2500" spc="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dari</a:t>
            </a:r>
            <a:r>
              <a:rPr dirty="0" sz="2500" spc="1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total </a:t>
            </a:r>
            <a:r>
              <a:rPr dirty="0" sz="2500">
                <a:latin typeface="Calibri"/>
                <a:cs typeface="Calibri"/>
              </a:rPr>
              <a:t>tunjangan.</a:t>
            </a:r>
            <a:r>
              <a:rPr dirty="0" sz="2500" spc="-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Dalam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kasus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seperti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itu,</a:t>
            </a:r>
            <a:r>
              <a:rPr dirty="0" sz="2500" spc="-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sisa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-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bersih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menjadi </a:t>
            </a:r>
            <a:r>
              <a:rPr dirty="0" sz="2500">
                <a:latin typeface="Calibri"/>
                <a:cs typeface="Calibri"/>
              </a:rPr>
              <a:t>jumlah</a:t>
            </a:r>
            <a:r>
              <a:rPr dirty="0" sz="2500" spc="3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negatif.</a:t>
            </a:r>
            <a:r>
              <a:rPr dirty="0" sz="2500" spc="3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Jumlah</a:t>
            </a:r>
            <a:r>
              <a:rPr dirty="0" sz="2500" spc="3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negatif</a:t>
            </a:r>
            <a:r>
              <a:rPr dirty="0" sz="2500" spc="3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tersebut</a:t>
            </a:r>
            <a:r>
              <a:rPr dirty="0" sz="2500" spc="3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dibagikan</a:t>
            </a:r>
            <a:r>
              <a:rPr dirty="0" sz="2500" spc="33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kepada </a:t>
            </a:r>
            <a:r>
              <a:rPr dirty="0" sz="2500">
                <a:latin typeface="Calibri"/>
                <a:cs typeface="Calibri"/>
              </a:rPr>
              <a:t>para</a:t>
            </a:r>
            <a:r>
              <a:rPr dirty="0" sz="2500" spc="-1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sebagaimana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telah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terjadi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rugi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bersih.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93138" y="3553447"/>
            <a:ext cx="5304155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500">
                <a:latin typeface="Calibri"/>
                <a:cs typeface="Calibri"/>
              </a:rPr>
              <a:t>Sebagai</a:t>
            </a:r>
            <a:r>
              <a:rPr dirty="0" sz="2500" spc="-1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ilustrasi,</a:t>
            </a:r>
            <a:r>
              <a:rPr dirty="0" sz="2500" spc="-1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asumsikan</a:t>
            </a:r>
            <a:r>
              <a:rPr dirty="0" sz="2500" spc="-11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tunjangan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489182" y="3553447"/>
            <a:ext cx="2578100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>
                <a:latin typeface="Calibri"/>
                <a:cs typeface="Calibri"/>
              </a:rPr>
              <a:t>gaji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bunga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yang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57200" y="5352288"/>
            <a:ext cx="9144000" cy="1963420"/>
          </a:xfrm>
          <a:custGeom>
            <a:avLst/>
            <a:gdLst/>
            <a:ahLst/>
            <a:cxnLst/>
            <a:rect l="l" t="t" r="r" b="b"/>
            <a:pathLst>
              <a:path w="9144000" h="196342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62912"/>
                </a:lnTo>
                <a:lnTo>
                  <a:pt x="9144000" y="196291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336026" y="3858236"/>
            <a:ext cx="7730490" cy="28454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just" marL="12700" marR="5715" indent="-635">
              <a:lnSpc>
                <a:spcPts val="2400"/>
              </a:lnSpc>
              <a:spcBef>
                <a:spcPts val="680"/>
              </a:spcBef>
            </a:pPr>
            <a:r>
              <a:rPr dirty="0" sz="2500">
                <a:latin typeface="Calibri"/>
                <a:cs typeface="Calibri"/>
              </a:rPr>
              <a:t>sama</a:t>
            </a:r>
            <a:r>
              <a:rPr dirty="0" sz="2500" spc="229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seperi</a:t>
            </a:r>
            <a:r>
              <a:rPr dirty="0" sz="2500" spc="2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contoh</a:t>
            </a:r>
            <a:r>
              <a:rPr dirty="0" sz="2500" spc="22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sebelumnya,</a:t>
            </a:r>
            <a:r>
              <a:rPr dirty="0" sz="2500" spc="229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namun</a:t>
            </a:r>
            <a:r>
              <a:rPr dirty="0" sz="2500" spc="229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229">
                <a:latin typeface="Calibri"/>
                <a:cs typeface="Calibri"/>
              </a:rPr>
              <a:t>  </a:t>
            </a:r>
            <a:r>
              <a:rPr dirty="0" sz="2500" spc="-20">
                <a:latin typeface="Calibri"/>
                <a:cs typeface="Calibri"/>
              </a:rPr>
              <a:t>laba </a:t>
            </a:r>
            <a:r>
              <a:rPr dirty="0" sz="2500">
                <a:latin typeface="Calibri"/>
                <a:cs typeface="Calibri"/>
              </a:rPr>
              <a:t>bersih</a:t>
            </a:r>
            <a:r>
              <a:rPr dirty="0" sz="2500" spc="29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29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Rp100.000.000.</a:t>
            </a:r>
            <a:r>
              <a:rPr dirty="0" sz="2500" spc="29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Dalam</a:t>
            </a:r>
            <a:r>
              <a:rPr dirty="0" sz="2500" spc="29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kasus</a:t>
            </a:r>
            <a:r>
              <a:rPr dirty="0" sz="2500" spc="29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ini,</a:t>
            </a:r>
            <a:r>
              <a:rPr dirty="0" sz="2500" spc="29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total </a:t>
            </a:r>
            <a:r>
              <a:rPr dirty="0" sz="2500">
                <a:latin typeface="Calibri"/>
                <a:cs typeface="Calibri"/>
              </a:rPr>
              <a:t>tunjangan</a:t>
            </a:r>
            <a:r>
              <a:rPr dirty="0" sz="2500" spc="18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18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Rp141.600.000</a:t>
            </a:r>
            <a:r>
              <a:rPr dirty="0" sz="2500" spc="18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melebihi</a:t>
            </a:r>
            <a:r>
              <a:rPr dirty="0" sz="2500" spc="18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18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bersih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5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Rp41.600.000</a:t>
            </a:r>
            <a:r>
              <a:rPr dirty="0" sz="2500" spc="5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(Rp100.000.000</a:t>
            </a:r>
            <a:r>
              <a:rPr dirty="0" sz="2500" spc="5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–</a:t>
            </a:r>
            <a:r>
              <a:rPr dirty="0" sz="2500" spc="58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Rp141.600.000).</a:t>
            </a:r>
            <a:endParaRPr sz="2500">
              <a:latin typeface="Calibri"/>
              <a:cs typeface="Calibri"/>
            </a:endParaRPr>
          </a:p>
          <a:p>
            <a:pPr algn="just" marL="12700" marR="5080">
              <a:lnSpc>
                <a:spcPct val="80000"/>
              </a:lnSpc>
              <a:spcBef>
                <a:spcPts val="20"/>
              </a:spcBef>
            </a:pPr>
            <a:r>
              <a:rPr dirty="0" sz="2500">
                <a:latin typeface="Calibri"/>
                <a:cs typeface="Calibri"/>
              </a:rPr>
              <a:t>Jumlah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ini</a:t>
            </a:r>
            <a:r>
              <a:rPr dirty="0" sz="2500" spc="3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akan</a:t>
            </a:r>
            <a:r>
              <a:rPr dirty="0" sz="2500" spc="3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dibagi</a:t>
            </a:r>
            <a:r>
              <a:rPr dirty="0" sz="2500" spc="3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sama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rata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antara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Salim</a:t>
            </a:r>
            <a:r>
              <a:rPr dirty="0" sz="2500" spc="3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Maya. </a:t>
            </a:r>
            <a:r>
              <a:rPr dirty="0" sz="2500">
                <a:latin typeface="Calibri"/>
                <a:cs typeface="Calibri"/>
              </a:rPr>
              <a:t>Sehingga,</a:t>
            </a:r>
            <a:r>
              <a:rPr dirty="0" sz="2500" spc="4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jumlah</a:t>
            </a:r>
            <a:r>
              <a:rPr dirty="0" sz="2500" spc="4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4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Rp20.800.000</a:t>
            </a:r>
            <a:r>
              <a:rPr dirty="0" sz="2500" spc="42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(Rp41.600.000/2) </a:t>
            </a:r>
            <a:r>
              <a:rPr dirty="0" sz="2500">
                <a:latin typeface="Calibri"/>
                <a:cs typeface="Calibri"/>
              </a:rPr>
              <a:t>dikurangkan</a:t>
            </a:r>
            <a:r>
              <a:rPr dirty="0" sz="2500" spc="440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dari</a:t>
            </a:r>
            <a:r>
              <a:rPr dirty="0" sz="2500" spc="445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tunjangan</a:t>
            </a:r>
            <a:r>
              <a:rPr dirty="0" sz="2500" spc="440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masing‐masing</a:t>
            </a:r>
            <a:r>
              <a:rPr dirty="0" sz="2500" spc="440">
                <a:latin typeface="Calibri"/>
                <a:cs typeface="Calibri"/>
              </a:rPr>
              <a:t>   </a:t>
            </a:r>
            <a:r>
              <a:rPr dirty="0" sz="2500" spc="-10">
                <a:latin typeface="Calibri"/>
                <a:cs typeface="Calibri"/>
              </a:rPr>
              <a:t>rekan. </a:t>
            </a:r>
            <a:r>
              <a:rPr dirty="0" sz="2500">
                <a:latin typeface="Calibri"/>
                <a:cs typeface="Calibri"/>
              </a:rPr>
              <a:t>Pembagian</a:t>
            </a:r>
            <a:r>
              <a:rPr dirty="0" sz="2500" spc="1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1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bersih</a:t>
            </a:r>
            <a:r>
              <a:rPr dirty="0" sz="2500" spc="1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final</a:t>
            </a:r>
            <a:r>
              <a:rPr dirty="0" sz="2500" spc="1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antara</a:t>
            </a:r>
            <a:r>
              <a:rPr dirty="0" sz="2500" spc="1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Salim</a:t>
            </a:r>
            <a:r>
              <a:rPr dirty="0" sz="2500" spc="1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1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Maya</a:t>
            </a:r>
            <a:r>
              <a:rPr dirty="0" sz="2500" spc="13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adalah </a:t>
            </a:r>
            <a:r>
              <a:rPr dirty="0" sz="2500">
                <a:latin typeface="Calibri"/>
                <a:cs typeface="Calibri"/>
              </a:rPr>
              <a:t>sebagai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berikut.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72539" y="1376172"/>
            <a:ext cx="7370445" cy="1946910"/>
            <a:chOff x="1272539" y="1376172"/>
            <a:chExt cx="7370445" cy="194691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5493" y="1389126"/>
              <a:ext cx="7344156" cy="47243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2539" y="1376172"/>
              <a:ext cx="7370064" cy="103936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72527" y="1436369"/>
              <a:ext cx="7370445" cy="979169"/>
            </a:xfrm>
            <a:custGeom>
              <a:avLst/>
              <a:gdLst/>
              <a:ahLst/>
              <a:cxnLst/>
              <a:rect l="l" t="t" r="r" b="b"/>
              <a:pathLst>
                <a:path w="7370445" h="979169">
                  <a:moveTo>
                    <a:pt x="12966" y="979170"/>
                  </a:moveTo>
                  <a:lnTo>
                    <a:pt x="12954" y="0"/>
                  </a:lnTo>
                  <a:lnTo>
                    <a:pt x="0" y="0"/>
                  </a:lnTo>
                  <a:lnTo>
                    <a:pt x="12" y="979170"/>
                  </a:lnTo>
                  <a:lnTo>
                    <a:pt x="12966" y="979170"/>
                  </a:lnTo>
                  <a:close/>
                </a:path>
                <a:path w="7370445" h="979169">
                  <a:moveTo>
                    <a:pt x="7370077" y="0"/>
                  </a:moveTo>
                  <a:lnTo>
                    <a:pt x="7357123" y="0"/>
                  </a:lnTo>
                  <a:lnTo>
                    <a:pt x="7357123" y="979170"/>
                  </a:lnTo>
                  <a:lnTo>
                    <a:pt x="7370077" y="979170"/>
                  </a:lnTo>
                  <a:lnTo>
                    <a:pt x="73700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3587" y="2440389"/>
              <a:ext cx="7027969" cy="74549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272539" y="2415539"/>
              <a:ext cx="7370445" cy="908050"/>
            </a:xfrm>
            <a:custGeom>
              <a:avLst/>
              <a:gdLst/>
              <a:ahLst/>
              <a:cxnLst/>
              <a:rect l="l" t="t" r="r" b="b"/>
              <a:pathLst>
                <a:path w="7370445" h="908050">
                  <a:moveTo>
                    <a:pt x="12953" y="894588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907542"/>
                  </a:lnTo>
                  <a:lnTo>
                    <a:pt x="6095" y="907542"/>
                  </a:lnTo>
                  <a:lnTo>
                    <a:pt x="6095" y="894588"/>
                  </a:lnTo>
                  <a:lnTo>
                    <a:pt x="12953" y="894588"/>
                  </a:lnTo>
                  <a:close/>
                </a:path>
                <a:path w="7370445" h="908050">
                  <a:moveTo>
                    <a:pt x="7363967" y="894588"/>
                  </a:moveTo>
                  <a:lnTo>
                    <a:pt x="6095" y="894588"/>
                  </a:lnTo>
                  <a:lnTo>
                    <a:pt x="12953" y="901446"/>
                  </a:lnTo>
                  <a:lnTo>
                    <a:pt x="12953" y="907542"/>
                  </a:lnTo>
                  <a:lnTo>
                    <a:pt x="7357109" y="907542"/>
                  </a:lnTo>
                  <a:lnTo>
                    <a:pt x="7357109" y="901446"/>
                  </a:lnTo>
                  <a:lnTo>
                    <a:pt x="7363967" y="894588"/>
                  </a:lnTo>
                  <a:close/>
                </a:path>
                <a:path w="7370445" h="908050">
                  <a:moveTo>
                    <a:pt x="12953" y="907542"/>
                  </a:moveTo>
                  <a:lnTo>
                    <a:pt x="12953" y="901446"/>
                  </a:lnTo>
                  <a:lnTo>
                    <a:pt x="6095" y="894588"/>
                  </a:lnTo>
                  <a:lnTo>
                    <a:pt x="6095" y="907542"/>
                  </a:lnTo>
                  <a:lnTo>
                    <a:pt x="12953" y="907542"/>
                  </a:lnTo>
                  <a:close/>
                </a:path>
                <a:path w="7370445" h="908050">
                  <a:moveTo>
                    <a:pt x="7370064" y="907542"/>
                  </a:moveTo>
                  <a:lnTo>
                    <a:pt x="7370064" y="0"/>
                  </a:lnTo>
                  <a:lnTo>
                    <a:pt x="7357109" y="0"/>
                  </a:lnTo>
                  <a:lnTo>
                    <a:pt x="7357109" y="894588"/>
                  </a:lnTo>
                  <a:lnTo>
                    <a:pt x="7363967" y="894588"/>
                  </a:lnTo>
                  <a:lnTo>
                    <a:pt x="7363967" y="907542"/>
                  </a:lnTo>
                  <a:lnTo>
                    <a:pt x="7370064" y="907542"/>
                  </a:lnTo>
                  <a:close/>
                </a:path>
                <a:path w="7370445" h="908050">
                  <a:moveTo>
                    <a:pt x="7363967" y="907542"/>
                  </a:moveTo>
                  <a:lnTo>
                    <a:pt x="7363967" y="894588"/>
                  </a:lnTo>
                  <a:lnTo>
                    <a:pt x="7357109" y="901446"/>
                  </a:lnTo>
                  <a:lnTo>
                    <a:pt x="7357109" y="907542"/>
                  </a:lnTo>
                  <a:lnTo>
                    <a:pt x="7363967" y="9075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993139" y="3820159"/>
            <a:ext cx="802322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Ayat</a:t>
            </a:r>
            <a:r>
              <a:rPr dirty="0" sz="3200" spc="-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jurnal</a:t>
            </a:r>
            <a:r>
              <a:rPr dirty="0" sz="3200" spc="-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penutup</a:t>
            </a:r>
            <a:r>
              <a:rPr dirty="0" sz="3200" spc="-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Ikhtisar</a:t>
            </a:r>
            <a:r>
              <a:rPr dirty="0" sz="3200" spc="-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Laba</a:t>
            </a:r>
            <a:r>
              <a:rPr dirty="0" sz="3200" spc="-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Rugi</a:t>
            </a:r>
            <a:r>
              <a:rPr dirty="0" sz="3200" spc="-8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dan </a:t>
            </a:r>
            <a:r>
              <a:rPr dirty="0" sz="3200">
                <a:latin typeface="Calibri"/>
                <a:cs typeface="Calibri"/>
              </a:rPr>
              <a:t>pembagian</a:t>
            </a:r>
            <a:r>
              <a:rPr dirty="0" sz="3200" spc="-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laba</a:t>
            </a:r>
            <a:r>
              <a:rPr dirty="0" sz="3200" spc="-1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bersih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adalah</a:t>
            </a:r>
            <a:r>
              <a:rPr dirty="0" sz="3200" spc="-1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sebagai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berikut.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272539" y="5170170"/>
            <a:ext cx="7370445" cy="1393825"/>
            <a:chOff x="1272539" y="5170170"/>
            <a:chExt cx="7370445" cy="1393825"/>
          </a:xfrm>
        </p:grpSpPr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28358" y="5182362"/>
              <a:ext cx="7229850" cy="17068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272539" y="5170170"/>
              <a:ext cx="7370445" cy="182880"/>
            </a:xfrm>
            <a:custGeom>
              <a:avLst/>
              <a:gdLst/>
              <a:ahLst/>
              <a:cxnLst/>
              <a:rect l="l" t="t" r="r" b="b"/>
              <a:pathLst>
                <a:path w="7370445" h="182879">
                  <a:moveTo>
                    <a:pt x="7370064" y="182879"/>
                  </a:moveTo>
                  <a:lnTo>
                    <a:pt x="7370064" y="0"/>
                  </a:lnTo>
                  <a:lnTo>
                    <a:pt x="0" y="0"/>
                  </a:lnTo>
                  <a:lnTo>
                    <a:pt x="0" y="182880"/>
                  </a:lnTo>
                  <a:lnTo>
                    <a:pt x="6096" y="182880"/>
                  </a:lnTo>
                  <a:lnTo>
                    <a:pt x="6096" y="12192"/>
                  </a:lnTo>
                  <a:lnTo>
                    <a:pt x="12953" y="6096"/>
                  </a:lnTo>
                  <a:lnTo>
                    <a:pt x="12953" y="12192"/>
                  </a:lnTo>
                  <a:lnTo>
                    <a:pt x="7357109" y="12191"/>
                  </a:lnTo>
                  <a:lnTo>
                    <a:pt x="7357109" y="6095"/>
                  </a:lnTo>
                  <a:lnTo>
                    <a:pt x="7363967" y="12191"/>
                  </a:lnTo>
                  <a:lnTo>
                    <a:pt x="7363967" y="182879"/>
                  </a:lnTo>
                  <a:lnTo>
                    <a:pt x="7370064" y="182879"/>
                  </a:lnTo>
                  <a:close/>
                </a:path>
                <a:path w="7370445" h="182879">
                  <a:moveTo>
                    <a:pt x="12953" y="12192"/>
                  </a:moveTo>
                  <a:lnTo>
                    <a:pt x="12953" y="6096"/>
                  </a:lnTo>
                  <a:lnTo>
                    <a:pt x="6096" y="12192"/>
                  </a:lnTo>
                  <a:lnTo>
                    <a:pt x="12953" y="12192"/>
                  </a:lnTo>
                  <a:close/>
                </a:path>
                <a:path w="7370445" h="182879">
                  <a:moveTo>
                    <a:pt x="12953" y="182880"/>
                  </a:moveTo>
                  <a:lnTo>
                    <a:pt x="12953" y="12192"/>
                  </a:lnTo>
                  <a:lnTo>
                    <a:pt x="6096" y="12192"/>
                  </a:lnTo>
                  <a:lnTo>
                    <a:pt x="6096" y="182880"/>
                  </a:lnTo>
                  <a:lnTo>
                    <a:pt x="12953" y="182880"/>
                  </a:lnTo>
                  <a:close/>
                </a:path>
                <a:path w="7370445" h="182879">
                  <a:moveTo>
                    <a:pt x="7363967" y="12191"/>
                  </a:moveTo>
                  <a:lnTo>
                    <a:pt x="7357109" y="6095"/>
                  </a:lnTo>
                  <a:lnTo>
                    <a:pt x="7357109" y="12191"/>
                  </a:lnTo>
                  <a:lnTo>
                    <a:pt x="7363967" y="12191"/>
                  </a:lnTo>
                  <a:close/>
                </a:path>
                <a:path w="7370445" h="182879">
                  <a:moveTo>
                    <a:pt x="7363967" y="182879"/>
                  </a:moveTo>
                  <a:lnTo>
                    <a:pt x="7363967" y="12191"/>
                  </a:lnTo>
                  <a:lnTo>
                    <a:pt x="7357109" y="12191"/>
                  </a:lnTo>
                  <a:lnTo>
                    <a:pt x="7357109" y="182879"/>
                  </a:lnTo>
                  <a:lnTo>
                    <a:pt x="7363967" y="1828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28358" y="5353050"/>
              <a:ext cx="7229850" cy="97917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272540" y="5353049"/>
              <a:ext cx="7370445" cy="979169"/>
            </a:xfrm>
            <a:custGeom>
              <a:avLst/>
              <a:gdLst/>
              <a:ahLst/>
              <a:cxnLst/>
              <a:rect l="l" t="t" r="r" b="b"/>
              <a:pathLst>
                <a:path w="7370445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7370445" h="979170">
                  <a:moveTo>
                    <a:pt x="7370064" y="0"/>
                  </a:moveTo>
                  <a:lnTo>
                    <a:pt x="7357097" y="0"/>
                  </a:lnTo>
                  <a:lnTo>
                    <a:pt x="7357097" y="979170"/>
                  </a:lnTo>
                  <a:lnTo>
                    <a:pt x="7370064" y="979170"/>
                  </a:lnTo>
                  <a:lnTo>
                    <a:pt x="73700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28358" y="6332220"/>
              <a:ext cx="7229850" cy="218694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272539" y="6332220"/>
              <a:ext cx="7370445" cy="231775"/>
            </a:xfrm>
            <a:custGeom>
              <a:avLst/>
              <a:gdLst/>
              <a:ahLst/>
              <a:cxnLst/>
              <a:rect l="l" t="t" r="r" b="b"/>
              <a:pathLst>
                <a:path w="7370445" h="231775">
                  <a:moveTo>
                    <a:pt x="12953" y="218694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231648"/>
                  </a:lnTo>
                  <a:lnTo>
                    <a:pt x="6095" y="231648"/>
                  </a:lnTo>
                  <a:lnTo>
                    <a:pt x="6095" y="218694"/>
                  </a:lnTo>
                  <a:lnTo>
                    <a:pt x="12953" y="218694"/>
                  </a:lnTo>
                  <a:close/>
                </a:path>
                <a:path w="7370445" h="231775">
                  <a:moveTo>
                    <a:pt x="7363967" y="218694"/>
                  </a:moveTo>
                  <a:lnTo>
                    <a:pt x="6095" y="218694"/>
                  </a:lnTo>
                  <a:lnTo>
                    <a:pt x="12953" y="224789"/>
                  </a:lnTo>
                  <a:lnTo>
                    <a:pt x="12953" y="231648"/>
                  </a:lnTo>
                  <a:lnTo>
                    <a:pt x="7357109" y="231648"/>
                  </a:lnTo>
                  <a:lnTo>
                    <a:pt x="7357109" y="224790"/>
                  </a:lnTo>
                  <a:lnTo>
                    <a:pt x="7363967" y="218694"/>
                  </a:lnTo>
                  <a:close/>
                </a:path>
                <a:path w="7370445" h="231775">
                  <a:moveTo>
                    <a:pt x="12953" y="231648"/>
                  </a:moveTo>
                  <a:lnTo>
                    <a:pt x="12953" y="224789"/>
                  </a:lnTo>
                  <a:lnTo>
                    <a:pt x="6095" y="218694"/>
                  </a:lnTo>
                  <a:lnTo>
                    <a:pt x="6095" y="231648"/>
                  </a:lnTo>
                  <a:lnTo>
                    <a:pt x="12953" y="231648"/>
                  </a:lnTo>
                  <a:close/>
                </a:path>
                <a:path w="7370445" h="231775">
                  <a:moveTo>
                    <a:pt x="7370064" y="231648"/>
                  </a:moveTo>
                  <a:lnTo>
                    <a:pt x="7370064" y="0"/>
                  </a:lnTo>
                  <a:lnTo>
                    <a:pt x="7357109" y="0"/>
                  </a:lnTo>
                  <a:lnTo>
                    <a:pt x="7357109" y="218694"/>
                  </a:lnTo>
                  <a:lnTo>
                    <a:pt x="7363967" y="218694"/>
                  </a:lnTo>
                  <a:lnTo>
                    <a:pt x="7363967" y="231648"/>
                  </a:lnTo>
                  <a:lnTo>
                    <a:pt x="7370064" y="231648"/>
                  </a:lnTo>
                  <a:close/>
                </a:path>
                <a:path w="7370445" h="231775">
                  <a:moveTo>
                    <a:pt x="7363967" y="231648"/>
                  </a:moveTo>
                  <a:lnTo>
                    <a:pt x="7363967" y="218694"/>
                  </a:lnTo>
                  <a:lnTo>
                    <a:pt x="7357109" y="224790"/>
                  </a:lnTo>
                  <a:lnTo>
                    <a:pt x="7357109" y="231648"/>
                  </a:lnTo>
                  <a:lnTo>
                    <a:pt x="7363967" y="2316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7500" rIns="0" bIns="0" rtlCol="0" vert="horz">
            <a:spAutoFit/>
          </a:bodyPr>
          <a:lstStyle/>
          <a:p>
            <a:pPr marL="3314065" marR="5080" indent="-3167380">
              <a:lnSpc>
                <a:spcPct val="100000"/>
              </a:lnSpc>
              <a:spcBef>
                <a:spcPts val="100"/>
              </a:spcBef>
            </a:pPr>
            <a:r>
              <a:rPr dirty="0" sz="4000" spc="-20"/>
              <a:t>Keikutsertaan</a:t>
            </a:r>
            <a:r>
              <a:rPr dirty="0" sz="4000" spc="-125"/>
              <a:t> </a:t>
            </a:r>
            <a:r>
              <a:rPr dirty="0" sz="4000"/>
              <a:t>dan</a:t>
            </a:r>
            <a:r>
              <a:rPr dirty="0" sz="4000" spc="-120"/>
              <a:t> </a:t>
            </a:r>
            <a:r>
              <a:rPr dirty="0" sz="4000" spc="-20"/>
              <a:t>Pengunduran</a:t>
            </a:r>
            <a:r>
              <a:rPr dirty="0" sz="4000" spc="-95"/>
              <a:t> </a:t>
            </a:r>
            <a:r>
              <a:rPr dirty="0" sz="4000" spc="-20"/>
              <a:t>Diri </a:t>
            </a:r>
            <a:r>
              <a:rPr dirty="0" sz="4000" spc="-10"/>
              <a:t>Rekan</a:t>
            </a:r>
            <a:endParaRPr sz="4000"/>
          </a:p>
        </p:txBody>
      </p:sp>
      <p:sp>
        <p:nvSpPr>
          <p:cNvPr id="3" name="object 3" descr=""/>
          <p:cNvSpPr/>
          <p:nvPr/>
        </p:nvSpPr>
        <p:spPr>
          <a:xfrm>
            <a:off x="457200" y="2414777"/>
            <a:ext cx="9144000" cy="3917950"/>
          </a:xfrm>
          <a:custGeom>
            <a:avLst/>
            <a:gdLst/>
            <a:ahLst/>
            <a:cxnLst/>
            <a:rect l="l" t="t" r="r" b="b"/>
            <a:pathLst>
              <a:path w="9144000" h="391795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3917442"/>
                </a:lnTo>
                <a:lnTo>
                  <a:pt x="9144000" y="391744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1994408"/>
            <a:ext cx="8074659" cy="4387215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algn="just" marL="354965" marR="5080" indent="-342900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700">
                <a:latin typeface="Calibri"/>
                <a:cs typeface="Calibri"/>
              </a:rPr>
              <a:t>Saat</a:t>
            </a:r>
            <a:r>
              <a:rPr dirty="0" sz="2700" spc="39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persekutuan</a:t>
            </a:r>
            <a:r>
              <a:rPr dirty="0" sz="2700" spc="40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berakhir,</a:t>
            </a:r>
            <a:r>
              <a:rPr dirty="0" sz="2700" spc="409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belum</a:t>
            </a:r>
            <a:r>
              <a:rPr dirty="0" sz="2700" spc="41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tentu</a:t>
            </a:r>
            <a:r>
              <a:rPr dirty="0" sz="2700" spc="40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hubungan</a:t>
            </a:r>
            <a:r>
              <a:rPr dirty="0" sz="2700" spc="405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di </a:t>
            </a:r>
            <a:r>
              <a:rPr dirty="0" sz="2700">
                <a:latin typeface="Calibri"/>
                <a:cs typeface="Calibri"/>
              </a:rPr>
              <a:t>dalamnya</a:t>
            </a:r>
            <a:r>
              <a:rPr dirty="0" sz="2700" spc="3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juga</a:t>
            </a:r>
            <a:r>
              <a:rPr dirty="0" sz="2700" spc="3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berakhir.</a:t>
            </a:r>
            <a:r>
              <a:rPr dirty="0" sz="2700" spc="3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Sebagai</a:t>
            </a:r>
            <a:r>
              <a:rPr dirty="0" sz="2700" spc="3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contoh,</a:t>
            </a:r>
            <a:r>
              <a:rPr dirty="0" sz="2700" spc="34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persekutuan </a:t>
            </a:r>
            <a:r>
              <a:rPr dirty="0" sz="2700">
                <a:latin typeface="Calibri"/>
                <a:cs typeface="Calibri"/>
              </a:rPr>
              <a:t>dengan</a:t>
            </a:r>
            <a:r>
              <a:rPr dirty="0" sz="2700" spc="18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dua</a:t>
            </a:r>
            <a:r>
              <a:rPr dirty="0" sz="2700" spc="19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18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memungkinkan</a:t>
            </a:r>
            <a:r>
              <a:rPr dirty="0" sz="2700" spc="18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kehadiran</a:t>
            </a:r>
            <a:r>
              <a:rPr dirty="0" sz="2700" spc="190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rekan </a:t>
            </a:r>
            <a:r>
              <a:rPr dirty="0" sz="2700">
                <a:latin typeface="Calibri"/>
                <a:cs typeface="Calibri"/>
              </a:rPr>
              <a:t>ketiga.</a:t>
            </a:r>
            <a:r>
              <a:rPr dirty="0" sz="2700" spc="509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Atau,</a:t>
            </a:r>
            <a:r>
              <a:rPr dirty="0" sz="2700" spc="52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jika</a:t>
            </a:r>
            <a:r>
              <a:rPr dirty="0" sz="2700" spc="53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salah</a:t>
            </a:r>
            <a:r>
              <a:rPr dirty="0" sz="2700" spc="52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satu</a:t>
            </a:r>
            <a:r>
              <a:rPr dirty="0" sz="2700" spc="52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dari</a:t>
            </a:r>
            <a:r>
              <a:rPr dirty="0" sz="2700" spc="52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525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dalam </a:t>
            </a:r>
            <a:r>
              <a:rPr dirty="0" sz="2700">
                <a:latin typeface="Calibri"/>
                <a:cs typeface="Calibri"/>
              </a:rPr>
              <a:t>persekutuan</a:t>
            </a:r>
            <a:r>
              <a:rPr dirty="0" sz="2700" spc="3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mengundurkan</a:t>
            </a:r>
            <a:r>
              <a:rPr dirty="0" sz="2700" spc="3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diri,</a:t>
            </a:r>
            <a:r>
              <a:rPr dirty="0" sz="2700" spc="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rekan‐rekan</a:t>
            </a:r>
            <a:r>
              <a:rPr dirty="0" sz="2700" spc="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4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lain </a:t>
            </a:r>
            <a:r>
              <a:rPr dirty="0" sz="2700">
                <a:latin typeface="Calibri"/>
                <a:cs typeface="Calibri"/>
              </a:rPr>
              <a:t>dapat</a:t>
            </a:r>
            <a:r>
              <a:rPr dirty="0" sz="2700" spc="5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melanjutkan</a:t>
            </a:r>
            <a:r>
              <a:rPr dirty="0" sz="2700" spc="53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untuk</a:t>
            </a:r>
            <a:r>
              <a:rPr dirty="0" sz="2700" spc="5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menjalankan</a:t>
            </a:r>
            <a:r>
              <a:rPr dirty="0" sz="2700" spc="53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usaha.</a:t>
            </a:r>
            <a:r>
              <a:rPr dirty="0" sz="2700" spc="55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Dalam </a:t>
            </a:r>
            <a:r>
              <a:rPr dirty="0" sz="2700">
                <a:latin typeface="Calibri"/>
                <a:cs typeface="Calibri"/>
              </a:rPr>
              <a:t>kasus</a:t>
            </a:r>
            <a:r>
              <a:rPr dirty="0" sz="2700" spc="28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seperti</a:t>
            </a:r>
            <a:r>
              <a:rPr dirty="0" sz="2700" spc="29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ini,</a:t>
            </a:r>
            <a:r>
              <a:rPr dirty="0" sz="2700" spc="29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persekutuan</a:t>
            </a:r>
            <a:r>
              <a:rPr dirty="0" sz="2700" spc="29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baru</a:t>
            </a:r>
            <a:r>
              <a:rPr dirty="0" sz="2700" spc="28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dibentuk</a:t>
            </a:r>
            <a:r>
              <a:rPr dirty="0" sz="2700" spc="285">
                <a:latin typeface="Calibri"/>
                <a:cs typeface="Calibri"/>
              </a:rPr>
              <a:t>  </a:t>
            </a:r>
            <a:r>
              <a:rPr dirty="0" sz="2700" spc="-25">
                <a:latin typeface="Calibri"/>
                <a:cs typeface="Calibri"/>
              </a:rPr>
              <a:t>dan </a:t>
            </a:r>
            <a:r>
              <a:rPr dirty="0" sz="2700">
                <a:latin typeface="Calibri"/>
                <a:cs typeface="Calibri"/>
              </a:rPr>
              <a:t>perjanjian</a:t>
            </a:r>
            <a:r>
              <a:rPr dirty="0" sz="2700" spc="51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persekutuan</a:t>
            </a:r>
            <a:r>
              <a:rPr dirty="0" sz="2700" spc="52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baru</a:t>
            </a:r>
            <a:r>
              <a:rPr dirty="0" sz="2700" spc="52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harus</a:t>
            </a:r>
            <a:r>
              <a:rPr dirty="0" sz="2700" spc="53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disiapkan.</a:t>
            </a:r>
            <a:r>
              <a:rPr dirty="0" sz="2700" spc="53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Banyak </a:t>
            </a:r>
            <a:r>
              <a:rPr dirty="0" sz="2700">
                <a:latin typeface="Calibri"/>
                <a:cs typeface="Calibri"/>
              </a:rPr>
              <a:t>persekutuan</a:t>
            </a:r>
            <a:r>
              <a:rPr dirty="0" sz="2700" spc="21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21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mengizinkan</a:t>
            </a:r>
            <a:r>
              <a:rPr dirty="0" sz="2700" spc="21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keikutsertaan</a:t>
            </a:r>
            <a:r>
              <a:rPr dirty="0" sz="2700" spc="204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rekan </a:t>
            </a:r>
            <a:r>
              <a:rPr dirty="0" sz="2700">
                <a:latin typeface="Calibri"/>
                <a:cs typeface="Calibri"/>
              </a:rPr>
              <a:t>baru</a:t>
            </a:r>
            <a:r>
              <a:rPr dirty="0" sz="2700" spc="13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13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pengunduran</a:t>
            </a:r>
            <a:r>
              <a:rPr dirty="0" sz="2700" spc="13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diri</a:t>
            </a:r>
            <a:r>
              <a:rPr dirty="0" sz="2700" spc="14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13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dalam</a:t>
            </a:r>
            <a:r>
              <a:rPr dirty="0" sz="2700" spc="135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perjanjian </a:t>
            </a:r>
            <a:r>
              <a:rPr dirty="0" sz="2700">
                <a:latin typeface="Calibri"/>
                <a:cs typeface="Calibri"/>
              </a:rPr>
              <a:t>persekutuan</a:t>
            </a:r>
            <a:r>
              <a:rPr dirty="0" sz="2700" spc="21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sehingga</a:t>
            </a:r>
            <a:r>
              <a:rPr dirty="0" sz="2700" spc="2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persekutuan</a:t>
            </a:r>
            <a:r>
              <a:rPr dirty="0" sz="2700" spc="22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dapat</a:t>
            </a:r>
            <a:r>
              <a:rPr dirty="0" sz="2700" spc="22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melanjutkan </a:t>
            </a:r>
            <a:r>
              <a:rPr dirty="0" sz="2700">
                <a:latin typeface="Calibri"/>
                <a:cs typeface="Calibri"/>
              </a:rPr>
              <a:t>kegiatan</a:t>
            </a:r>
            <a:r>
              <a:rPr dirty="0" sz="2700" spc="2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operasi</a:t>
            </a:r>
            <a:r>
              <a:rPr dirty="0" sz="2700" spc="29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tanpa</a:t>
            </a:r>
            <a:r>
              <a:rPr dirty="0" sz="2700" spc="2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harus</a:t>
            </a:r>
            <a:r>
              <a:rPr dirty="0" sz="2700" spc="29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mendirikan</a:t>
            </a:r>
            <a:r>
              <a:rPr dirty="0" sz="2700" spc="29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persekutuan </a:t>
            </a:r>
            <a:r>
              <a:rPr dirty="0" sz="2700">
                <a:latin typeface="Calibri"/>
                <a:cs typeface="Calibri"/>
              </a:rPr>
              <a:t>baru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membuat</a:t>
            </a:r>
            <a:r>
              <a:rPr dirty="0" sz="2700" spc="5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perjanjian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persekutuan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baru.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158178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Keikutsertaan</a:t>
            </a:r>
            <a:r>
              <a:rPr dirty="0" spc="-155"/>
              <a:t> </a:t>
            </a:r>
            <a:r>
              <a:rPr dirty="0" spc="-10"/>
              <a:t>Rekan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57200" y="437311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6360" rIns="0" bIns="0" rtlCol="0" vert="horz">
            <a:spAutoFit/>
          </a:bodyPr>
          <a:lstStyle/>
          <a:p>
            <a:pPr algn="just" marL="355600" marR="6350" indent="-342900">
              <a:lnSpc>
                <a:spcPts val="2400"/>
              </a:lnSpc>
              <a:spcBef>
                <a:spcPts val="680"/>
              </a:spcBef>
              <a:buFont typeface="Arial MT"/>
              <a:buChar char="•"/>
              <a:tabLst>
                <a:tab pos="355600" algn="l"/>
                <a:tab pos="357505" algn="l"/>
              </a:tabLst>
            </a:pPr>
            <a:r>
              <a:rPr dirty="0" sz="2500" b="0">
                <a:latin typeface="Calibri"/>
                <a:cs typeface="Calibri"/>
              </a:rPr>
              <a:t>	Seperti</a:t>
            </a:r>
            <a:r>
              <a:rPr dirty="0" sz="2500" spc="40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yang</a:t>
            </a:r>
            <a:r>
              <a:rPr dirty="0" sz="2500" spc="40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ditunjukkan</a:t>
            </a:r>
            <a:r>
              <a:rPr dirty="0" sz="2500" spc="40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di</a:t>
            </a:r>
            <a:r>
              <a:rPr dirty="0" sz="2500" spc="40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Tampilan</a:t>
            </a:r>
            <a:r>
              <a:rPr dirty="0" sz="2500" spc="38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2,</a:t>
            </a:r>
            <a:r>
              <a:rPr dirty="0" sz="2500" spc="40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seseorang</a:t>
            </a:r>
            <a:r>
              <a:rPr dirty="0" sz="2500" spc="409" b="0">
                <a:latin typeface="Calibri"/>
                <a:cs typeface="Calibri"/>
              </a:rPr>
              <a:t> </a:t>
            </a:r>
            <a:r>
              <a:rPr dirty="0" sz="2500" spc="-10" b="0">
                <a:latin typeface="Calibri"/>
                <a:cs typeface="Calibri"/>
              </a:rPr>
              <a:t>dapat </a:t>
            </a:r>
            <a:r>
              <a:rPr dirty="0" sz="2500" b="0">
                <a:latin typeface="Calibri"/>
                <a:cs typeface="Calibri"/>
              </a:rPr>
              <a:t>bergabung</a:t>
            </a:r>
            <a:r>
              <a:rPr dirty="0" sz="2500" spc="-9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dalam</a:t>
            </a:r>
            <a:r>
              <a:rPr dirty="0" sz="2500" spc="-90" b="0">
                <a:latin typeface="Calibri"/>
                <a:cs typeface="Calibri"/>
              </a:rPr>
              <a:t> </a:t>
            </a:r>
            <a:r>
              <a:rPr dirty="0" sz="2500" spc="-10" b="0">
                <a:latin typeface="Calibri"/>
                <a:cs typeface="Calibri"/>
              </a:rPr>
              <a:t>persekutuan</a:t>
            </a:r>
            <a:r>
              <a:rPr dirty="0" sz="2500" spc="-9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dengan</a:t>
            </a:r>
            <a:r>
              <a:rPr dirty="0" sz="2500" spc="-8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cara</a:t>
            </a:r>
            <a:r>
              <a:rPr dirty="0" sz="2500" spc="-80" b="0">
                <a:latin typeface="Calibri"/>
                <a:cs typeface="Calibri"/>
              </a:rPr>
              <a:t> </a:t>
            </a:r>
            <a:r>
              <a:rPr dirty="0" sz="2500" spc="-10" b="0">
                <a:latin typeface="Calibri"/>
                <a:cs typeface="Calibri"/>
              </a:rPr>
              <a:t>berikut.</a:t>
            </a:r>
            <a:endParaRPr sz="2500">
              <a:latin typeface="Calibri"/>
              <a:cs typeface="Calibri"/>
            </a:endParaRPr>
          </a:p>
          <a:p>
            <a:pPr algn="just" marL="524510" marR="6985" indent="-511809">
              <a:lnSpc>
                <a:spcPct val="80000"/>
              </a:lnSpc>
              <a:spcBef>
                <a:spcPts val="620"/>
              </a:spcBef>
              <a:buAutoNum type="arabicPeriod"/>
              <a:tabLst>
                <a:tab pos="527050" algn="l"/>
              </a:tabLst>
            </a:pPr>
            <a:r>
              <a:rPr dirty="0" sz="2500" b="0">
                <a:latin typeface="Calibri"/>
                <a:cs typeface="Calibri"/>
              </a:rPr>
              <a:t>Membeli</a:t>
            </a:r>
            <a:r>
              <a:rPr dirty="0" sz="2500" spc="30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hak</a:t>
            </a:r>
            <a:r>
              <a:rPr dirty="0" sz="2500" spc="30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atas</a:t>
            </a:r>
            <a:r>
              <a:rPr dirty="0" sz="2500" spc="30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kepemilikan</a:t>
            </a:r>
            <a:r>
              <a:rPr dirty="0" sz="2500" spc="29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dari</a:t>
            </a:r>
            <a:r>
              <a:rPr dirty="0" sz="2500" spc="30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satu</a:t>
            </a:r>
            <a:r>
              <a:rPr dirty="0" sz="2500" spc="305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rekan</a:t>
            </a:r>
            <a:r>
              <a:rPr dirty="0" sz="2500" spc="31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yang</a:t>
            </a:r>
            <a:r>
              <a:rPr dirty="0" sz="2500" spc="300" b="0">
                <a:latin typeface="Calibri"/>
                <a:cs typeface="Calibri"/>
              </a:rPr>
              <a:t> </a:t>
            </a:r>
            <a:r>
              <a:rPr dirty="0" sz="2500" spc="-25" b="0">
                <a:latin typeface="Calibri"/>
                <a:cs typeface="Calibri"/>
              </a:rPr>
              <a:t>ada </a:t>
            </a:r>
            <a:r>
              <a:rPr dirty="0" sz="2500" spc="-25" b="0">
                <a:latin typeface="Calibri"/>
                <a:cs typeface="Calibri"/>
              </a:rPr>
              <a:t>	</a:t>
            </a:r>
            <a:r>
              <a:rPr dirty="0" sz="2500" b="0">
                <a:latin typeface="Calibri"/>
                <a:cs typeface="Calibri"/>
              </a:rPr>
              <a:t>atau</a:t>
            </a:r>
            <a:r>
              <a:rPr dirty="0" sz="2500" spc="-90" b="0">
                <a:latin typeface="Calibri"/>
                <a:cs typeface="Calibri"/>
              </a:rPr>
              <a:t> </a:t>
            </a:r>
            <a:r>
              <a:rPr dirty="0" sz="2500" spc="-10" b="0">
                <a:latin typeface="Calibri"/>
                <a:cs typeface="Calibri"/>
              </a:rPr>
              <a:t>lebih.</a:t>
            </a:r>
            <a:endParaRPr sz="2500">
              <a:latin typeface="Calibri"/>
              <a:cs typeface="Calibri"/>
            </a:endParaRPr>
          </a:p>
          <a:p>
            <a:pPr algn="just" marL="524510" indent="-511809">
              <a:lnSpc>
                <a:spcPct val="100000"/>
              </a:lnSpc>
              <a:buAutoNum type="arabicPeriod"/>
              <a:tabLst>
                <a:tab pos="524510" algn="l"/>
              </a:tabLst>
            </a:pPr>
            <a:r>
              <a:rPr dirty="0" sz="2500" spc="-10" b="0">
                <a:latin typeface="Calibri"/>
                <a:cs typeface="Calibri"/>
              </a:rPr>
              <a:t>Menyumbangkan</a:t>
            </a:r>
            <a:r>
              <a:rPr dirty="0" sz="2500" spc="-80" b="0">
                <a:latin typeface="Calibri"/>
                <a:cs typeface="Calibri"/>
              </a:rPr>
              <a:t> </a:t>
            </a:r>
            <a:r>
              <a:rPr dirty="0" sz="2500" b="0">
                <a:latin typeface="Calibri"/>
                <a:cs typeface="Calibri"/>
              </a:rPr>
              <a:t>aset</a:t>
            </a:r>
            <a:r>
              <a:rPr dirty="0" sz="2500" spc="-65" b="0">
                <a:latin typeface="Calibri"/>
                <a:cs typeface="Calibri"/>
              </a:rPr>
              <a:t> </a:t>
            </a:r>
            <a:r>
              <a:rPr dirty="0" sz="2500" spc="-10" b="0">
                <a:latin typeface="Calibri"/>
                <a:cs typeface="Calibri"/>
              </a:rPr>
              <a:t>kepada</a:t>
            </a:r>
            <a:r>
              <a:rPr dirty="0" sz="2500" spc="-75" b="0">
                <a:latin typeface="Calibri"/>
                <a:cs typeface="Calibri"/>
              </a:rPr>
              <a:t> </a:t>
            </a:r>
            <a:r>
              <a:rPr dirty="0" sz="2500" spc="-10" b="0">
                <a:latin typeface="Calibri"/>
                <a:cs typeface="Calibri"/>
              </a:rPr>
              <a:t>persekutuan.</a:t>
            </a:r>
            <a:endParaRPr sz="2500">
              <a:latin typeface="Calibri"/>
              <a:cs typeface="Calibri"/>
            </a:endParaRPr>
          </a:p>
          <a:p>
            <a:pPr algn="just" lvl="1" marL="355600" marR="5080" indent="-342900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428625" algn="l"/>
              </a:tabLst>
            </a:pP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Ketika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seorang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baru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ikut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serta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pembelian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hak </a:t>
            </a:r>
            <a:r>
              <a:rPr dirty="0" sz="2500">
                <a:latin typeface="Calibri"/>
                <a:cs typeface="Calibri"/>
              </a:rPr>
              <a:t>milik</a:t>
            </a:r>
            <a:r>
              <a:rPr dirty="0" sz="2500" spc="1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dari</a:t>
            </a:r>
            <a:r>
              <a:rPr dirty="0" sz="2500" spc="1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salah</a:t>
            </a:r>
            <a:r>
              <a:rPr dirty="0" sz="2500" spc="1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satu</a:t>
            </a:r>
            <a:r>
              <a:rPr dirty="0" sz="2500" spc="1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atau</a:t>
            </a:r>
            <a:r>
              <a:rPr dirty="0" sz="2500" spc="1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lebih</a:t>
            </a:r>
            <a:r>
              <a:rPr dirty="0" sz="2500" spc="1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rekan,</a:t>
            </a:r>
            <a:r>
              <a:rPr dirty="0" sz="2500" spc="1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maka</a:t>
            </a:r>
            <a:r>
              <a:rPr dirty="0" sz="2500" spc="1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total</a:t>
            </a:r>
            <a:r>
              <a:rPr dirty="0" sz="2500" spc="1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180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dan </a:t>
            </a:r>
            <a:r>
              <a:rPr dirty="0" sz="2500">
                <a:latin typeface="Calibri"/>
                <a:cs typeface="Calibri"/>
              </a:rPr>
              <a:t>total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ekuitas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pemilik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persekutuan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tidak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terpengaruh.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Modal </a:t>
            </a:r>
            <a:r>
              <a:rPr dirty="0" sz="2500">
                <a:latin typeface="Calibri"/>
                <a:cs typeface="Calibri"/>
              </a:rPr>
              <a:t>(ekuitas)</a:t>
            </a:r>
            <a:r>
              <a:rPr dirty="0" sz="2500" spc="-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-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baru</a:t>
            </a:r>
            <a:r>
              <a:rPr dirty="0" sz="2500" spc="-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tersebut</a:t>
            </a:r>
            <a:r>
              <a:rPr dirty="0" sz="2500" spc="-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dicatat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-3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memindahkan 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-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(ekuitas)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dari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ada.</a:t>
            </a:r>
            <a:endParaRPr sz="2500">
              <a:latin typeface="Calibri"/>
              <a:cs typeface="Calibri"/>
            </a:endParaRPr>
          </a:p>
          <a:p>
            <a:pPr algn="just" lvl="1" marL="355600" marR="5080" indent="-343535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427990" algn="l"/>
              </a:tabLst>
            </a:pPr>
            <a:r>
              <a:rPr dirty="0" sz="2500">
                <a:latin typeface="Calibri"/>
                <a:cs typeface="Calibri"/>
              </a:rPr>
              <a:t>	Ketika</a:t>
            </a:r>
            <a:r>
              <a:rPr dirty="0" sz="2500" spc="2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seorang</a:t>
            </a:r>
            <a:r>
              <a:rPr dirty="0" sz="2500" spc="2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2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baru</a:t>
            </a:r>
            <a:r>
              <a:rPr dirty="0" sz="2500" spc="2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ikut</a:t>
            </a:r>
            <a:r>
              <a:rPr dirty="0" sz="2500" spc="2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serta</a:t>
            </a:r>
            <a:r>
              <a:rPr dirty="0" sz="2500" spc="2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21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memberikan </a:t>
            </a:r>
            <a:r>
              <a:rPr dirty="0" sz="2500">
                <a:latin typeface="Calibri"/>
                <a:cs typeface="Calibri"/>
              </a:rPr>
              <a:t>kontribusi</a:t>
            </a:r>
            <a:r>
              <a:rPr dirty="0" sz="2500" spc="3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3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kepada</a:t>
            </a:r>
            <a:r>
              <a:rPr dirty="0" sz="2500" spc="3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persekutuan,</a:t>
            </a:r>
            <a:r>
              <a:rPr dirty="0" sz="2500" spc="3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maka</a:t>
            </a:r>
            <a:r>
              <a:rPr dirty="0" sz="2500" spc="3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total</a:t>
            </a:r>
            <a:r>
              <a:rPr dirty="0" sz="2500" spc="3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380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dan </a:t>
            </a:r>
            <a:r>
              <a:rPr dirty="0" sz="2500">
                <a:latin typeface="Calibri"/>
                <a:cs typeface="Calibri"/>
              </a:rPr>
              <a:t>total</a:t>
            </a:r>
            <a:r>
              <a:rPr dirty="0" sz="2500" spc="-1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ekuitas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pemilik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persekutuan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meningkat.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7500" rIns="0" bIns="0" rtlCol="0" vert="horz">
            <a:spAutoFit/>
          </a:bodyPr>
          <a:lstStyle/>
          <a:p>
            <a:pPr marL="1795780" marR="5080" indent="-1146175">
              <a:lnSpc>
                <a:spcPct val="100000"/>
              </a:lnSpc>
              <a:spcBef>
                <a:spcPts val="100"/>
              </a:spcBef>
            </a:pPr>
            <a:r>
              <a:rPr dirty="0" sz="4000" spc="-35" b="0">
                <a:latin typeface="Calibri"/>
                <a:cs typeface="Calibri"/>
              </a:rPr>
              <a:t>TAMPILAN</a:t>
            </a:r>
            <a:r>
              <a:rPr dirty="0" sz="4000" spc="-95" b="0">
                <a:latin typeface="Calibri"/>
                <a:cs typeface="Calibri"/>
              </a:rPr>
              <a:t> </a:t>
            </a:r>
            <a:r>
              <a:rPr dirty="0" sz="4000" b="0">
                <a:latin typeface="Calibri"/>
                <a:cs typeface="Calibri"/>
              </a:rPr>
              <a:t>2</a:t>
            </a:r>
            <a:r>
              <a:rPr dirty="0" sz="4000" spc="-100" b="0">
                <a:latin typeface="Calibri"/>
                <a:cs typeface="Calibri"/>
              </a:rPr>
              <a:t> </a:t>
            </a:r>
            <a:r>
              <a:rPr dirty="0" sz="4000"/>
              <a:t>Dua</a:t>
            </a:r>
            <a:r>
              <a:rPr dirty="0" sz="4000" spc="-90"/>
              <a:t> </a:t>
            </a:r>
            <a:r>
              <a:rPr dirty="0" sz="4000"/>
              <a:t>Metode</a:t>
            </a:r>
            <a:r>
              <a:rPr dirty="0" sz="4000" spc="-95"/>
              <a:t> </a:t>
            </a:r>
            <a:r>
              <a:rPr dirty="0" sz="4000" spc="-10"/>
              <a:t>untuk </a:t>
            </a:r>
            <a:r>
              <a:rPr dirty="0" sz="4000" spc="-20"/>
              <a:t>Keikutsertaan</a:t>
            </a:r>
            <a:r>
              <a:rPr dirty="0" sz="4000" spc="-110"/>
              <a:t> </a:t>
            </a:r>
            <a:r>
              <a:rPr dirty="0" sz="4000" spc="-10"/>
              <a:t>Rekan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200150" y="2433827"/>
            <a:ext cx="7874634" cy="3625850"/>
            <a:chOff x="1200150" y="2433827"/>
            <a:chExt cx="7874634" cy="362585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3103" y="2511446"/>
              <a:ext cx="7494643" cy="88326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00150" y="2433827"/>
              <a:ext cx="7874634" cy="961390"/>
            </a:xfrm>
            <a:custGeom>
              <a:avLst/>
              <a:gdLst/>
              <a:ahLst/>
              <a:cxnLst/>
              <a:rect l="l" t="t" r="r" b="b"/>
              <a:pathLst>
                <a:path w="7874634" h="961389">
                  <a:moveTo>
                    <a:pt x="7874508" y="960882"/>
                  </a:moveTo>
                  <a:lnTo>
                    <a:pt x="7874508" y="0"/>
                  </a:lnTo>
                  <a:lnTo>
                    <a:pt x="0" y="0"/>
                  </a:lnTo>
                  <a:lnTo>
                    <a:pt x="0" y="960882"/>
                  </a:lnTo>
                  <a:lnTo>
                    <a:pt x="6857" y="960882"/>
                  </a:lnTo>
                  <a:lnTo>
                    <a:pt x="6857" y="12192"/>
                  </a:lnTo>
                  <a:lnTo>
                    <a:pt x="12953" y="6096"/>
                  </a:lnTo>
                  <a:lnTo>
                    <a:pt x="12953" y="12192"/>
                  </a:lnTo>
                  <a:lnTo>
                    <a:pt x="7861554" y="12191"/>
                  </a:lnTo>
                  <a:lnTo>
                    <a:pt x="7861554" y="6096"/>
                  </a:lnTo>
                  <a:lnTo>
                    <a:pt x="7868411" y="12191"/>
                  </a:lnTo>
                  <a:lnTo>
                    <a:pt x="7868411" y="960882"/>
                  </a:lnTo>
                  <a:lnTo>
                    <a:pt x="7874508" y="960882"/>
                  </a:lnTo>
                  <a:close/>
                </a:path>
                <a:path w="7874634" h="961389">
                  <a:moveTo>
                    <a:pt x="12953" y="12192"/>
                  </a:moveTo>
                  <a:lnTo>
                    <a:pt x="12953" y="6096"/>
                  </a:lnTo>
                  <a:lnTo>
                    <a:pt x="6857" y="12192"/>
                  </a:lnTo>
                  <a:lnTo>
                    <a:pt x="12953" y="12192"/>
                  </a:lnTo>
                  <a:close/>
                </a:path>
                <a:path w="7874634" h="961389">
                  <a:moveTo>
                    <a:pt x="12953" y="960882"/>
                  </a:moveTo>
                  <a:lnTo>
                    <a:pt x="12953" y="12192"/>
                  </a:lnTo>
                  <a:lnTo>
                    <a:pt x="6857" y="12192"/>
                  </a:lnTo>
                  <a:lnTo>
                    <a:pt x="6857" y="960882"/>
                  </a:lnTo>
                  <a:lnTo>
                    <a:pt x="12953" y="960882"/>
                  </a:lnTo>
                  <a:close/>
                </a:path>
                <a:path w="7874634" h="961389">
                  <a:moveTo>
                    <a:pt x="7868411" y="12191"/>
                  </a:moveTo>
                  <a:lnTo>
                    <a:pt x="7861554" y="6096"/>
                  </a:lnTo>
                  <a:lnTo>
                    <a:pt x="7861554" y="12191"/>
                  </a:lnTo>
                  <a:lnTo>
                    <a:pt x="7868411" y="12191"/>
                  </a:lnTo>
                  <a:close/>
                </a:path>
                <a:path w="7874634" h="961389">
                  <a:moveTo>
                    <a:pt x="7868411" y="960882"/>
                  </a:moveTo>
                  <a:lnTo>
                    <a:pt x="7868411" y="12191"/>
                  </a:lnTo>
                  <a:lnTo>
                    <a:pt x="7861554" y="12191"/>
                  </a:lnTo>
                  <a:lnTo>
                    <a:pt x="7861554" y="960882"/>
                  </a:lnTo>
                  <a:lnTo>
                    <a:pt x="7868411" y="9608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3228" y="3394710"/>
              <a:ext cx="7094518" cy="97917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200150" y="3394709"/>
              <a:ext cx="7874634" cy="979169"/>
            </a:xfrm>
            <a:custGeom>
              <a:avLst/>
              <a:gdLst/>
              <a:ahLst/>
              <a:cxnLst/>
              <a:rect l="l" t="t" r="r" b="b"/>
              <a:pathLst>
                <a:path w="7874634" h="979170">
                  <a:moveTo>
                    <a:pt x="6845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6845" y="979170"/>
                  </a:lnTo>
                  <a:lnTo>
                    <a:pt x="6845" y="0"/>
                  </a:lnTo>
                  <a:close/>
                </a:path>
                <a:path w="7874634" h="979170">
                  <a:moveTo>
                    <a:pt x="12954" y="0"/>
                  </a:moveTo>
                  <a:lnTo>
                    <a:pt x="6858" y="0"/>
                  </a:lnTo>
                  <a:lnTo>
                    <a:pt x="6858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7874634" h="979170">
                  <a:moveTo>
                    <a:pt x="7874508" y="0"/>
                  </a:moveTo>
                  <a:lnTo>
                    <a:pt x="7861554" y="0"/>
                  </a:lnTo>
                  <a:lnTo>
                    <a:pt x="7861554" y="979170"/>
                  </a:lnTo>
                  <a:lnTo>
                    <a:pt x="7874508" y="979170"/>
                  </a:lnTo>
                  <a:lnTo>
                    <a:pt x="78745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2449" y="4373879"/>
              <a:ext cx="7386917" cy="97917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200150" y="4373879"/>
              <a:ext cx="7874634" cy="979169"/>
            </a:xfrm>
            <a:custGeom>
              <a:avLst/>
              <a:gdLst/>
              <a:ahLst/>
              <a:cxnLst/>
              <a:rect l="l" t="t" r="r" b="b"/>
              <a:pathLst>
                <a:path w="7874634" h="979170">
                  <a:moveTo>
                    <a:pt x="6858" y="979170"/>
                  </a:moveTo>
                  <a:lnTo>
                    <a:pt x="6845" y="0"/>
                  </a:lnTo>
                  <a:lnTo>
                    <a:pt x="0" y="0"/>
                  </a:lnTo>
                  <a:lnTo>
                    <a:pt x="0" y="979170"/>
                  </a:lnTo>
                  <a:lnTo>
                    <a:pt x="6858" y="979170"/>
                  </a:lnTo>
                  <a:close/>
                </a:path>
                <a:path w="7874634" h="979170">
                  <a:moveTo>
                    <a:pt x="12954" y="0"/>
                  </a:moveTo>
                  <a:lnTo>
                    <a:pt x="6858" y="0"/>
                  </a:lnTo>
                  <a:lnTo>
                    <a:pt x="6858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7874634" h="979170">
                  <a:moveTo>
                    <a:pt x="7874508" y="0"/>
                  </a:moveTo>
                  <a:lnTo>
                    <a:pt x="7861554" y="0"/>
                  </a:lnTo>
                  <a:lnTo>
                    <a:pt x="7861554" y="979170"/>
                  </a:lnTo>
                  <a:lnTo>
                    <a:pt x="7874508" y="979170"/>
                  </a:lnTo>
                  <a:lnTo>
                    <a:pt x="78745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21141" y="5353050"/>
              <a:ext cx="6740562" cy="646141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200150" y="5353050"/>
              <a:ext cx="7874634" cy="706755"/>
            </a:xfrm>
            <a:custGeom>
              <a:avLst/>
              <a:gdLst/>
              <a:ahLst/>
              <a:cxnLst/>
              <a:rect l="l" t="t" r="r" b="b"/>
              <a:pathLst>
                <a:path w="7874634" h="706754">
                  <a:moveTo>
                    <a:pt x="12953" y="693420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06374"/>
                  </a:lnTo>
                  <a:lnTo>
                    <a:pt x="6857" y="706374"/>
                  </a:lnTo>
                  <a:lnTo>
                    <a:pt x="6857" y="693420"/>
                  </a:lnTo>
                  <a:lnTo>
                    <a:pt x="12953" y="693420"/>
                  </a:lnTo>
                  <a:close/>
                </a:path>
                <a:path w="7874634" h="706754">
                  <a:moveTo>
                    <a:pt x="7868411" y="693420"/>
                  </a:moveTo>
                  <a:lnTo>
                    <a:pt x="6857" y="693420"/>
                  </a:lnTo>
                  <a:lnTo>
                    <a:pt x="12953" y="700277"/>
                  </a:lnTo>
                  <a:lnTo>
                    <a:pt x="12953" y="706374"/>
                  </a:lnTo>
                  <a:lnTo>
                    <a:pt x="7861554" y="706374"/>
                  </a:lnTo>
                  <a:lnTo>
                    <a:pt x="7861554" y="700277"/>
                  </a:lnTo>
                  <a:lnTo>
                    <a:pt x="7868411" y="693420"/>
                  </a:lnTo>
                  <a:close/>
                </a:path>
                <a:path w="7874634" h="706754">
                  <a:moveTo>
                    <a:pt x="12953" y="706374"/>
                  </a:moveTo>
                  <a:lnTo>
                    <a:pt x="12953" y="700277"/>
                  </a:lnTo>
                  <a:lnTo>
                    <a:pt x="6857" y="693420"/>
                  </a:lnTo>
                  <a:lnTo>
                    <a:pt x="6857" y="706374"/>
                  </a:lnTo>
                  <a:lnTo>
                    <a:pt x="12953" y="706374"/>
                  </a:lnTo>
                  <a:close/>
                </a:path>
                <a:path w="7874634" h="706754">
                  <a:moveTo>
                    <a:pt x="7874508" y="706374"/>
                  </a:moveTo>
                  <a:lnTo>
                    <a:pt x="7874508" y="0"/>
                  </a:lnTo>
                  <a:lnTo>
                    <a:pt x="7861554" y="0"/>
                  </a:lnTo>
                  <a:lnTo>
                    <a:pt x="7861554" y="693420"/>
                  </a:lnTo>
                  <a:lnTo>
                    <a:pt x="7868411" y="693420"/>
                  </a:lnTo>
                  <a:lnTo>
                    <a:pt x="7868411" y="706374"/>
                  </a:lnTo>
                  <a:lnTo>
                    <a:pt x="7874508" y="706374"/>
                  </a:lnTo>
                  <a:close/>
                </a:path>
                <a:path w="7874634" h="706754">
                  <a:moveTo>
                    <a:pt x="7868411" y="706374"/>
                  </a:moveTo>
                  <a:lnTo>
                    <a:pt x="7868411" y="693420"/>
                  </a:lnTo>
                  <a:lnTo>
                    <a:pt x="7861554" y="700277"/>
                  </a:lnTo>
                  <a:lnTo>
                    <a:pt x="7861554" y="706374"/>
                  </a:lnTo>
                  <a:lnTo>
                    <a:pt x="7868411" y="7063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20315"/>
            <a:ext cx="8074025" cy="427736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algn="just" marL="354965" marR="5080" indent="-342900">
              <a:lnSpc>
                <a:spcPts val="3240"/>
              </a:lnSpc>
              <a:spcBef>
                <a:spcPts val="50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000">
                <a:latin typeface="Calibri"/>
                <a:cs typeface="Calibri"/>
              </a:rPr>
              <a:t>Membeli</a:t>
            </a:r>
            <a:r>
              <a:rPr dirty="0" sz="3000" spc="50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Hak</a:t>
            </a:r>
            <a:r>
              <a:rPr dirty="0" sz="3000" spc="50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Kepemilikan</a:t>
            </a:r>
            <a:r>
              <a:rPr dirty="0" sz="3000" spc="50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dari</a:t>
            </a:r>
            <a:r>
              <a:rPr dirty="0" sz="3000" spc="50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50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yang</a:t>
            </a:r>
            <a:r>
              <a:rPr dirty="0" sz="3000" spc="505">
                <a:latin typeface="Calibri"/>
                <a:cs typeface="Calibri"/>
              </a:rPr>
              <a:t> </a:t>
            </a:r>
            <a:r>
              <a:rPr dirty="0" sz="3000" spc="-25">
                <a:latin typeface="Calibri"/>
                <a:cs typeface="Calibri"/>
              </a:rPr>
              <a:t>Ada </a:t>
            </a:r>
            <a:r>
              <a:rPr dirty="0" sz="3000">
                <a:latin typeface="Calibri"/>
                <a:cs typeface="Calibri"/>
              </a:rPr>
              <a:t>Ketika</a:t>
            </a:r>
            <a:r>
              <a:rPr dirty="0" sz="3000" spc="2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seorang</a:t>
            </a:r>
            <a:r>
              <a:rPr dirty="0" sz="3000" spc="22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22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baru</a:t>
            </a:r>
            <a:r>
              <a:rPr dirty="0" sz="3000" spc="2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ikut</a:t>
            </a:r>
            <a:r>
              <a:rPr dirty="0" sz="3000" spc="2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serta</a:t>
            </a:r>
            <a:r>
              <a:rPr dirty="0" sz="3000" spc="220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dengan </a:t>
            </a:r>
            <a:r>
              <a:rPr dirty="0" sz="3000">
                <a:latin typeface="Calibri"/>
                <a:cs typeface="Calibri"/>
              </a:rPr>
              <a:t>membeli</a:t>
            </a:r>
            <a:r>
              <a:rPr dirty="0" sz="3000" spc="6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hak</a:t>
            </a:r>
            <a:r>
              <a:rPr dirty="0" sz="3000" spc="7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kepemilikan</a:t>
            </a:r>
            <a:r>
              <a:rPr dirty="0" sz="3000" spc="7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dari</a:t>
            </a:r>
            <a:r>
              <a:rPr dirty="0" sz="3000" spc="7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salah</a:t>
            </a:r>
            <a:r>
              <a:rPr dirty="0" sz="3000" spc="7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satu</a:t>
            </a:r>
            <a:r>
              <a:rPr dirty="0" sz="3000" spc="70">
                <a:latin typeface="Calibri"/>
                <a:cs typeface="Calibri"/>
              </a:rPr>
              <a:t>  </a:t>
            </a:r>
            <a:r>
              <a:rPr dirty="0" sz="3000" spc="-20">
                <a:latin typeface="Calibri"/>
                <a:cs typeface="Calibri"/>
              </a:rPr>
              <a:t>atau </a:t>
            </a:r>
            <a:r>
              <a:rPr dirty="0" sz="3000">
                <a:latin typeface="Calibri"/>
                <a:cs typeface="Calibri"/>
              </a:rPr>
              <a:t>lebih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yang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ada,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transaksi</a:t>
            </a:r>
            <a:r>
              <a:rPr dirty="0" sz="3000" spc="-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merupakan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antara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5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baru</a:t>
            </a:r>
            <a:r>
              <a:rPr dirty="0" sz="3000" spc="5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54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5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yang</a:t>
            </a:r>
            <a:r>
              <a:rPr dirty="0" sz="3000" spc="54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ada</a:t>
            </a:r>
            <a:r>
              <a:rPr dirty="0" sz="3000" spc="5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yang</a:t>
            </a:r>
            <a:r>
              <a:rPr dirty="0" sz="3000" spc="54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bertindak </a:t>
            </a:r>
            <a:r>
              <a:rPr dirty="0" sz="3000">
                <a:latin typeface="Calibri"/>
                <a:cs typeface="Calibri"/>
              </a:rPr>
              <a:t>sebagai</a:t>
            </a:r>
            <a:r>
              <a:rPr dirty="0" sz="3000" spc="-10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perorangan.</a:t>
            </a:r>
            <a:endParaRPr sz="3000">
              <a:latin typeface="Calibri"/>
              <a:cs typeface="Calibri"/>
            </a:endParaRPr>
          </a:p>
          <a:p>
            <a:pPr algn="just" marL="355600" marR="6985" indent="-342900">
              <a:lnSpc>
                <a:spcPts val="324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Keikutsertaan</a:t>
            </a:r>
            <a:r>
              <a:rPr dirty="0" sz="3000" spc="455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455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baru</a:t>
            </a:r>
            <a:r>
              <a:rPr dirty="0" sz="3000" spc="455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dicatat</a:t>
            </a:r>
            <a:r>
              <a:rPr dirty="0" sz="3000" spc="455">
                <a:latin typeface="Calibri"/>
                <a:cs typeface="Calibri"/>
              </a:rPr>
              <a:t>   </a:t>
            </a:r>
            <a:r>
              <a:rPr dirty="0" sz="3000" spc="-10">
                <a:latin typeface="Calibri"/>
                <a:cs typeface="Calibri"/>
              </a:rPr>
              <a:t>dengan </a:t>
            </a:r>
            <a:r>
              <a:rPr dirty="0" sz="3000">
                <a:latin typeface="Calibri"/>
                <a:cs typeface="Calibri"/>
              </a:rPr>
              <a:t>memindahkan</a:t>
            </a:r>
            <a:r>
              <a:rPr dirty="0" sz="3000" spc="56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jumlah</a:t>
            </a:r>
            <a:r>
              <a:rPr dirty="0" sz="3000" spc="58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ekuitas</a:t>
            </a:r>
            <a:r>
              <a:rPr dirty="0" sz="3000" spc="58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pemilik</a:t>
            </a:r>
            <a:r>
              <a:rPr dirty="0" sz="3000" spc="57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dari</a:t>
            </a:r>
            <a:r>
              <a:rPr dirty="0" sz="3000" spc="59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akun </a:t>
            </a:r>
            <a:r>
              <a:rPr dirty="0" sz="3000">
                <a:latin typeface="Calibri"/>
                <a:cs typeface="Calibri"/>
              </a:rPr>
              <a:t>modal</a:t>
            </a:r>
            <a:r>
              <a:rPr dirty="0" sz="3000" spc="58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59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yang</a:t>
            </a:r>
            <a:r>
              <a:rPr dirty="0" sz="3000" spc="60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menjual</a:t>
            </a:r>
            <a:r>
              <a:rPr dirty="0" sz="3000" spc="5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kepada</a:t>
            </a:r>
            <a:r>
              <a:rPr dirty="0" sz="3000" spc="5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akun</a:t>
            </a:r>
            <a:r>
              <a:rPr dirty="0" sz="3000" spc="59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modal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-114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baru.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70608"/>
            <a:ext cx="8073390" cy="4122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3060" marR="5080" indent="-34036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400">
                <a:latin typeface="Calibri"/>
                <a:cs typeface="Calibri"/>
              </a:rPr>
              <a:t>Sebagai</a:t>
            </a:r>
            <a:r>
              <a:rPr dirty="0" sz="2400" spc="2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ilustrasi,</a:t>
            </a:r>
            <a:r>
              <a:rPr dirty="0" sz="2400" spc="2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asumsikan</a:t>
            </a:r>
            <a:r>
              <a:rPr dirty="0" sz="2400" spc="2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bahwa</a:t>
            </a:r>
            <a:r>
              <a:rPr dirty="0" sz="2400" spc="2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pada</a:t>
            </a:r>
            <a:r>
              <a:rPr dirty="0" sz="2400" spc="2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1</a:t>
            </a:r>
            <a:r>
              <a:rPr dirty="0" sz="2400" spc="2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Juni</a:t>
            </a:r>
            <a:r>
              <a:rPr dirty="0" sz="2400" spc="2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Tommy</a:t>
            </a:r>
            <a:r>
              <a:rPr dirty="0" sz="2400" spc="21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Arya </a:t>
            </a:r>
            <a:r>
              <a:rPr dirty="0" sz="2400" spc="-2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dan</a:t>
            </a:r>
            <a:r>
              <a:rPr dirty="0" sz="2400" spc="9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Nathan</a:t>
            </a:r>
            <a:r>
              <a:rPr dirty="0" sz="2400" spc="9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Bima</a:t>
            </a:r>
            <a:r>
              <a:rPr dirty="0" sz="2400" spc="9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menjual</a:t>
            </a:r>
            <a:r>
              <a:rPr dirty="0" sz="2400" spc="9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seperlima</a:t>
            </a:r>
            <a:r>
              <a:rPr dirty="0" sz="2400" spc="10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bagian</a:t>
            </a:r>
            <a:r>
              <a:rPr dirty="0" sz="2400" spc="9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dari</a:t>
            </a:r>
            <a:r>
              <a:rPr dirty="0" sz="2400" spc="95">
                <a:latin typeface="Calibri"/>
                <a:cs typeface="Calibri"/>
              </a:rPr>
              <a:t>  </a:t>
            </a:r>
            <a:r>
              <a:rPr dirty="0" sz="2400" spc="-10">
                <a:latin typeface="Calibri"/>
                <a:cs typeface="Calibri"/>
              </a:rPr>
              <a:t>masing‐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masing</a:t>
            </a:r>
            <a:r>
              <a:rPr dirty="0" sz="2400" spc="13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modalnya</a:t>
            </a:r>
            <a:r>
              <a:rPr dirty="0" sz="2400" spc="14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di</a:t>
            </a:r>
            <a:r>
              <a:rPr dirty="0" sz="2400" spc="13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Bagus</a:t>
            </a:r>
            <a:r>
              <a:rPr dirty="0" sz="2400" spc="14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Consulting</a:t>
            </a:r>
            <a:r>
              <a:rPr dirty="0" sz="2400" spc="13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kepada</a:t>
            </a:r>
            <a:r>
              <a:rPr dirty="0" sz="2400" spc="14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Joni</a:t>
            </a:r>
            <a:r>
              <a:rPr dirty="0" sz="2400" spc="135">
                <a:latin typeface="Calibri"/>
                <a:cs typeface="Calibri"/>
              </a:rPr>
              <a:t>  </a:t>
            </a:r>
            <a:r>
              <a:rPr dirty="0" sz="2400" spc="-10">
                <a:latin typeface="Calibri"/>
                <a:cs typeface="Calibri"/>
              </a:rPr>
              <a:t>Cakra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senilai</a:t>
            </a:r>
            <a:r>
              <a:rPr dirty="0" sz="2400" spc="3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Rp10.000.000</a:t>
            </a:r>
            <a:r>
              <a:rPr dirty="0" sz="2400" spc="3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secara</a:t>
            </a:r>
            <a:r>
              <a:rPr dirty="0" sz="2400" spc="3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tunai.</a:t>
            </a:r>
            <a:r>
              <a:rPr dirty="0" sz="2400" spc="3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Pada</a:t>
            </a:r>
            <a:r>
              <a:rPr dirty="0" sz="2400" spc="3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1</a:t>
            </a:r>
            <a:r>
              <a:rPr dirty="0" sz="2400" spc="3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Juni,</a:t>
            </a:r>
            <a:r>
              <a:rPr dirty="0" sz="2400" spc="33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persekutuan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memiliki</a:t>
            </a:r>
            <a:r>
              <a:rPr dirty="0" sz="2400" spc="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aset</a:t>
            </a:r>
            <a:r>
              <a:rPr dirty="0" sz="2400" spc="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bersih</a:t>
            </a:r>
            <a:r>
              <a:rPr dirty="0" sz="2400" spc="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sebesar</a:t>
            </a:r>
            <a:r>
              <a:rPr dirty="0" sz="2400" spc="10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Rp100.000.000</a:t>
            </a:r>
            <a:r>
              <a:rPr dirty="0" sz="2400" spc="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dan</a:t>
            </a:r>
            <a:r>
              <a:rPr dirty="0" sz="2400" spc="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kedua</a:t>
            </a:r>
            <a:r>
              <a:rPr dirty="0" sz="2400" spc="9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rekan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yang</a:t>
            </a:r>
            <a:r>
              <a:rPr dirty="0" sz="2400" spc="11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ada</a:t>
            </a:r>
            <a:r>
              <a:rPr dirty="0" sz="2400" spc="1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memiliki</a:t>
            </a:r>
            <a:r>
              <a:rPr dirty="0" sz="2400" spc="1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saldo</a:t>
            </a:r>
            <a:r>
              <a:rPr dirty="0" sz="2400" spc="1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modal</a:t>
            </a:r>
            <a:r>
              <a:rPr dirty="0" sz="2400" spc="11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masing‐masing</a:t>
            </a:r>
            <a:r>
              <a:rPr dirty="0" sz="2400" spc="114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Rp50.000.000.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Transaksi</a:t>
            </a:r>
            <a:r>
              <a:rPr dirty="0" sz="2400" spc="4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tersebut</a:t>
            </a:r>
            <a:r>
              <a:rPr dirty="0" sz="2400" spc="4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merupakan</a:t>
            </a:r>
            <a:r>
              <a:rPr dirty="0" sz="2400" spc="4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transaksi</a:t>
            </a:r>
            <a:r>
              <a:rPr dirty="0" sz="2400" spc="4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antara</a:t>
            </a:r>
            <a:r>
              <a:rPr dirty="0" sz="2400" spc="459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Arya,</a:t>
            </a:r>
            <a:r>
              <a:rPr dirty="0" sz="2400" spc="47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Bima,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dan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Cakra.</a:t>
            </a:r>
            <a:endParaRPr sz="2400">
              <a:latin typeface="Calibri"/>
              <a:cs typeface="Calibri"/>
            </a:endParaRPr>
          </a:p>
          <a:p>
            <a:pPr algn="just" marL="353060" marR="6985" indent="-34036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400">
                <a:latin typeface="Calibri"/>
                <a:cs typeface="Calibri"/>
              </a:rPr>
              <a:t>Ayat</a:t>
            </a:r>
            <a:r>
              <a:rPr dirty="0" sz="2400" spc="4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jurnal</a:t>
            </a:r>
            <a:r>
              <a:rPr dirty="0" sz="2400" spc="6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yang</a:t>
            </a:r>
            <a:r>
              <a:rPr dirty="0" sz="2400" spc="5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diperlukan</a:t>
            </a:r>
            <a:r>
              <a:rPr dirty="0" sz="2400" spc="4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oleh</a:t>
            </a:r>
            <a:r>
              <a:rPr dirty="0" sz="2400" spc="5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Bagus</a:t>
            </a:r>
            <a:r>
              <a:rPr dirty="0" sz="2400" spc="4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Consulting</a:t>
            </a:r>
            <a:r>
              <a:rPr dirty="0" sz="2400" spc="50">
                <a:latin typeface="Calibri"/>
                <a:cs typeface="Calibri"/>
              </a:rPr>
              <a:t>  </a:t>
            </a:r>
            <a:r>
              <a:rPr dirty="0" sz="2400" spc="-10">
                <a:latin typeface="Calibri"/>
                <a:cs typeface="Calibri"/>
              </a:rPr>
              <a:t>adalah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untuk</a:t>
            </a:r>
            <a:r>
              <a:rPr dirty="0" sz="2400" spc="15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mencatat</a:t>
            </a:r>
            <a:r>
              <a:rPr dirty="0" sz="2400" spc="15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perpindahan</a:t>
            </a:r>
            <a:r>
              <a:rPr dirty="0" sz="2400" spc="15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modal</a:t>
            </a:r>
            <a:r>
              <a:rPr dirty="0" sz="2400" spc="15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dari</a:t>
            </a:r>
            <a:r>
              <a:rPr dirty="0" sz="2400" spc="15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Arya</a:t>
            </a:r>
            <a:r>
              <a:rPr dirty="0" sz="2400" spc="15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dan</a:t>
            </a:r>
            <a:r>
              <a:rPr dirty="0" sz="2400" spc="155">
                <a:latin typeface="Calibri"/>
                <a:cs typeface="Calibri"/>
              </a:rPr>
              <a:t>  </a:t>
            </a:r>
            <a:r>
              <a:rPr dirty="0" sz="2400" spc="-20">
                <a:latin typeface="Calibri"/>
                <a:cs typeface="Calibri"/>
              </a:rPr>
              <a:t>Bima </a:t>
            </a:r>
            <a:r>
              <a:rPr dirty="0" sz="2400" spc="-2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kepada</a:t>
            </a:r>
            <a:r>
              <a:rPr dirty="0" sz="2400" spc="-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Cakra</a:t>
            </a:r>
            <a:r>
              <a:rPr dirty="0" sz="2400" spc="-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sebagai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berikut.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568701" y="6195059"/>
            <a:ext cx="4711700" cy="835660"/>
            <a:chOff x="2568701" y="6195059"/>
            <a:chExt cx="4711700" cy="83566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81655" y="6207251"/>
              <a:ext cx="4686299" cy="12496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568701" y="6195059"/>
              <a:ext cx="4711700" cy="137160"/>
            </a:xfrm>
            <a:custGeom>
              <a:avLst/>
              <a:gdLst/>
              <a:ahLst/>
              <a:cxnLst/>
              <a:rect l="l" t="t" r="r" b="b"/>
              <a:pathLst>
                <a:path w="4711700" h="137160">
                  <a:moveTo>
                    <a:pt x="4711446" y="137160"/>
                  </a:moveTo>
                  <a:lnTo>
                    <a:pt x="4711446" y="0"/>
                  </a:lnTo>
                  <a:lnTo>
                    <a:pt x="0" y="0"/>
                  </a:lnTo>
                  <a:lnTo>
                    <a:pt x="0" y="137160"/>
                  </a:lnTo>
                  <a:lnTo>
                    <a:pt x="6096" y="137160"/>
                  </a:lnTo>
                  <a:lnTo>
                    <a:pt x="6096" y="12192"/>
                  </a:lnTo>
                  <a:lnTo>
                    <a:pt x="12953" y="6096"/>
                  </a:lnTo>
                  <a:lnTo>
                    <a:pt x="12953" y="12192"/>
                  </a:lnTo>
                  <a:lnTo>
                    <a:pt x="4699254" y="12192"/>
                  </a:lnTo>
                  <a:lnTo>
                    <a:pt x="4699254" y="6096"/>
                  </a:lnTo>
                  <a:lnTo>
                    <a:pt x="4705350" y="12192"/>
                  </a:lnTo>
                  <a:lnTo>
                    <a:pt x="4705350" y="137160"/>
                  </a:lnTo>
                  <a:lnTo>
                    <a:pt x="4711446" y="137160"/>
                  </a:lnTo>
                  <a:close/>
                </a:path>
                <a:path w="4711700" h="137160">
                  <a:moveTo>
                    <a:pt x="12953" y="12192"/>
                  </a:moveTo>
                  <a:lnTo>
                    <a:pt x="12953" y="6096"/>
                  </a:lnTo>
                  <a:lnTo>
                    <a:pt x="6096" y="12192"/>
                  </a:lnTo>
                  <a:lnTo>
                    <a:pt x="12953" y="12192"/>
                  </a:lnTo>
                  <a:close/>
                </a:path>
                <a:path w="4711700" h="137160">
                  <a:moveTo>
                    <a:pt x="12953" y="137160"/>
                  </a:moveTo>
                  <a:lnTo>
                    <a:pt x="12953" y="12192"/>
                  </a:lnTo>
                  <a:lnTo>
                    <a:pt x="6096" y="12192"/>
                  </a:lnTo>
                  <a:lnTo>
                    <a:pt x="6096" y="137160"/>
                  </a:lnTo>
                  <a:lnTo>
                    <a:pt x="12953" y="137160"/>
                  </a:lnTo>
                  <a:close/>
                </a:path>
                <a:path w="4711700" h="137160">
                  <a:moveTo>
                    <a:pt x="4705350" y="12192"/>
                  </a:moveTo>
                  <a:lnTo>
                    <a:pt x="4699254" y="6096"/>
                  </a:lnTo>
                  <a:lnTo>
                    <a:pt x="4699254" y="12192"/>
                  </a:lnTo>
                  <a:lnTo>
                    <a:pt x="4705350" y="12192"/>
                  </a:lnTo>
                  <a:close/>
                </a:path>
                <a:path w="4711700" h="137160">
                  <a:moveTo>
                    <a:pt x="4705350" y="137160"/>
                  </a:moveTo>
                  <a:lnTo>
                    <a:pt x="4705350" y="12192"/>
                  </a:lnTo>
                  <a:lnTo>
                    <a:pt x="4699254" y="12192"/>
                  </a:lnTo>
                  <a:lnTo>
                    <a:pt x="4699254" y="137160"/>
                  </a:lnTo>
                  <a:lnTo>
                    <a:pt x="4705350" y="1371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81655" y="6332219"/>
              <a:ext cx="4676774" cy="647501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568701" y="6332219"/>
              <a:ext cx="4711700" cy="698500"/>
            </a:xfrm>
            <a:custGeom>
              <a:avLst/>
              <a:gdLst/>
              <a:ahLst/>
              <a:cxnLst/>
              <a:rect l="l" t="t" r="r" b="b"/>
              <a:pathLst>
                <a:path w="4711700" h="698500">
                  <a:moveTo>
                    <a:pt x="12953" y="685038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697991"/>
                  </a:lnTo>
                  <a:lnTo>
                    <a:pt x="6096" y="697991"/>
                  </a:lnTo>
                  <a:lnTo>
                    <a:pt x="6096" y="685038"/>
                  </a:lnTo>
                  <a:lnTo>
                    <a:pt x="12953" y="685038"/>
                  </a:lnTo>
                  <a:close/>
                </a:path>
                <a:path w="4711700" h="698500">
                  <a:moveTo>
                    <a:pt x="4705350" y="685038"/>
                  </a:moveTo>
                  <a:lnTo>
                    <a:pt x="6096" y="685038"/>
                  </a:lnTo>
                  <a:lnTo>
                    <a:pt x="12953" y="691134"/>
                  </a:lnTo>
                  <a:lnTo>
                    <a:pt x="12953" y="697991"/>
                  </a:lnTo>
                  <a:lnTo>
                    <a:pt x="4699254" y="697991"/>
                  </a:lnTo>
                  <a:lnTo>
                    <a:pt x="4699254" y="691134"/>
                  </a:lnTo>
                  <a:lnTo>
                    <a:pt x="4705350" y="685038"/>
                  </a:lnTo>
                  <a:close/>
                </a:path>
                <a:path w="4711700" h="698500">
                  <a:moveTo>
                    <a:pt x="12953" y="697991"/>
                  </a:moveTo>
                  <a:lnTo>
                    <a:pt x="12953" y="691134"/>
                  </a:lnTo>
                  <a:lnTo>
                    <a:pt x="6096" y="685038"/>
                  </a:lnTo>
                  <a:lnTo>
                    <a:pt x="6096" y="697991"/>
                  </a:lnTo>
                  <a:lnTo>
                    <a:pt x="12953" y="697991"/>
                  </a:lnTo>
                  <a:close/>
                </a:path>
                <a:path w="4711700" h="698500">
                  <a:moveTo>
                    <a:pt x="4711446" y="697991"/>
                  </a:moveTo>
                  <a:lnTo>
                    <a:pt x="4711446" y="0"/>
                  </a:lnTo>
                  <a:lnTo>
                    <a:pt x="4699254" y="0"/>
                  </a:lnTo>
                  <a:lnTo>
                    <a:pt x="4699254" y="685038"/>
                  </a:lnTo>
                  <a:lnTo>
                    <a:pt x="4705350" y="685038"/>
                  </a:lnTo>
                  <a:lnTo>
                    <a:pt x="4705350" y="697991"/>
                  </a:lnTo>
                  <a:lnTo>
                    <a:pt x="4711446" y="697991"/>
                  </a:lnTo>
                  <a:close/>
                </a:path>
                <a:path w="4711700" h="698500">
                  <a:moveTo>
                    <a:pt x="4705350" y="697991"/>
                  </a:moveTo>
                  <a:lnTo>
                    <a:pt x="4705350" y="685038"/>
                  </a:lnTo>
                  <a:lnTo>
                    <a:pt x="4699254" y="691134"/>
                  </a:lnTo>
                  <a:lnTo>
                    <a:pt x="4699254" y="697991"/>
                  </a:lnTo>
                  <a:lnTo>
                    <a:pt x="4705350" y="6979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64512"/>
            <a:ext cx="745172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Pengaruh</a:t>
            </a:r>
            <a:r>
              <a:rPr dirty="0" sz="3200" spc="-9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transaksi</a:t>
            </a:r>
            <a:r>
              <a:rPr dirty="0" sz="3200" spc="-1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pada</a:t>
            </a:r>
            <a:r>
              <a:rPr dirty="0" sz="3200" spc="-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akun</a:t>
            </a:r>
            <a:r>
              <a:rPr dirty="0" sz="3200" spc="-9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persekutuan </a:t>
            </a:r>
            <a:r>
              <a:rPr dirty="0" sz="3200">
                <a:latin typeface="Calibri"/>
                <a:cs typeface="Calibri"/>
              </a:rPr>
              <a:t>adalah</a:t>
            </a:r>
            <a:r>
              <a:rPr dirty="0" sz="3200" spc="-1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sebagai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berikut.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488186" y="3297935"/>
            <a:ext cx="6506845" cy="2473960"/>
            <a:chOff x="1488186" y="3297935"/>
            <a:chExt cx="6506845" cy="2473960"/>
          </a:xfrm>
        </p:grpSpPr>
        <p:sp>
          <p:nvSpPr>
            <p:cNvPr id="5" name="object 5" descr=""/>
            <p:cNvSpPr/>
            <p:nvPr/>
          </p:nvSpPr>
          <p:spPr>
            <a:xfrm>
              <a:off x="1488173" y="3297935"/>
              <a:ext cx="6506845" cy="1076325"/>
            </a:xfrm>
            <a:custGeom>
              <a:avLst/>
              <a:gdLst/>
              <a:ahLst/>
              <a:cxnLst/>
              <a:rect l="l" t="t" r="r" b="b"/>
              <a:pathLst>
                <a:path w="6506845" h="1076325">
                  <a:moveTo>
                    <a:pt x="6506731" y="0"/>
                  </a:moveTo>
                  <a:lnTo>
                    <a:pt x="0" y="0"/>
                  </a:lnTo>
                  <a:lnTo>
                    <a:pt x="12" y="96774"/>
                  </a:lnTo>
                  <a:lnTo>
                    <a:pt x="12" y="1075944"/>
                  </a:lnTo>
                  <a:lnTo>
                    <a:pt x="12954" y="1075944"/>
                  </a:lnTo>
                  <a:lnTo>
                    <a:pt x="12954" y="96786"/>
                  </a:lnTo>
                  <a:lnTo>
                    <a:pt x="12954" y="12192"/>
                  </a:lnTo>
                  <a:lnTo>
                    <a:pt x="6493764" y="12192"/>
                  </a:lnTo>
                  <a:lnTo>
                    <a:pt x="6493764" y="96774"/>
                  </a:lnTo>
                  <a:lnTo>
                    <a:pt x="6493764" y="1075944"/>
                  </a:lnTo>
                  <a:lnTo>
                    <a:pt x="6506731" y="1075944"/>
                  </a:lnTo>
                  <a:lnTo>
                    <a:pt x="6506731" y="96774"/>
                  </a:lnTo>
                  <a:lnTo>
                    <a:pt x="65067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3394709"/>
              <a:ext cx="6480809" cy="236372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488186" y="4373879"/>
              <a:ext cx="6506845" cy="1397635"/>
            </a:xfrm>
            <a:custGeom>
              <a:avLst/>
              <a:gdLst/>
              <a:ahLst/>
              <a:cxnLst/>
              <a:rect l="l" t="t" r="r" b="b"/>
              <a:pathLst>
                <a:path w="6506845" h="1397635">
                  <a:moveTo>
                    <a:pt x="6506718" y="0"/>
                  </a:moveTo>
                  <a:lnTo>
                    <a:pt x="6493751" y="0"/>
                  </a:lnTo>
                  <a:lnTo>
                    <a:pt x="6493751" y="979170"/>
                  </a:lnTo>
                  <a:lnTo>
                    <a:pt x="6493751" y="1384554"/>
                  </a:lnTo>
                  <a:lnTo>
                    <a:pt x="12954" y="1384554"/>
                  </a:lnTo>
                  <a:lnTo>
                    <a:pt x="12954" y="979170"/>
                  </a:lnTo>
                  <a:lnTo>
                    <a:pt x="12941" y="0"/>
                  </a:lnTo>
                  <a:lnTo>
                    <a:pt x="0" y="0"/>
                  </a:lnTo>
                  <a:lnTo>
                    <a:pt x="0" y="979170"/>
                  </a:lnTo>
                  <a:lnTo>
                    <a:pt x="0" y="1397508"/>
                  </a:lnTo>
                  <a:lnTo>
                    <a:pt x="6506718" y="1397508"/>
                  </a:lnTo>
                  <a:lnTo>
                    <a:pt x="6506718" y="979170"/>
                  </a:lnTo>
                  <a:lnTo>
                    <a:pt x="65067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19554"/>
            <a:ext cx="8074025" cy="435356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algn="just" marL="351155" marR="5080" indent="-339090">
              <a:lnSpc>
                <a:spcPts val="1920"/>
              </a:lnSpc>
              <a:spcBef>
                <a:spcPts val="56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latin typeface="Calibri"/>
                <a:cs typeface="Calibri"/>
              </a:rPr>
              <a:t>Setelah</a:t>
            </a:r>
            <a:r>
              <a:rPr dirty="0" sz="2000" spc="40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Cakra</a:t>
            </a:r>
            <a:r>
              <a:rPr dirty="0" sz="2000" spc="4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ikut</a:t>
            </a:r>
            <a:r>
              <a:rPr dirty="0" sz="2000" spc="40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serta</a:t>
            </a:r>
            <a:r>
              <a:rPr dirty="0" sz="2000" spc="40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dalam</a:t>
            </a:r>
            <a:r>
              <a:rPr dirty="0" sz="2000" spc="4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Bagus</a:t>
            </a:r>
            <a:r>
              <a:rPr dirty="0" sz="2000" spc="4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Consulting,</a:t>
            </a:r>
            <a:r>
              <a:rPr dirty="0" sz="2000" spc="4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total</a:t>
            </a:r>
            <a:r>
              <a:rPr dirty="0" sz="2000" spc="4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ekuitas</a:t>
            </a:r>
            <a:r>
              <a:rPr dirty="0" sz="2000" spc="40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pemilik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masih</a:t>
            </a:r>
            <a:r>
              <a:rPr dirty="0" sz="2000" spc="3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Rp100.000.000.</a:t>
            </a:r>
            <a:r>
              <a:rPr dirty="0" sz="2000" spc="3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Cakra</a:t>
            </a:r>
            <a:r>
              <a:rPr dirty="0" sz="2000" spc="3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memiliki</a:t>
            </a:r>
            <a:r>
              <a:rPr dirty="0" sz="2000" spc="3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seperlima</a:t>
            </a:r>
            <a:r>
              <a:rPr dirty="0" sz="2000" spc="3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(20%)</a:t>
            </a:r>
            <a:r>
              <a:rPr dirty="0" sz="2000" spc="3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hak</a:t>
            </a:r>
            <a:r>
              <a:rPr dirty="0" sz="2000" spc="36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kepemilikan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3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saldo</a:t>
            </a:r>
            <a:r>
              <a:rPr dirty="0" sz="2000" spc="3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3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3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Rp20.000.000.</a:t>
            </a:r>
            <a:r>
              <a:rPr dirty="0" sz="2000" spc="3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Arya</a:t>
            </a:r>
            <a:r>
              <a:rPr dirty="0" sz="2000" spc="3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3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Bima</a:t>
            </a:r>
            <a:r>
              <a:rPr dirty="0" sz="2000" spc="39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masing‐masing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memiliki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dua</a:t>
            </a:r>
            <a:r>
              <a:rPr dirty="0" sz="2000" spc="3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</a:t>
            </a:r>
            <a:r>
              <a:rPr dirty="0" sz="2000" spc="3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lima</a:t>
            </a:r>
            <a:r>
              <a:rPr dirty="0" sz="2000" spc="3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(40%)</a:t>
            </a:r>
            <a:r>
              <a:rPr dirty="0" sz="2000" spc="2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hak</a:t>
            </a:r>
            <a:r>
              <a:rPr dirty="0" sz="2000" spc="3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kepemilikan</a:t>
            </a:r>
            <a:r>
              <a:rPr dirty="0" sz="2000" spc="2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3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saldo</a:t>
            </a:r>
            <a:r>
              <a:rPr dirty="0" sz="2000" spc="2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29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masing‐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masing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Rp40.000.000.</a:t>
            </a:r>
            <a:endParaRPr sz="2000">
              <a:latin typeface="Calibri"/>
              <a:cs typeface="Calibri"/>
            </a:endParaRPr>
          </a:p>
          <a:p>
            <a:pPr algn="just" marL="351155" marR="5715" indent="-339090">
              <a:lnSpc>
                <a:spcPts val="1920"/>
              </a:lnSpc>
              <a:spcBef>
                <a:spcPts val="48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latin typeface="Calibri"/>
                <a:cs typeface="Calibri"/>
              </a:rPr>
              <a:t>Meskipun</a:t>
            </a:r>
            <a:r>
              <a:rPr dirty="0" sz="2000" spc="4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Cakra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memiliki</a:t>
            </a:r>
            <a:r>
              <a:rPr dirty="0" sz="2000" spc="4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satu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lima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(20%)</a:t>
            </a:r>
            <a:r>
              <a:rPr dirty="0" sz="2000" spc="4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hak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kepemilikan</a:t>
            </a:r>
            <a:r>
              <a:rPr dirty="0" sz="2000" spc="48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dalam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persekutuan,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dia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mungkin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saja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tidak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mendapatkan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satu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lima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bagian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dari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4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bersih</a:t>
            </a:r>
            <a:r>
              <a:rPr dirty="0" sz="2000" spc="4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persekutuan.</a:t>
            </a:r>
            <a:r>
              <a:rPr dirty="0" sz="2000" spc="4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Pembagian</a:t>
            </a:r>
            <a:r>
              <a:rPr dirty="0" sz="2000" spc="4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bersih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atau</a:t>
            </a:r>
            <a:r>
              <a:rPr dirty="0" sz="2000" spc="4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rugi</a:t>
            </a:r>
            <a:r>
              <a:rPr dirty="0" sz="2000" spc="47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bersih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dibuat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berdasarkan</a:t>
            </a:r>
            <a:r>
              <a:rPr dirty="0" sz="2000" spc="3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perjanjian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baru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atau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diubah.</a:t>
            </a:r>
            <a:endParaRPr sz="20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192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  <a:tab pos="408940" algn="l"/>
              </a:tabLst>
            </a:pPr>
            <a:r>
              <a:rPr dirty="0" sz="2000">
                <a:latin typeface="Calibri"/>
                <a:cs typeface="Calibri"/>
              </a:rPr>
              <a:t>	Ayat</a:t>
            </a:r>
            <a:r>
              <a:rPr dirty="0" sz="2000" spc="2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jurnal</a:t>
            </a:r>
            <a:r>
              <a:rPr dirty="0" sz="2000" spc="2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2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sebelumnya</a:t>
            </a:r>
            <a:r>
              <a:rPr dirty="0" sz="2000" spc="2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tidak</a:t>
            </a:r>
            <a:r>
              <a:rPr dirty="0" sz="2000" spc="229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dipengaruhi</a:t>
            </a:r>
            <a:r>
              <a:rPr dirty="0" sz="2000" spc="2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oleh</a:t>
            </a:r>
            <a:r>
              <a:rPr dirty="0" sz="2000" spc="2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jumlah</a:t>
            </a:r>
            <a:r>
              <a:rPr dirty="0" sz="2000" spc="225">
                <a:latin typeface="Calibri"/>
                <a:cs typeface="Calibri"/>
              </a:rPr>
              <a:t>  </a:t>
            </a:r>
            <a:r>
              <a:rPr dirty="0" sz="2000" spc="-20">
                <a:latin typeface="Calibri"/>
                <a:cs typeface="Calibri"/>
              </a:rPr>
              <a:t>yang </a:t>
            </a:r>
            <a:r>
              <a:rPr dirty="0" sz="2000">
                <a:latin typeface="Calibri"/>
                <a:cs typeface="Calibri"/>
              </a:rPr>
              <a:t>dibayarkan</a:t>
            </a:r>
            <a:r>
              <a:rPr dirty="0" sz="2000" spc="4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oleh</a:t>
            </a:r>
            <a:r>
              <a:rPr dirty="0" sz="2000" spc="5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Cakra</a:t>
            </a:r>
            <a:r>
              <a:rPr dirty="0" sz="2000" spc="5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5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satu</a:t>
            </a:r>
            <a:r>
              <a:rPr dirty="0" sz="2000" spc="5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per</a:t>
            </a:r>
            <a:r>
              <a:rPr dirty="0" sz="2000" spc="5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lima</a:t>
            </a:r>
            <a:r>
              <a:rPr dirty="0" sz="2000" spc="5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hak</a:t>
            </a:r>
            <a:r>
              <a:rPr dirty="0" sz="2000" spc="5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kepemilikan.</a:t>
            </a:r>
            <a:r>
              <a:rPr dirty="0" sz="2000" spc="4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Sebagai </a:t>
            </a:r>
            <a:r>
              <a:rPr dirty="0" sz="2000">
                <a:latin typeface="Calibri"/>
                <a:cs typeface="Calibri"/>
              </a:rPr>
              <a:t>contoh,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jika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Cakra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telah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membayar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Rp15.000.000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kepada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Arya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dan </a:t>
            </a:r>
            <a:r>
              <a:rPr dirty="0" sz="2000">
                <a:latin typeface="Calibri"/>
                <a:cs typeface="Calibri"/>
              </a:rPr>
              <a:t>Bima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sebagai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pengganti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Rp10.000.000,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ayat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jurnal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akan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tetap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sama.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Hal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ini </a:t>
            </a:r>
            <a:r>
              <a:rPr dirty="0" sz="2000">
                <a:latin typeface="Calibri"/>
                <a:cs typeface="Calibri"/>
              </a:rPr>
              <a:t>karena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transaksi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antara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Arya,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Bima,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Cakra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bukan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persekutuan.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Adanya </a:t>
            </a:r>
            <a:r>
              <a:rPr dirty="0" sz="2000">
                <a:latin typeface="Calibri"/>
                <a:cs typeface="Calibri"/>
              </a:rPr>
              <a:t>keuntungan</a:t>
            </a:r>
            <a:r>
              <a:rPr dirty="0" sz="2000" spc="40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atau</a:t>
            </a:r>
            <a:r>
              <a:rPr dirty="0" sz="2000" spc="41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kerugian</a:t>
            </a:r>
            <a:r>
              <a:rPr dirty="0" sz="2000" spc="40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409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disebabkan</a:t>
            </a:r>
            <a:r>
              <a:rPr dirty="0" sz="2000" spc="41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oleh</a:t>
            </a:r>
            <a:r>
              <a:rPr dirty="0" sz="2000" spc="40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penjualan</a:t>
            </a:r>
            <a:r>
              <a:rPr dirty="0" sz="2000" spc="415">
                <a:latin typeface="Calibri"/>
                <a:cs typeface="Calibri"/>
              </a:rPr>
              <a:t>  </a:t>
            </a:r>
            <a:r>
              <a:rPr dirty="0" sz="2000" spc="-25">
                <a:latin typeface="Calibri"/>
                <a:cs typeface="Calibri"/>
              </a:rPr>
              <a:t>hak </a:t>
            </a:r>
            <a:r>
              <a:rPr dirty="0" sz="2000">
                <a:latin typeface="Calibri"/>
                <a:cs typeface="Calibri"/>
              </a:rPr>
              <a:t>kepemilikan</a:t>
            </a:r>
            <a:r>
              <a:rPr dirty="0" sz="2000" spc="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Arya</a:t>
            </a:r>
            <a:r>
              <a:rPr dirty="0" sz="2000" spc="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Bima</a:t>
            </a:r>
            <a:r>
              <a:rPr dirty="0" sz="2000" spc="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merupakan</a:t>
            </a:r>
            <a:r>
              <a:rPr dirty="0" sz="2000" spc="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keuntungan</a:t>
            </a:r>
            <a:r>
              <a:rPr dirty="0" sz="2000" spc="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kerugian</a:t>
            </a:r>
            <a:r>
              <a:rPr dirty="0" sz="2000" spc="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mereka </a:t>
            </a:r>
            <a:r>
              <a:rPr dirty="0" sz="2000">
                <a:latin typeface="Calibri"/>
                <a:cs typeface="Calibri"/>
              </a:rPr>
              <a:t>sebagai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perseorangan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tidak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memengaruhi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31417" y="661669"/>
            <a:ext cx="8075930" cy="19310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just" marL="354965" marR="5080" indent="-342900">
              <a:lnSpc>
                <a:spcPts val="2400"/>
              </a:lnSpc>
              <a:spcBef>
                <a:spcPts val="680"/>
              </a:spcBef>
              <a:buFont typeface="Arial MT"/>
              <a:buChar char="•"/>
              <a:tabLst>
                <a:tab pos="354965" algn="l"/>
                <a:tab pos="356870" algn="l"/>
              </a:tabLst>
            </a:pPr>
            <a:r>
              <a:rPr dirty="0" sz="2500">
                <a:latin typeface="Calibri"/>
                <a:cs typeface="Calibri"/>
              </a:rPr>
              <a:t>	Memberikan</a:t>
            </a:r>
            <a:r>
              <a:rPr dirty="0" sz="2500" spc="26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2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kepada</a:t>
            </a:r>
            <a:r>
              <a:rPr dirty="0" sz="2500" spc="26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Persekutuan</a:t>
            </a:r>
            <a:r>
              <a:rPr dirty="0" sz="2500" spc="26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Ketika</a:t>
            </a:r>
            <a:r>
              <a:rPr dirty="0" sz="2500" spc="26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seorang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baru</a:t>
            </a:r>
            <a:r>
              <a:rPr dirty="0" sz="2500" spc="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bergabung</a:t>
            </a:r>
            <a:r>
              <a:rPr dirty="0" sz="2500" spc="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memberikan</a:t>
            </a:r>
            <a:r>
              <a:rPr dirty="0" sz="2500" spc="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kontribusi</a:t>
            </a:r>
            <a:r>
              <a:rPr dirty="0" sz="2500" spc="7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aset </a:t>
            </a:r>
            <a:r>
              <a:rPr dirty="0" sz="2500">
                <a:latin typeface="Calibri"/>
                <a:cs typeface="Calibri"/>
              </a:rPr>
              <a:t>dalam</a:t>
            </a:r>
            <a:r>
              <a:rPr dirty="0" sz="2500" spc="1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persekutuan,</a:t>
            </a:r>
            <a:r>
              <a:rPr dirty="0" sz="2500" spc="1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maka</a:t>
            </a:r>
            <a:r>
              <a:rPr dirty="0" sz="2500" spc="1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total</a:t>
            </a:r>
            <a:r>
              <a:rPr dirty="0" sz="2500" spc="1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1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1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total</a:t>
            </a:r>
            <a:r>
              <a:rPr dirty="0" sz="2500" spc="16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ekuitas </a:t>
            </a:r>
            <a:r>
              <a:rPr dirty="0" sz="2500">
                <a:latin typeface="Calibri"/>
                <a:cs typeface="Calibri"/>
              </a:rPr>
              <a:t>pemilik</a:t>
            </a:r>
            <a:r>
              <a:rPr dirty="0" sz="2500" spc="3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persekutuan</a:t>
            </a:r>
            <a:r>
              <a:rPr dirty="0" sz="2500" spc="3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akan</a:t>
            </a:r>
            <a:r>
              <a:rPr dirty="0" sz="2500" spc="3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meningkat.</a:t>
            </a:r>
            <a:r>
              <a:rPr dirty="0" sz="2500" spc="36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Hal</a:t>
            </a:r>
            <a:r>
              <a:rPr dirty="0" sz="2500" spc="3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ini</a:t>
            </a:r>
            <a:r>
              <a:rPr dirty="0" sz="2500" spc="36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karena </a:t>
            </a:r>
            <a:r>
              <a:rPr dirty="0" sz="2500">
                <a:latin typeface="Calibri"/>
                <a:cs typeface="Calibri"/>
              </a:rPr>
              <a:t>transaksi</a:t>
            </a:r>
            <a:r>
              <a:rPr dirty="0" sz="2500" spc="2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merupakan</a:t>
            </a:r>
            <a:r>
              <a:rPr dirty="0" sz="2500" spc="229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transaksi</a:t>
            </a:r>
            <a:r>
              <a:rPr dirty="0" sz="2500" spc="2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antara</a:t>
            </a:r>
            <a:r>
              <a:rPr dirty="0" sz="2500" spc="2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2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baru</a:t>
            </a:r>
            <a:r>
              <a:rPr dirty="0" sz="2500" spc="235">
                <a:latin typeface="Calibri"/>
                <a:cs typeface="Calibri"/>
              </a:rPr>
              <a:t>  </a:t>
            </a:r>
            <a:r>
              <a:rPr dirty="0" sz="2500" spc="-25">
                <a:latin typeface="Calibri"/>
                <a:cs typeface="Calibri"/>
              </a:rPr>
              <a:t>dan </a:t>
            </a:r>
            <a:r>
              <a:rPr dirty="0" sz="2500" spc="-10">
                <a:latin typeface="Calibri"/>
                <a:cs typeface="Calibri"/>
              </a:rPr>
              <a:t>persekutuan.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31410" y="2566657"/>
            <a:ext cx="1361440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500" spc="-10">
                <a:latin typeface="Calibri"/>
                <a:cs typeface="Calibri"/>
              </a:rPr>
              <a:t>Sebagai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501596" y="2566657"/>
            <a:ext cx="6503034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8895" algn="l"/>
                <a:tab pos="2907030" algn="l"/>
                <a:tab pos="4000500" algn="l"/>
                <a:tab pos="5205095" algn="l"/>
              </a:tabLst>
            </a:pPr>
            <a:r>
              <a:rPr dirty="0" sz="2500" spc="-10">
                <a:latin typeface="Calibri"/>
                <a:cs typeface="Calibri"/>
              </a:rPr>
              <a:t>ilustrasi,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asumsikan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bahwa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sebagai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pengganti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931432" y="2871446"/>
            <a:ext cx="8075295" cy="23120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just" marL="354965" marR="5080" indent="-635">
              <a:lnSpc>
                <a:spcPts val="2400"/>
              </a:lnSpc>
              <a:spcBef>
                <a:spcPts val="680"/>
              </a:spcBef>
            </a:pPr>
            <a:r>
              <a:rPr dirty="0" sz="2500">
                <a:latin typeface="Calibri"/>
                <a:cs typeface="Calibri"/>
              </a:rPr>
              <a:t>pembelian</a:t>
            </a:r>
            <a:r>
              <a:rPr dirty="0" sz="2500" spc="2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seperlima</a:t>
            </a:r>
            <a:r>
              <a:rPr dirty="0" sz="2500" spc="2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hak</a:t>
            </a:r>
            <a:r>
              <a:rPr dirty="0" sz="2500" spc="2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kepemilikan</a:t>
            </a:r>
            <a:r>
              <a:rPr dirty="0" sz="2500" spc="229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</a:t>
            </a:r>
            <a:r>
              <a:rPr dirty="0" sz="2500" spc="2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Bagus</a:t>
            </a:r>
            <a:r>
              <a:rPr dirty="0" sz="2500" spc="23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Consulting </a:t>
            </a:r>
            <a:r>
              <a:rPr dirty="0" sz="2500">
                <a:latin typeface="Calibri"/>
                <a:cs typeface="Calibri"/>
              </a:rPr>
              <a:t>secara</a:t>
            </a:r>
            <a:r>
              <a:rPr dirty="0" sz="2500" spc="3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langsung</a:t>
            </a:r>
            <a:r>
              <a:rPr dirty="0" sz="2500" spc="3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dari</a:t>
            </a:r>
            <a:r>
              <a:rPr dirty="0" sz="2500" spc="3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Tommy</a:t>
            </a:r>
            <a:r>
              <a:rPr dirty="0" sz="2500" spc="3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Arya</a:t>
            </a:r>
            <a:r>
              <a:rPr dirty="0" sz="2500" spc="3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3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Nathan</a:t>
            </a:r>
            <a:r>
              <a:rPr dirty="0" sz="2500" spc="3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Bima.</a:t>
            </a:r>
            <a:r>
              <a:rPr dirty="0" sz="2500" spc="35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Joni </a:t>
            </a:r>
            <a:r>
              <a:rPr dirty="0" sz="2500">
                <a:latin typeface="Calibri"/>
                <a:cs typeface="Calibri"/>
              </a:rPr>
              <a:t>Cakra</a:t>
            </a:r>
            <a:r>
              <a:rPr dirty="0" sz="2500" spc="29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memberikan</a:t>
            </a:r>
            <a:r>
              <a:rPr dirty="0" sz="2500" spc="2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Rp20.000.000</a:t>
            </a:r>
            <a:r>
              <a:rPr dirty="0" sz="2500" spc="28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secara</a:t>
            </a:r>
            <a:r>
              <a:rPr dirty="0" sz="2500" spc="29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tunai</a:t>
            </a:r>
            <a:r>
              <a:rPr dirty="0" sz="2500" spc="28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kepada </a:t>
            </a:r>
            <a:r>
              <a:rPr dirty="0" sz="2500">
                <a:latin typeface="Calibri"/>
                <a:cs typeface="Calibri"/>
              </a:rPr>
              <a:t>Bagus</a:t>
            </a:r>
            <a:r>
              <a:rPr dirty="0" sz="2500" spc="55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Consulting</a:t>
            </a:r>
            <a:r>
              <a:rPr dirty="0" sz="2500" spc="55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55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kepemilikan</a:t>
            </a:r>
            <a:r>
              <a:rPr dirty="0" sz="2500" spc="55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55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sebesar Rp20.000.000.</a:t>
            </a:r>
            <a:endParaRPr sz="2500">
              <a:latin typeface="Calibri"/>
              <a:cs typeface="Calibri"/>
            </a:endParaRPr>
          </a:p>
          <a:p>
            <a:pPr algn="just" marL="354965" marR="8255" indent="-342900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354965" algn="l"/>
                <a:tab pos="356870" algn="l"/>
              </a:tabLst>
            </a:pPr>
            <a:r>
              <a:rPr dirty="0" sz="2500">
                <a:latin typeface="Calibri"/>
                <a:cs typeface="Calibri"/>
              </a:rPr>
              <a:t>	Ayat</a:t>
            </a:r>
            <a:r>
              <a:rPr dirty="0" sz="2500" spc="24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jurnal</a:t>
            </a:r>
            <a:r>
              <a:rPr dirty="0" sz="2500" spc="24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2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mencatat</a:t>
            </a:r>
            <a:r>
              <a:rPr dirty="0" sz="2500" spc="2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transaksi</a:t>
            </a:r>
            <a:r>
              <a:rPr dirty="0" sz="2500" spc="2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tersebut</a:t>
            </a:r>
            <a:r>
              <a:rPr dirty="0" sz="2500" spc="24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adalah </a:t>
            </a:r>
            <a:r>
              <a:rPr dirty="0" sz="2500">
                <a:latin typeface="Calibri"/>
                <a:cs typeface="Calibri"/>
              </a:rPr>
              <a:t>sebagai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berikut:</a:t>
            </a:r>
            <a:endParaRPr sz="25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704594" y="5478779"/>
            <a:ext cx="5930265" cy="1373505"/>
            <a:chOff x="1704594" y="5478779"/>
            <a:chExt cx="5930265" cy="1373505"/>
          </a:xfrm>
        </p:grpSpPr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12581" y="5622932"/>
              <a:ext cx="5797063" cy="70928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704594" y="5478779"/>
              <a:ext cx="5930265" cy="853440"/>
            </a:xfrm>
            <a:custGeom>
              <a:avLst/>
              <a:gdLst/>
              <a:ahLst/>
              <a:cxnLst/>
              <a:rect l="l" t="t" r="r" b="b"/>
              <a:pathLst>
                <a:path w="5930265" h="853439">
                  <a:moveTo>
                    <a:pt x="5929883" y="853440"/>
                  </a:moveTo>
                  <a:lnTo>
                    <a:pt x="5929883" y="0"/>
                  </a:lnTo>
                  <a:lnTo>
                    <a:pt x="0" y="0"/>
                  </a:lnTo>
                  <a:lnTo>
                    <a:pt x="0" y="853440"/>
                  </a:lnTo>
                  <a:lnTo>
                    <a:pt x="6095" y="853440"/>
                  </a:lnTo>
                  <a:lnTo>
                    <a:pt x="6095" y="12192"/>
                  </a:lnTo>
                  <a:lnTo>
                    <a:pt x="12954" y="6096"/>
                  </a:lnTo>
                  <a:lnTo>
                    <a:pt x="12954" y="12192"/>
                  </a:lnTo>
                  <a:lnTo>
                    <a:pt x="5916930" y="12192"/>
                  </a:lnTo>
                  <a:lnTo>
                    <a:pt x="5916930" y="6096"/>
                  </a:lnTo>
                  <a:lnTo>
                    <a:pt x="5923787" y="12192"/>
                  </a:lnTo>
                  <a:lnTo>
                    <a:pt x="5923787" y="853440"/>
                  </a:lnTo>
                  <a:lnTo>
                    <a:pt x="5929883" y="853440"/>
                  </a:lnTo>
                  <a:close/>
                </a:path>
                <a:path w="5930265" h="853439">
                  <a:moveTo>
                    <a:pt x="12954" y="12192"/>
                  </a:moveTo>
                  <a:lnTo>
                    <a:pt x="12954" y="6096"/>
                  </a:lnTo>
                  <a:lnTo>
                    <a:pt x="6095" y="12192"/>
                  </a:lnTo>
                  <a:lnTo>
                    <a:pt x="12954" y="12192"/>
                  </a:lnTo>
                  <a:close/>
                </a:path>
                <a:path w="5930265" h="853439">
                  <a:moveTo>
                    <a:pt x="12954" y="853440"/>
                  </a:moveTo>
                  <a:lnTo>
                    <a:pt x="12954" y="12192"/>
                  </a:lnTo>
                  <a:lnTo>
                    <a:pt x="6095" y="12192"/>
                  </a:lnTo>
                  <a:lnTo>
                    <a:pt x="6095" y="853440"/>
                  </a:lnTo>
                  <a:lnTo>
                    <a:pt x="12954" y="853440"/>
                  </a:lnTo>
                  <a:close/>
                </a:path>
                <a:path w="5930265" h="853439">
                  <a:moveTo>
                    <a:pt x="5923787" y="12192"/>
                  </a:moveTo>
                  <a:lnTo>
                    <a:pt x="5916930" y="6096"/>
                  </a:lnTo>
                  <a:lnTo>
                    <a:pt x="5916930" y="12192"/>
                  </a:lnTo>
                  <a:lnTo>
                    <a:pt x="5923787" y="12192"/>
                  </a:lnTo>
                  <a:close/>
                </a:path>
                <a:path w="5930265" h="853439">
                  <a:moveTo>
                    <a:pt x="5923787" y="853440"/>
                  </a:moveTo>
                  <a:lnTo>
                    <a:pt x="5923787" y="12192"/>
                  </a:lnTo>
                  <a:lnTo>
                    <a:pt x="5916930" y="12192"/>
                  </a:lnTo>
                  <a:lnTo>
                    <a:pt x="5916930" y="853440"/>
                  </a:lnTo>
                  <a:lnTo>
                    <a:pt x="5923787" y="8534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2581" y="6332219"/>
              <a:ext cx="5797063" cy="39230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704594" y="6332219"/>
              <a:ext cx="5930265" cy="520065"/>
            </a:xfrm>
            <a:custGeom>
              <a:avLst/>
              <a:gdLst/>
              <a:ahLst/>
              <a:cxnLst/>
              <a:rect l="l" t="t" r="r" b="b"/>
              <a:pathLst>
                <a:path w="5930265" h="520065">
                  <a:moveTo>
                    <a:pt x="12953" y="506730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519684"/>
                  </a:lnTo>
                  <a:lnTo>
                    <a:pt x="6095" y="519684"/>
                  </a:lnTo>
                  <a:lnTo>
                    <a:pt x="6095" y="506730"/>
                  </a:lnTo>
                  <a:lnTo>
                    <a:pt x="12953" y="506730"/>
                  </a:lnTo>
                  <a:close/>
                </a:path>
                <a:path w="5930265" h="520065">
                  <a:moveTo>
                    <a:pt x="5923787" y="506730"/>
                  </a:moveTo>
                  <a:lnTo>
                    <a:pt x="6095" y="506730"/>
                  </a:lnTo>
                  <a:lnTo>
                    <a:pt x="12953" y="512826"/>
                  </a:lnTo>
                  <a:lnTo>
                    <a:pt x="12953" y="519684"/>
                  </a:lnTo>
                  <a:lnTo>
                    <a:pt x="5916930" y="519684"/>
                  </a:lnTo>
                  <a:lnTo>
                    <a:pt x="5916930" y="512826"/>
                  </a:lnTo>
                  <a:lnTo>
                    <a:pt x="5923787" y="506730"/>
                  </a:lnTo>
                  <a:close/>
                </a:path>
                <a:path w="5930265" h="520065">
                  <a:moveTo>
                    <a:pt x="12953" y="519684"/>
                  </a:moveTo>
                  <a:lnTo>
                    <a:pt x="12953" y="512826"/>
                  </a:lnTo>
                  <a:lnTo>
                    <a:pt x="6095" y="506730"/>
                  </a:lnTo>
                  <a:lnTo>
                    <a:pt x="6095" y="519684"/>
                  </a:lnTo>
                  <a:lnTo>
                    <a:pt x="12953" y="519684"/>
                  </a:lnTo>
                  <a:close/>
                </a:path>
                <a:path w="5930265" h="520065">
                  <a:moveTo>
                    <a:pt x="5929883" y="519684"/>
                  </a:moveTo>
                  <a:lnTo>
                    <a:pt x="5929883" y="0"/>
                  </a:lnTo>
                  <a:lnTo>
                    <a:pt x="5916930" y="0"/>
                  </a:lnTo>
                  <a:lnTo>
                    <a:pt x="5916930" y="506730"/>
                  </a:lnTo>
                  <a:lnTo>
                    <a:pt x="5923787" y="506730"/>
                  </a:lnTo>
                  <a:lnTo>
                    <a:pt x="5923787" y="519684"/>
                  </a:lnTo>
                  <a:lnTo>
                    <a:pt x="5929883" y="519684"/>
                  </a:lnTo>
                  <a:close/>
                </a:path>
                <a:path w="5930265" h="520065">
                  <a:moveTo>
                    <a:pt x="5923787" y="519684"/>
                  </a:moveTo>
                  <a:lnTo>
                    <a:pt x="5923787" y="506730"/>
                  </a:lnTo>
                  <a:lnTo>
                    <a:pt x="5916930" y="512826"/>
                  </a:lnTo>
                  <a:lnTo>
                    <a:pt x="5916930" y="519684"/>
                  </a:lnTo>
                  <a:lnTo>
                    <a:pt x="5923787" y="5196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704594" y="970788"/>
            <a:ext cx="6578600" cy="2402205"/>
            <a:chOff x="1704594" y="970788"/>
            <a:chExt cx="6578600" cy="240220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2929" y="1059180"/>
              <a:ext cx="1575530" cy="37718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704594" y="970788"/>
              <a:ext cx="6578600" cy="466090"/>
            </a:xfrm>
            <a:custGeom>
              <a:avLst/>
              <a:gdLst/>
              <a:ahLst/>
              <a:cxnLst/>
              <a:rect l="l" t="t" r="r" b="b"/>
              <a:pathLst>
                <a:path w="6578600" h="466090">
                  <a:moveTo>
                    <a:pt x="6578346" y="465582"/>
                  </a:moveTo>
                  <a:lnTo>
                    <a:pt x="6578346" y="0"/>
                  </a:lnTo>
                  <a:lnTo>
                    <a:pt x="0" y="0"/>
                  </a:lnTo>
                  <a:lnTo>
                    <a:pt x="0" y="465582"/>
                  </a:lnTo>
                  <a:lnTo>
                    <a:pt x="6095" y="465582"/>
                  </a:lnTo>
                  <a:lnTo>
                    <a:pt x="6095" y="12954"/>
                  </a:lnTo>
                  <a:lnTo>
                    <a:pt x="12954" y="6858"/>
                  </a:lnTo>
                  <a:lnTo>
                    <a:pt x="12954" y="12954"/>
                  </a:lnTo>
                  <a:lnTo>
                    <a:pt x="6565391" y="12953"/>
                  </a:lnTo>
                  <a:lnTo>
                    <a:pt x="6565391" y="6858"/>
                  </a:lnTo>
                  <a:lnTo>
                    <a:pt x="6571487" y="12953"/>
                  </a:lnTo>
                  <a:lnTo>
                    <a:pt x="6571487" y="465582"/>
                  </a:lnTo>
                  <a:lnTo>
                    <a:pt x="6578346" y="465582"/>
                  </a:lnTo>
                  <a:close/>
                </a:path>
                <a:path w="6578600" h="466090">
                  <a:moveTo>
                    <a:pt x="12954" y="12954"/>
                  </a:moveTo>
                  <a:lnTo>
                    <a:pt x="12954" y="6858"/>
                  </a:lnTo>
                  <a:lnTo>
                    <a:pt x="6095" y="12954"/>
                  </a:lnTo>
                  <a:lnTo>
                    <a:pt x="12954" y="12954"/>
                  </a:lnTo>
                  <a:close/>
                </a:path>
                <a:path w="6578600" h="466090">
                  <a:moveTo>
                    <a:pt x="12954" y="465582"/>
                  </a:moveTo>
                  <a:lnTo>
                    <a:pt x="12954" y="12954"/>
                  </a:lnTo>
                  <a:lnTo>
                    <a:pt x="6095" y="12954"/>
                  </a:lnTo>
                  <a:lnTo>
                    <a:pt x="6095" y="465582"/>
                  </a:lnTo>
                  <a:lnTo>
                    <a:pt x="12954" y="465582"/>
                  </a:lnTo>
                  <a:close/>
                </a:path>
                <a:path w="6578600" h="466090">
                  <a:moveTo>
                    <a:pt x="6571487" y="12953"/>
                  </a:moveTo>
                  <a:lnTo>
                    <a:pt x="6565391" y="6858"/>
                  </a:lnTo>
                  <a:lnTo>
                    <a:pt x="6565391" y="12953"/>
                  </a:lnTo>
                  <a:lnTo>
                    <a:pt x="6571487" y="12953"/>
                  </a:lnTo>
                  <a:close/>
                </a:path>
                <a:path w="6578600" h="466090">
                  <a:moveTo>
                    <a:pt x="6571487" y="465582"/>
                  </a:moveTo>
                  <a:lnTo>
                    <a:pt x="6571487" y="12953"/>
                  </a:lnTo>
                  <a:lnTo>
                    <a:pt x="6565391" y="12953"/>
                  </a:lnTo>
                  <a:lnTo>
                    <a:pt x="6565391" y="465582"/>
                  </a:lnTo>
                  <a:lnTo>
                    <a:pt x="6571487" y="4655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0620" y="1436370"/>
              <a:ext cx="6140149" cy="97917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704594" y="1436369"/>
              <a:ext cx="6578600" cy="979169"/>
            </a:xfrm>
            <a:custGeom>
              <a:avLst/>
              <a:gdLst/>
              <a:ahLst/>
              <a:cxnLst/>
              <a:rect l="l" t="t" r="r" b="b"/>
              <a:pathLst>
                <a:path w="6578600" h="979169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6578600" h="979169">
                  <a:moveTo>
                    <a:pt x="6578346" y="0"/>
                  </a:moveTo>
                  <a:lnTo>
                    <a:pt x="6565392" y="0"/>
                  </a:lnTo>
                  <a:lnTo>
                    <a:pt x="6565392" y="979170"/>
                  </a:lnTo>
                  <a:lnTo>
                    <a:pt x="6578346" y="979170"/>
                  </a:lnTo>
                  <a:lnTo>
                    <a:pt x="65783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7632" y="2415540"/>
              <a:ext cx="5713136" cy="893765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704594" y="2415540"/>
              <a:ext cx="6578600" cy="957580"/>
            </a:xfrm>
            <a:custGeom>
              <a:avLst/>
              <a:gdLst/>
              <a:ahLst/>
              <a:cxnLst/>
              <a:rect l="l" t="t" r="r" b="b"/>
              <a:pathLst>
                <a:path w="6578600" h="957579">
                  <a:moveTo>
                    <a:pt x="12954" y="944118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957072"/>
                  </a:lnTo>
                  <a:lnTo>
                    <a:pt x="6096" y="957072"/>
                  </a:lnTo>
                  <a:lnTo>
                    <a:pt x="6096" y="944118"/>
                  </a:lnTo>
                  <a:lnTo>
                    <a:pt x="12954" y="944118"/>
                  </a:lnTo>
                  <a:close/>
                </a:path>
                <a:path w="6578600" h="957579">
                  <a:moveTo>
                    <a:pt x="6571487" y="944118"/>
                  </a:moveTo>
                  <a:lnTo>
                    <a:pt x="6096" y="944118"/>
                  </a:lnTo>
                  <a:lnTo>
                    <a:pt x="12954" y="950976"/>
                  </a:lnTo>
                  <a:lnTo>
                    <a:pt x="12954" y="957072"/>
                  </a:lnTo>
                  <a:lnTo>
                    <a:pt x="6565391" y="957072"/>
                  </a:lnTo>
                  <a:lnTo>
                    <a:pt x="6565391" y="950976"/>
                  </a:lnTo>
                  <a:lnTo>
                    <a:pt x="6571487" y="944118"/>
                  </a:lnTo>
                  <a:close/>
                </a:path>
                <a:path w="6578600" h="957579">
                  <a:moveTo>
                    <a:pt x="12954" y="957072"/>
                  </a:moveTo>
                  <a:lnTo>
                    <a:pt x="12954" y="950976"/>
                  </a:lnTo>
                  <a:lnTo>
                    <a:pt x="6096" y="944118"/>
                  </a:lnTo>
                  <a:lnTo>
                    <a:pt x="6096" y="957072"/>
                  </a:lnTo>
                  <a:lnTo>
                    <a:pt x="12954" y="957072"/>
                  </a:lnTo>
                  <a:close/>
                </a:path>
                <a:path w="6578600" h="957579">
                  <a:moveTo>
                    <a:pt x="6578346" y="957072"/>
                  </a:moveTo>
                  <a:lnTo>
                    <a:pt x="6578346" y="0"/>
                  </a:lnTo>
                  <a:lnTo>
                    <a:pt x="6565391" y="0"/>
                  </a:lnTo>
                  <a:lnTo>
                    <a:pt x="6565391" y="944118"/>
                  </a:lnTo>
                  <a:lnTo>
                    <a:pt x="6571487" y="944118"/>
                  </a:lnTo>
                  <a:lnTo>
                    <a:pt x="6571487" y="957072"/>
                  </a:lnTo>
                  <a:lnTo>
                    <a:pt x="6578346" y="957072"/>
                  </a:lnTo>
                  <a:close/>
                </a:path>
                <a:path w="6578600" h="957579">
                  <a:moveTo>
                    <a:pt x="6571487" y="957072"/>
                  </a:moveTo>
                  <a:lnTo>
                    <a:pt x="6571487" y="944118"/>
                  </a:lnTo>
                  <a:lnTo>
                    <a:pt x="6565391" y="950976"/>
                  </a:lnTo>
                  <a:lnTo>
                    <a:pt x="6565391" y="957072"/>
                  </a:lnTo>
                  <a:lnTo>
                    <a:pt x="6571487" y="9570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457200" y="4373117"/>
            <a:ext cx="9144000" cy="2942590"/>
          </a:xfrm>
          <a:custGeom>
            <a:avLst/>
            <a:gdLst/>
            <a:ahLst/>
            <a:cxnLst/>
            <a:rect l="l" t="t" r="r" b="b"/>
            <a:pathLst>
              <a:path w="9144000" h="294259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8340"/>
                </a:lnTo>
                <a:lnTo>
                  <a:pt x="0" y="1959102"/>
                </a:lnTo>
                <a:lnTo>
                  <a:pt x="0" y="2942082"/>
                </a:lnTo>
                <a:lnTo>
                  <a:pt x="9144000" y="2942082"/>
                </a:lnTo>
                <a:lnTo>
                  <a:pt x="9144000" y="1959102"/>
                </a:lnTo>
                <a:lnTo>
                  <a:pt x="9144000" y="1958340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993139" y="4051808"/>
            <a:ext cx="8073390" cy="2412365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>
                <a:latin typeface="Calibri"/>
                <a:cs typeface="Calibri"/>
              </a:rPr>
              <a:t>Setelah</a:t>
            </a:r>
            <a:r>
              <a:rPr dirty="0" sz="2700" spc="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keikutsertaan</a:t>
            </a:r>
            <a:r>
              <a:rPr dirty="0" sz="2700" spc="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Cakra,</a:t>
            </a:r>
            <a:r>
              <a:rPr dirty="0" sz="2700" spc="6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total</a:t>
            </a:r>
            <a:r>
              <a:rPr dirty="0" sz="2700" spc="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aset</a:t>
            </a:r>
            <a:r>
              <a:rPr dirty="0" sz="2700" spc="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bersih</a:t>
            </a:r>
            <a:r>
              <a:rPr dirty="0" sz="2700" spc="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7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total </a:t>
            </a:r>
            <a:r>
              <a:rPr dirty="0" sz="2700">
                <a:latin typeface="Calibri"/>
                <a:cs typeface="Calibri"/>
              </a:rPr>
              <a:t>ekuitas</a:t>
            </a:r>
            <a:r>
              <a:rPr dirty="0" sz="2700" spc="5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pemilik</a:t>
            </a:r>
            <a:r>
              <a:rPr dirty="0" sz="2700" spc="5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Bagus</a:t>
            </a:r>
            <a:r>
              <a:rPr dirty="0" sz="2700" spc="5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Consulting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meningkat</a:t>
            </a:r>
            <a:r>
              <a:rPr dirty="0" sz="2700" spc="57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menjadi </a:t>
            </a:r>
            <a:r>
              <a:rPr dirty="0" sz="2700">
                <a:latin typeface="Calibri"/>
                <a:cs typeface="Calibri"/>
              </a:rPr>
              <a:t>Rp120.000.000</a:t>
            </a:r>
            <a:r>
              <a:rPr dirty="0" sz="2700" spc="36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di</a:t>
            </a:r>
            <a:r>
              <a:rPr dirty="0" sz="2700" spc="37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mana</a:t>
            </a:r>
            <a:r>
              <a:rPr dirty="0" sz="2700" spc="37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Joni</a:t>
            </a:r>
            <a:r>
              <a:rPr dirty="0" sz="2700" spc="37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Cakra</a:t>
            </a:r>
            <a:r>
              <a:rPr dirty="0" sz="2700" spc="37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memiliki</a:t>
            </a:r>
            <a:r>
              <a:rPr dirty="0" sz="2700" spc="380">
                <a:latin typeface="Calibri"/>
                <a:cs typeface="Calibri"/>
              </a:rPr>
              <a:t>  </a:t>
            </a:r>
            <a:r>
              <a:rPr dirty="0" sz="2700" spc="-25">
                <a:latin typeface="Calibri"/>
                <a:cs typeface="Calibri"/>
              </a:rPr>
              <a:t>hak </a:t>
            </a:r>
            <a:r>
              <a:rPr dirty="0" sz="2700">
                <a:latin typeface="Calibri"/>
                <a:cs typeface="Calibri"/>
              </a:rPr>
              <a:t>kepemilikan</a:t>
            </a:r>
            <a:r>
              <a:rPr dirty="0" sz="2700" spc="3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sebesar</a:t>
            </a:r>
            <a:r>
              <a:rPr dirty="0" sz="2700" spc="3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Rp20.000.000.</a:t>
            </a:r>
            <a:r>
              <a:rPr dirty="0" sz="2700" spc="40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Sebaliknya,</a:t>
            </a:r>
            <a:r>
              <a:rPr dirty="0" sz="2700" spc="40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pada </a:t>
            </a:r>
            <a:r>
              <a:rPr dirty="0" sz="2700">
                <a:latin typeface="Calibri"/>
                <a:cs typeface="Calibri"/>
              </a:rPr>
              <a:t>contoh</a:t>
            </a:r>
            <a:r>
              <a:rPr dirty="0" sz="2700" spc="50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51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sebelumnya,</a:t>
            </a:r>
            <a:r>
              <a:rPr dirty="0" sz="2700" spc="50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total</a:t>
            </a:r>
            <a:r>
              <a:rPr dirty="0" sz="2700" spc="50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aset</a:t>
            </a:r>
            <a:r>
              <a:rPr dirty="0" sz="2700" spc="509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bersih</a:t>
            </a:r>
            <a:r>
              <a:rPr dirty="0" sz="2700" spc="50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5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total </a:t>
            </a:r>
            <a:r>
              <a:rPr dirty="0" sz="2700">
                <a:latin typeface="Calibri"/>
                <a:cs typeface="Calibri"/>
              </a:rPr>
              <a:t>ekuitas</a:t>
            </a:r>
            <a:r>
              <a:rPr dirty="0" sz="2700" spc="6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pemilik</a:t>
            </a:r>
            <a:r>
              <a:rPr dirty="0" sz="2700" spc="6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Bagus</a:t>
            </a:r>
            <a:r>
              <a:rPr dirty="0" sz="2700" spc="6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Consulting</a:t>
            </a:r>
            <a:r>
              <a:rPr dirty="0" sz="2700" spc="6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tidak</a:t>
            </a:r>
            <a:r>
              <a:rPr dirty="0" sz="2700" spc="6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berubah</a:t>
            </a:r>
            <a:r>
              <a:rPr dirty="0" sz="2700" spc="63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dari </a:t>
            </a:r>
            <a:r>
              <a:rPr dirty="0" sz="2700" spc="-10">
                <a:latin typeface="Calibri"/>
                <a:cs typeface="Calibri"/>
              </a:rPr>
              <a:t>Rp100.000.000.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75421" y="661669"/>
            <a:ext cx="8073390" cy="36074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just" marL="355600" marR="6350" indent="-342900">
              <a:lnSpc>
                <a:spcPts val="2400"/>
              </a:lnSpc>
              <a:spcBef>
                <a:spcPts val="680"/>
              </a:spcBef>
              <a:buFont typeface="Arial MT"/>
              <a:buChar char="•"/>
              <a:tabLst>
                <a:tab pos="355600" algn="l"/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	Revaluasi</a:t>
            </a:r>
            <a:r>
              <a:rPr dirty="0" sz="2500" spc="4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5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Sebelum</a:t>
            </a:r>
            <a:r>
              <a:rPr dirty="0" sz="2500" spc="5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seorang</a:t>
            </a:r>
            <a:r>
              <a:rPr dirty="0" sz="2500" spc="5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5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baru</a:t>
            </a:r>
            <a:r>
              <a:rPr dirty="0" sz="2500" spc="4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bergabung, </a:t>
            </a:r>
            <a:r>
              <a:rPr dirty="0" sz="2500">
                <a:latin typeface="Calibri"/>
                <a:cs typeface="Calibri"/>
              </a:rPr>
              <a:t>saldo</a:t>
            </a:r>
            <a:r>
              <a:rPr dirty="0" sz="2500" spc="11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1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1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persekutuan</a:t>
            </a:r>
            <a:r>
              <a:rPr dirty="0" sz="2500" spc="1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harus</a:t>
            </a:r>
            <a:r>
              <a:rPr dirty="0" sz="2500" spc="1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dinyatakan</a:t>
            </a:r>
            <a:r>
              <a:rPr dirty="0" sz="2500" spc="1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dalam</a:t>
            </a:r>
            <a:r>
              <a:rPr dirty="0" sz="2500" spc="12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nilai </a:t>
            </a:r>
            <a:r>
              <a:rPr dirty="0" sz="2500">
                <a:latin typeface="Calibri"/>
                <a:cs typeface="Calibri"/>
              </a:rPr>
              <a:t>saat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ini.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Jika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perlu,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akun‐akun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tersebut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harus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disesuaikan.</a:t>
            </a:r>
            <a:endParaRPr sz="2500">
              <a:latin typeface="Calibri"/>
              <a:cs typeface="Calibri"/>
            </a:endParaRPr>
          </a:p>
          <a:p>
            <a:pPr algn="just" marL="354965" marR="5080" indent="-342900">
              <a:lnSpc>
                <a:spcPts val="2400"/>
              </a:lnSpc>
              <a:spcBef>
                <a:spcPts val="600"/>
              </a:spcBef>
              <a:buFont typeface="Arial MT"/>
              <a:buChar char="•"/>
              <a:tabLst>
                <a:tab pos="354965" algn="l"/>
                <a:tab pos="356870" algn="l"/>
              </a:tabLst>
            </a:pPr>
            <a:r>
              <a:rPr dirty="0" sz="2500">
                <a:latin typeface="Calibri"/>
                <a:cs typeface="Calibri"/>
              </a:rPr>
              <a:t>	Penyesuaian</a:t>
            </a:r>
            <a:r>
              <a:rPr dirty="0" sz="2500" spc="1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bersih</a:t>
            </a:r>
            <a:r>
              <a:rPr dirty="0" sz="2500" spc="1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(kenaikan</a:t>
            </a:r>
            <a:r>
              <a:rPr dirty="0" sz="2500" spc="1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atau</a:t>
            </a:r>
            <a:r>
              <a:rPr dirty="0" sz="2500" spc="1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penurunan)</a:t>
            </a:r>
            <a:r>
              <a:rPr dirty="0" sz="2500" spc="1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dalam</a:t>
            </a:r>
            <a:r>
              <a:rPr dirty="0" sz="2500" spc="13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nilai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5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dibagikan</a:t>
            </a:r>
            <a:r>
              <a:rPr dirty="0" sz="2500" spc="5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kepada</a:t>
            </a:r>
            <a:r>
              <a:rPr dirty="0" sz="2500" spc="5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5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5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para</a:t>
            </a:r>
            <a:r>
              <a:rPr dirty="0" sz="2500" spc="509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5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500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ada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-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cara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sama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seperti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pembagian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laba.</a:t>
            </a:r>
            <a:endParaRPr sz="2500">
              <a:latin typeface="Calibri"/>
              <a:cs typeface="Calibri"/>
            </a:endParaRPr>
          </a:p>
          <a:p>
            <a:pPr algn="just" marL="354965" marR="6985" indent="-342900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354965" algn="l"/>
                <a:tab pos="356870" algn="l"/>
              </a:tabLst>
            </a:pPr>
            <a:r>
              <a:rPr dirty="0" sz="2500">
                <a:latin typeface="Calibri"/>
                <a:cs typeface="Calibri"/>
              </a:rPr>
              <a:t>	Sebagai</a:t>
            </a:r>
            <a:r>
              <a:rPr dirty="0" sz="2500" spc="390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ilustrasi,</a:t>
            </a:r>
            <a:r>
              <a:rPr dirty="0" sz="2500" spc="395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asumsikan</a:t>
            </a:r>
            <a:r>
              <a:rPr dirty="0" sz="2500" spc="390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bahwa</a:t>
            </a:r>
            <a:r>
              <a:rPr dirty="0" sz="2500" spc="395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pada</a:t>
            </a:r>
            <a:r>
              <a:rPr dirty="0" sz="2500" spc="390">
                <a:latin typeface="Calibri"/>
                <a:cs typeface="Calibri"/>
              </a:rPr>
              <a:t>   </a:t>
            </a:r>
            <a:r>
              <a:rPr dirty="0" sz="2500" spc="-10">
                <a:latin typeface="Calibri"/>
                <a:cs typeface="Calibri"/>
              </a:rPr>
              <a:t>contoh </a:t>
            </a:r>
            <a:r>
              <a:rPr dirty="0" sz="2500">
                <a:latin typeface="Calibri"/>
                <a:cs typeface="Calibri"/>
              </a:rPr>
              <a:t>sebelumnya,</a:t>
            </a:r>
            <a:r>
              <a:rPr dirty="0" sz="2500" spc="4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saldo</a:t>
            </a:r>
            <a:r>
              <a:rPr dirty="0" sz="2500" spc="3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3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Persediaan</a:t>
            </a:r>
            <a:r>
              <a:rPr dirty="0" sz="2500" spc="3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adalah</a:t>
            </a:r>
            <a:r>
              <a:rPr dirty="0" sz="2500" spc="4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Rp14.000.000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3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nilai</a:t>
            </a:r>
            <a:r>
              <a:rPr dirty="0" sz="2500" spc="4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penggantian</a:t>
            </a:r>
            <a:r>
              <a:rPr dirty="0" sz="2500" spc="4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saat</a:t>
            </a:r>
            <a:r>
              <a:rPr dirty="0" sz="2500" spc="4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ini</a:t>
            </a:r>
            <a:r>
              <a:rPr dirty="0" sz="2500" spc="4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4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Rp17.000.000.</a:t>
            </a:r>
            <a:r>
              <a:rPr dirty="0" sz="2500" spc="40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Jika </a:t>
            </a:r>
            <a:r>
              <a:rPr dirty="0" sz="2500">
                <a:latin typeface="Calibri"/>
                <a:cs typeface="Calibri"/>
              </a:rPr>
              <a:t>Arya</a:t>
            </a:r>
            <a:r>
              <a:rPr dirty="0" sz="2500" spc="5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5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Bima</a:t>
            </a:r>
            <a:r>
              <a:rPr dirty="0" sz="2500" spc="5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membagi</a:t>
            </a:r>
            <a:r>
              <a:rPr dirty="0" sz="2500" spc="5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5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bersih</a:t>
            </a:r>
            <a:r>
              <a:rPr dirty="0" sz="2500" spc="5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5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sama</a:t>
            </a:r>
            <a:r>
              <a:rPr dirty="0" sz="2500" spc="5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rata, </a:t>
            </a:r>
            <a:r>
              <a:rPr dirty="0" sz="2500">
                <a:latin typeface="Calibri"/>
                <a:cs typeface="Calibri"/>
              </a:rPr>
              <a:t>maka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revaluasi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akan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dicatat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sebagai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berikut.</a:t>
            </a:r>
            <a:endParaRPr sz="25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560575" y="4738115"/>
            <a:ext cx="7082155" cy="1826260"/>
            <a:chOff x="1560575" y="4738115"/>
            <a:chExt cx="7082155" cy="182626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3529" y="4750307"/>
              <a:ext cx="7056119" cy="60274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560575" y="4738115"/>
              <a:ext cx="7082155" cy="615315"/>
            </a:xfrm>
            <a:custGeom>
              <a:avLst/>
              <a:gdLst/>
              <a:ahLst/>
              <a:cxnLst/>
              <a:rect l="l" t="t" r="r" b="b"/>
              <a:pathLst>
                <a:path w="7082155" h="615314">
                  <a:moveTo>
                    <a:pt x="7082028" y="614933"/>
                  </a:moveTo>
                  <a:lnTo>
                    <a:pt x="7082028" y="0"/>
                  </a:lnTo>
                  <a:lnTo>
                    <a:pt x="0" y="0"/>
                  </a:lnTo>
                  <a:lnTo>
                    <a:pt x="0" y="614934"/>
                  </a:lnTo>
                  <a:lnTo>
                    <a:pt x="6096" y="614934"/>
                  </a:lnTo>
                  <a:lnTo>
                    <a:pt x="6096" y="12192"/>
                  </a:lnTo>
                  <a:lnTo>
                    <a:pt x="12953" y="6096"/>
                  </a:lnTo>
                  <a:lnTo>
                    <a:pt x="12953" y="12192"/>
                  </a:lnTo>
                  <a:lnTo>
                    <a:pt x="7069074" y="12191"/>
                  </a:lnTo>
                  <a:lnTo>
                    <a:pt x="7069074" y="6095"/>
                  </a:lnTo>
                  <a:lnTo>
                    <a:pt x="7075932" y="12191"/>
                  </a:lnTo>
                  <a:lnTo>
                    <a:pt x="7075932" y="614933"/>
                  </a:lnTo>
                  <a:lnTo>
                    <a:pt x="7082028" y="614933"/>
                  </a:lnTo>
                  <a:close/>
                </a:path>
                <a:path w="7082155" h="615314">
                  <a:moveTo>
                    <a:pt x="12953" y="12192"/>
                  </a:moveTo>
                  <a:lnTo>
                    <a:pt x="12953" y="6096"/>
                  </a:lnTo>
                  <a:lnTo>
                    <a:pt x="6096" y="12192"/>
                  </a:lnTo>
                  <a:lnTo>
                    <a:pt x="12953" y="12192"/>
                  </a:lnTo>
                  <a:close/>
                </a:path>
                <a:path w="7082155" h="615314">
                  <a:moveTo>
                    <a:pt x="12953" y="614934"/>
                  </a:moveTo>
                  <a:lnTo>
                    <a:pt x="12953" y="12192"/>
                  </a:lnTo>
                  <a:lnTo>
                    <a:pt x="6096" y="12192"/>
                  </a:lnTo>
                  <a:lnTo>
                    <a:pt x="6096" y="614934"/>
                  </a:lnTo>
                  <a:lnTo>
                    <a:pt x="12953" y="614934"/>
                  </a:lnTo>
                  <a:close/>
                </a:path>
                <a:path w="7082155" h="615314">
                  <a:moveTo>
                    <a:pt x="7075932" y="12191"/>
                  </a:moveTo>
                  <a:lnTo>
                    <a:pt x="7069074" y="6095"/>
                  </a:lnTo>
                  <a:lnTo>
                    <a:pt x="7069074" y="12191"/>
                  </a:lnTo>
                  <a:lnTo>
                    <a:pt x="7075932" y="12191"/>
                  </a:lnTo>
                  <a:close/>
                </a:path>
                <a:path w="7082155" h="615314">
                  <a:moveTo>
                    <a:pt x="7075932" y="614933"/>
                  </a:moveTo>
                  <a:lnTo>
                    <a:pt x="7075932" y="12191"/>
                  </a:lnTo>
                  <a:lnTo>
                    <a:pt x="7069074" y="12191"/>
                  </a:lnTo>
                  <a:lnTo>
                    <a:pt x="7069074" y="614933"/>
                  </a:lnTo>
                  <a:lnTo>
                    <a:pt x="7075932" y="6149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3529" y="5353049"/>
              <a:ext cx="7056119" cy="119786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560576" y="5353049"/>
              <a:ext cx="7082155" cy="1210945"/>
            </a:xfrm>
            <a:custGeom>
              <a:avLst/>
              <a:gdLst/>
              <a:ahLst/>
              <a:cxnLst/>
              <a:rect l="l" t="t" r="r" b="b"/>
              <a:pathLst>
                <a:path w="7082155" h="1210945">
                  <a:moveTo>
                    <a:pt x="7082028" y="0"/>
                  </a:moveTo>
                  <a:lnTo>
                    <a:pt x="7069074" y="0"/>
                  </a:lnTo>
                  <a:lnTo>
                    <a:pt x="7069074" y="979170"/>
                  </a:lnTo>
                  <a:lnTo>
                    <a:pt x="7069074" y="1197864"/>
                  </a:lnTo>
                  <a:lnTo>
                    <a:pt x="7075932" y="1197864"/>
                  </a:lnTo>
                  <a:lnTo>
                    <a:pt x="12941" y="1197876"/>
                  </a:lnTo>
                  <a:lnTo>
                    <a:pt x="12941" y="979170"/>
                  </a:lnTo>
                  <a:lnTo>
                    <a:pt x="12941" y="0"/>
                  </a:lnTo>
                  <a:lnTo>
                    <a:pt x="0" y="0"/>
                  </a:lnTo>
                  <a:lnTo>
                    <a:pt x="0" y="979170"/>
                  </a:lnTo>
                  <a:lnTo>
                    <a:pt x="0" y="1210830"/>
                  </a:lnTo>
                  <a:lnTo>
                    <a:pt x="6096" y="1210830"/>
                  </a:lnTo>
                  <a:lnTo>
                    <a:pt x="12941" y="1210830"/>
                  </a:lnTo>
                  <a:lnTo>
                    <a:pt x="7069074" y="1210818"/>
                  </a:lnTo>
                  <a:lnTo>
                    <a:pt x="7075932" y="1210818"/>
                  </a:lnTo>
                  <a:lnTo>
                    <a:pt x="7082028" y="1210818"/>
                  </a:lnTo>
                  <a:lnTo>
                    <a:pt x="7082028" y="979170"/>
                  </a:lnTo>
                  <a:lnTo>
                    <a:pt x="70820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437311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27173"/>
            <a:ext cx="8073390" cy="422275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355600" marR="5080" indent="-342900">
              <a:lnSpc>
                <a:spcPts val="292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>
                <a:latin typeface="Calibri"/>
                <a:cs typeface="Calibri"/>
              </a:rPr>
              <a:t>Bonus</a:t>
            </a:r>
            <a:r>
              <a:rPr dirty="0" sz="2700" spc="42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Para</a:t>
            </a:r>
            <a:r>
              <a:rPr dirty="0" sz="2700" spc="42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42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Seorang</a:t>
            </a:r>
            <a:r>
              <a:rPr dirty="0" sz="2700" spc="42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41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baru</a:t>
            </a:r>
            <a:r>
              <a:rPr dirty="0" sz="2700" spc="420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mungkin </a:t>
            </a:r>
            <a:r>
              <a:rPr dirty="0" sz="2700">
                <a:latin typeface="Calibri"/>
                <a:cs typeface="Calibri"/>
              </a:rPr>
              <a:t>membayar</a:t>
            </a:r>
            <a:r>
              <a:rPr dirty="0" sz="2700" spc="409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bonus</a:t>
            </a:r>
            <a:r>
              <a:rPr dirty="0" sz="2700" spc="409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kepada</a:t>
            </a:r>
            <a:r>
              <a:rPr dirty="0" sz="2700" spc="409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409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409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ada</a:t>
            </a:r>
            <a:r>
              <a:rPr dirty="0" sz="2700" spc="415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untuk </a:t>
            </a:r>
            <a:r>
              <a:rPr dirty="0" sz="2700">
                <a:latin typeface="Calibri"/>
                <a:cs typeface="Calibri"/>
              </a:rPr>
              <a:t>bergabung</a:t>
            </a:r>
            <a:r>
              <a:rPr dirty="0" sz="2700" spc="1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dalam</a:t>
            </a:r>
            <a:r>
              <a:rPr dirty="0" sz="2700" spc="1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persekutuan.</a:t>
            </a:r>
            <a:r>
              <a:rPr dirty="0" sz="2700" spc="1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Dalam</a:t>
            </a:r>
            <a:r>
              <a:rPr dirty="0" sz="2700" spc="1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kasus</a:t>
            </a:r>
            <a:r>
              <a:rPr dirty="0" sz="2700" spc="1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15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lain,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14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15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ada</a:t>
            </a:r>
            <a:r>
              <a:rPr dirty="0" sz="2700" spc="15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mungkin</a:t>
            </a:r>
            <a:r>
              <a:rPr dirty="0" sz="2700" spc="15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membayar</a:t>
            </a:r>
            <a:r>
              <a:rPr dirty="0" sz="2700" spc="15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bonus</a:t>
            </a:r>
            <a:r>
              <a:rPr dirty="0" sz="2700" spc="150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kepada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-10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bergabung.</a:t>
            </a:r>
            <a:endParaRPr sz="27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292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>
                <a:latin typeface="Calibri"/>
                <a:cs typeface="Calibri"/>
              </a:rPr>
              <a:t>Bonus</a:t>
            </a:r>
            <a:r>
              <a:rPr dirty="0" sz="2700" spc="49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biasanya</a:t>
            </a:r>
            <a:r>
              <a:rPr dirty="0" sz="2700" spc="50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dibayarkan</a:t>
            </a:r>
            <a:r>
              <a:rPr dirty="0" sz="2700" spc="49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kepada</a:t>
            </a:r>
            <a:r>
              <a:rPr dirty="0" sz="2700" spc="50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rekan‐rekan</a:t>
            </a:r>
            <a:r>
              <a:rPr dirty="0" sz="2700" spc="484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yang </a:t>
            </a:r>
            <a:r>
              <a:rPr dirty="0" sz="2700">
                <a:latin typeface="Calibri"/>
                <a:cs typeface="Calibri"/>
              </a:rPr>
              <a:t>ada</a:t>
            </a:r>
            <a:r>
              <a:rPr dirty="0" sz="2700" spc="27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atau</a:t>
            </a:r>
            <a:r>
              <a:rPr dirty="0" sz="2700" spc="27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28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28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baru</a:t>
            </a:r>
            <a:r>
              <a:rPr dirty="0" sz="2700" spc="27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28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diharapkan</a:t>
            </a:r>
            <a:r>
              <a:rPr dirty="0" sz="2700" spc="275">
                <a:latin typeface="Calibri"/>
                <a:cs typeface="Calibri"/>
              </a:rPr>
              <a:t>  </a:t>
            </a:r>
            <a:r>
              <a:rPr dirty="0" sz="2700" spc="-20">
                <a:latin typeface="Calibri"/>
                <a:cs typeface="Calibri"/>
              </a:rPr>
              <a:t>akan </a:t>
            </a:r>
            <a:r>
              <a:rPr dirty="0" sz="2700">
                <a:latin typeface="Calibri"/>
                <a:cs typeface="Calibri"/>
              </a:rPr>
              <a:t>memberikan</a:t>
            </a:r>
            <a:r>
              <a:rPr dirty="0" sz="2700" spc="1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kontribusi</a:t>
            </a:r>
            <a:r>
              <a:rPr dirty="0" sz="2700" spc="1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19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lebih</a:t>
            </a:r>
            <a:r>
              <a:rPr dirty="0" sz="2700" spc="1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tinggi</a:t>
            </a:r>
            <a:r>
              <a:rPr dirty="0" sz="2700" spc="19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dibandingkan </a:t>
            </a:r>
            <a:r>
              <a:rPr dirty="0" sz="2700">
                <a:latin typeface="Calibri"/>
                <a:cs typeface="Calibri"/>
              </a:rPr>
              <a:t>keuntungan</a:t>
            </a:r>
            <a:r>
              <a:rPr dirty="0" sz="2700" spc="204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normal</a:t>
            </a:r>
            <a:r>
              <a:rPr dirty="0" sz="2700" spc="2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di</a:t>
            </a:r>
            <a:r>
              <a:rPr dirty="0" sz="2700" spc="22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masa</a:t>
            </a:r>
            <a:r>
              <a:rPr dirty="0" sz="2700" spc="2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depan.</a:t>
            </a:r>
            <a:r>
              <a:rPr dirty="0" sz="2700" spc="2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Misalnya,</a:t>
            </a:r>
            <a:r>
              <a:rPr dirty="0" sz="2700" spc="21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seorang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5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baru</a:t>
            </a:r>
            <a:r>
              <a:rPr dirty="0" sz="2700" spc="59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mungkin</a:t>
            </a:r>
            <a:r>
              <a:rPr dirty="0" sz="2700" spc="59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akan</a:t>
            </a:r>
            <a:r>
              <a:rPr dirty="0" sz="2700" spc="5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memberikan</a:t>
            </a:r>
            <a:r>
              <a:rPr dirty="0" sz="2700" spc="59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kualitas</a:t>
            </a:r>
            <a:r>
              <a:rPr dirty="0" sz="2700" spc="59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atau </a:t>
            </a:r>
            <a:r>
              <a:rPr dirty="0" sz="2700">
                <a:latin typeface="Calibri"/>
                <a:cs typeface="Calibri"/>
              </a:rPr>
              <a:t>keahlian</a:t>
            </a:r>
            <a:r>
              <a:rPr dirty="0" sz="2700" spc="-10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khusus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untuk</a:t>
            </a:r>
            <a:r>
              <a:rPr dirty="0" sz="2700" spc="-8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persekutuan.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64512"/>
            <a:ext cx="8071484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  <a:tab pos="1517650" algn="l"/>
                <a:tab pos="1866900" algn="l"/>
                <a:tab pos="3481070" algn="l"/>
                <a:tab pos="3729990" algn="l"/>
                <a:tab pos="4936490" algn="l"/>
                <a:tab pos="5452745" algn="l"/>
                <a:tab pos="6329045" algn="l"/>
                <a:tab pos="6793865" algn="l"/>
                <a:tab pos="7435850" algn="l"/>
                <a:tab pos="7852409" algn="l"/>
              </a:tabLst>
            </a:pPr>
            <a:r>
              <a:rPr dirty="0" sz="3200" spc="-10">
                <a:latin typeface="Calibri"/>
                <a:cs typeface="Calibri"/>
              </a:rPr>
              <a:t>Sebagai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ilustrasi,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asumsikan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bahwa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20">
                <a:latin typeface="Calibri"/>
                <a:cs typeface="Calibri"/>
              </a:rPr>
              <a:t>pada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50">
                <a:latin typeface="Calibri"/>
                <a:cs typeface="Calibri"/>
              </a:rPr>
              <a:t>1 </a:t>
            </a:r>
            <a:r>
              <a:rPr dirty="0" sz="3200" spc="-10">
                <a:latin typeface="Calibri"/>
                <a:cs typeface="Calibri"/>
              </a:rPr>
              <a:t>Maret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persekutuan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antara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Marsha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Janita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25">
                <a:latin typeface="Calibri"/>
                <a:cs typeface="Calibri"/>
              </a:rPr>
              <a:t>dan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336039" y="3039872"/>
            <a:ext cx="6153150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62050" algn="l"/>
                <a:tab pos="1189355" algn="l"/>
                <a:tab pos="2769870" algn="l"/>
              </a:tabLst>
            </a:pPr>
            <a:r>
              <a:rPr dirty="0" sz="3200" spc="-20">
                <a:latin typeface="Calibri"/>
                <a:cs typeface="Calibri"/>
              </a:rPr>
              <a:t>Hani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Kemala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mempertimbangkan rekan</a:t>
            </a:r>
            <a:r>
              <a:rPr dirty="0" sz="3200">
                <a:latin typeface="Calibri"/>
                <a:cs typeface="Calibri"/>
              </a:rPr>
              <a:t>		</a:t>
            </a:r>
            <a:r>
              <a:rPr dirty="0" sz="3200" spc="-10">
                <a:latin typeface="Calibri"/>
                <a:cs typeface="Calibri"/>
              </a:rPr>
              <a:t>baru,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632995" y="3039872"/>
            <a:ext cx="543115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221480">
              <a:lnSpc>
                <a:spcPct val="100000"/>
              </a:lnSpc>
              <a:spcBef>
                <a:spcPts val="95"/>
              </a:spcBef>
              <a:tabLst>
                <a:tab pos="1060450" algn="l"/>
                <a:tab pos="2436495" algn="l"/>
                <a:tab pos="3913504" algn="l"/>
              </a:tabLst>
            </a:pPr>
            <a:r>
              <a:rPr dirty="0" sz="3200" spc="-35">
                <a:latin typeface="Calibri"/>
                <a:cs typeface="Calibri"/>
              </a:rPr>
              <a:t>adanya </a:t>
            </a:r>
            <a:r>
              <a:rPr dirty="0" sz="3200" spc="-20">
                <a:latin typeface="Calibri"/>
                <a:cs typeface="Calibri"/>
              </a:rPr>
              <a:t>Amir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Dimas.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Setelah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aset‐aset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57200" y="437311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336039" y="4015232"/>
            <a:ext cx="7728584" cy="148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Calibri"/>
                <a:cs typeface="Calibri"/>
              </a:rPr>
              <a:t>persekutuan</a:t>
            </a:r>
            <a:r>
              <a:rPr dirty="0" sz="3200" spc="46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disesuaikan</a:t>
            </a:r>
            <a:r>
              <a:rPr dirty="0" sz="3200" spc="45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berdasarkan</a:t>
            </a:r>
            <a:r>
              <a:rPr dirty="0" sz="3200" spc="455">
                <a:latin typeface="Calibri"/>
                <a:cs typeface="Calibri"/>
              </a:rPr>
              <a:t>  </a:t>
            </a:r>
            <a:r>
              <a:rPr dirty="0" sz="3200" spc="-10">
                <a:latin typeface="Calibri"/>
                <a:cs typeface="Calibri"/>
              </a:rPr>
              <a:t>nilai </a:t>
            </a:r>
            <a:r>
              <a:rPr dirty="0" sz="3200">
                <a:latin typeface="Calibri"/>
                <a:cs typeface="Calibri"/>
              </a:rPr>
              <a:t>pasar</a:t>
            </a:r>
            <a:r>
              <a:rPr dirty="0" sz="3200" spc="4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terkini,</a:t>
            </a:r>
            <a:r>
              <a:rPr dirty="0" sz="3200" spc="409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saldo</a:t>
            </a:r>
            <a:r>
              <a:rPr dirty="0" sz="3200" spc="4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modal</a:t>
            </a:r>
            <a:r>
              <a:rPr dirty="0" sz="3200" spc="409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Janita</a:t>
            </a:r>
            <a:r>
              <a:rPr dirty="0" sz="3200" spc="4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dan</a:t>
            </a:r>
            <a:r>
              <a:rPr dirty="0" sz="3200" spc="40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Kemala </a:t>
            </a:r>
            <a:r>
              <a:rPr dirty="0" sz="3200">
                <a:latin typeface="Calibri"/>
                <a:cs typeface="Calibri"/>
              </a:rPr>
              <a:t>adalah</a:t>
            </a:r>
            <a:r>
              <a:rPr dirty="0" sz="3200" spc="-1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sebagai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berikut.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848611" y="5673852"/>
            <a:ext cx="6578600" cy="1178560"/>
            <a:chOff x="1848611" y="5673852"/>
            <a:chExt cx="6578600" cy="1178560"/>
          </a:xfrm>
        </p:grpSpPr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1565" y="5686806"/>
              <a:ext cx="6552438" cy="645413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848611" y="5673852"/>
              <a:ext cx="6578600" cy="658495"/>
            </a:xfrm>
            <a:custGeom>
              <a:avLst/>
              <a:gdLst/>
              <a:ahLst/>
              <a:cxnLst/>
              <a:rect l="l" t="t" r="r" b="b"/>
              <a:pathLst>
                <a:path w="6578600" h="658495">
                  <a:moveTo>
                    <a:pt x="6578346" y="658368"/>
                  </a:moveTo>
                  <a:lnTo>
                    <a:pt x="6578346" y="0"/>
                  </a:lnTo>
                  <a:lnTo>
                    <a:pt x="0" y="0"/>
                  </a:lnTo>
                  <a:lnTo>
                    <a:pt x="0" y="658368"/>
                  </a:lnTo>
                  <a:lnTo>
                    <a:pt x="6096" y="658368"/>
                  </a:lnTo>
                  <a:lnTo>
                    <a:pt x="6096" y="12954"/>
                  </a:lnTo>
                  <a:lnTo>
                    <a:pt x="12954" y="6858"/>
                  </a:lnTo>
                  <a:lnTo>
                    <a:pt x="12954" y="12954"/>
                  </a:lnTo>
                  <a:lnTo>
                    <a:pt x="6565392" y="12953"/>
                  </a:lnTo>
                  <a:lnTo>
                    <a:pt x="6565392" y="6857"/>
                  </a:lnTo>
                  <a:lnTo>
                    <a:pt x="6571488" y="12953"/>
                  </a:lnTo>
                  <a:lnTo>
                    <a:pt x="6571488" y="658368"/>
                  </a:lnTo>
                  <a:lnTo>
                    <a:pt x="6578346" y="658368"/>
                  </a:lnTo>
                  <a:close/>
                </a:path>
                <a:path w="6578600" h="658495">
                  <a:moveTo>
                    <a:pt x="12954" y="12954"/>
                  </a:moveTo>
                  <a:lnTo>
                    <a:pt x="12954" y="6858"/>
                  </a:lnTo>
                  <a:lnTo>
                    <a:pt x="6096" y="12954"/>
                  </a:lnTo>
                  <a:lnTo>
                    <a:pt x="12954" y="12954"/>
                  </a:lnTo>
                  <a:close/>
                </a:path>
                <a:path w="6578600" h="658495">
                  <a:moveTo>
                    <a:pt x="12954" y="658368"/>
                  </a:moveTo>
                  <a:lnTo>
                    <a:pt x="12954" y="12954"/>
                  </a:lnTo>
                  <a:lnTo>
                    <a:pt x="6096" y="12954"/>
                  </a:lnTo>
                  <a:lnTo>
                    <a:pt x="6096" y="658368"/>
                  </a:lnTo>
                  <a:lnTo>
                    <a:pt x="12954" y="658368"/>
                  </a:lnTo>
                  <a:close/>
                </a:path>
                <a:path w="6578600" h="658495">
                  <a:moveTo>
                    <a:pt x="6571488" y="12953"/>
                  </a:moveTo>
                  <a:lnTo>
                    <a:pt x="6565392" y="6857"/>
                  </a:lnTo>
                  <a:lnTo>
                    <a:pt x="6565392" y="12953"/>
                  </a:lnTo>
                  <a:lnTo>
                    <a:pt x="6571488" y="12953"/>
                  </a:lnTo>
                  <a:close/>
                </a:path>
                <a:path w="6578600" h="658495">
                  <a:moveTo>
                    <a:pt x="6571488" y="658368"/>
                  </a:moveTo>
                  <a:lnTo>
                    <a:pt x="6571488" y="12953"/>
                  </a:lnTo>
                  <a:lnTo>
                    <a:pt x="6565392" y="12953"/>
                  </a:lnTo>
                  <a:lnTo>
                    <a:pt x="6565392" y="658368"/>
                  </a:lnTo>
                  <a:lnTo>
                    <a:pt x="6571488" y="6583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7757" y="6332220"/>
              <a:ext cx="6369579" cy="443388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848611" y="6332220"/>
              <a:ext cx="6578600" cy="520065"/>
            </a:xfrm>
            <a:custGeom>
              <a:avLst/>
              <a:gdLst/>
              <a:ahLst/>
              <a:cxnLst/>
              <a:rect l="l" t="t" r="r" b="b"/>
              <a:pathLst>
                <a:path w="6578600" h="520065">
                  <a:moveTo>
                    <a:pt x="12954" y="506730"/>
                  </a:moveTo>
                  <a:lnTo>
                    <a:pt x="12954" y="0"/>
                  </a:lnTo>
                  <a:lnTo>
                    <a:pt x="0" y="0"/>
                  </a:lnTo>
                  <a:lnTo>
                    <a:pt x="0" y="519684"/>
                  </a:lnTo>
                  <a:lnTo>
                    <a:pt x="6096" y="519684"/>
                  </a:lnTo>
                  <a:lnTo>
                    <a:pt x="6096" y="506730"/>
                  </a:lnTo>
                  <a:lnTo>
                    <a:pt x="12954" y="506730"/>
                  </a:lnTo>
                  <a:close/>
                </a:path>
                <a:path w="6578600" h="520065">
                  <a:moveTo>
                    <a:pt x="6571488" y="506730"/>
                  </a:moveTo>
                  <a:lnTo>
                    <a:pt x="6096" y="506730"/>
                  </a:lnTo>
                  <a:lnTo>
                    <a:pt x="12954" y="512826"/>
                  </a:lnTo>
                  <a:lnTo>
                    <a:pt x="12954" y="519684"/>
                  </a:lnTo>
                  <a:lnTo>
                    <a:pt x="6565392" y="519684"/>
                  </a:lnTo>
                  <a:lnTo>
                    <a:pt x="6565392" y="512826"/>
                  </a:lnTo>
                  <a:lnTo>
                    <a:pt x="6571488" y="506730"/>
                  </a:lnTo>
                  <a:close/>
                </a:path>
                <a:path w="6578600" h="520065">
                  <a:moveTo>
                    <a:pt x="12954" y="519684"/>
                  </a:moveTo>
                  <a:lnTo>
                    <a:pt x="12954" y="512826"/>
                  </a:lnTo>
                  <a:lnTo>
                    <a:pt x="6096" y="506730"/>
                  </a:lnTo>
                  <a:lnTo>
                    <a:pt x="6096" y="519684"/>
                  </a:lnTo>
                  <a:lnTo>
                    <a:pt x="12954" y="519684"/>
                  </a:lnTo>
                  <a:close/>
                </a:path>
                <a:path w="6578600" h="520065">
                  <a:moveTo>
                    <a:pt x="6578346" y="519684"/>
                  </a:moveTo>
                  <a:lnTo>
                    <a:pt x="6578346" y="0"/>
                  </a:lnTo>
                  <a:lnTo>
                    <a:pt x="6565392" y="0"/>
                  </a:lnTo>
                  <a:lnTo>
                    <a:pt x="6565392" y="506730"/>
                  </a:lnTo>
                  <a:lnTo>
                    <a:pt x="6571488" y="506730"/>
                  </a:lnTo>
                  <a:lnTo>
                    <a:pt x="6571488" y="519684"/>
                  </a:lnTo>
                  <a:lnTo>
                    <a:pt x="6578346" y="519684"/>
                  </a:lnTo>
                  <a:close/>
                </a:path>
                <a:path w="6578600" h="520065">
                  <a:moveTo>
                    <a:pt x="6571488" y="519684"/>
                  </a:moveTo>
                  <a:lnTo>
                    <a:pt x="6571488" y="506730"/>
                  </a:lnTo>
                  <a:lnTo>
                    <a:pt x="6565392" y="512826"/>
                  </a:lnTo>
                  <a:lnTo>
                    <a:pt x="6565392" y="519684"/>
                  </a:lnTo>
                  <a:lnTo>
                    <a:pt x="6571488" y="5196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75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4000" spc="-25"/>
              <a:t>TAMPILAN</a:t>
            </a:r>
            <a:r>
              <a:rPr dirty="0" sz="4000" spc="-155"/>
              <a:t> </a:t>
            </a:r>
            <a:r>
              <a:rPr dirty="0" sz="4000" spc="-50"/>
              <a:t>3</a:t>
            </a:r>
            <a:endParaRPr sz="4000"/>
          </a:p>
          <a:p>
            <a:pPr algn="ctr">
              <a:lnSpc>
                <a:spcPct val="100000"/>
              </a:lnSpc>
            </a:pPr>
            <a:r>
              <a:rPr dirty="0" sz="4000"/>
              <a:t>Bonus</a:t>
            </a:r>
            <a:r>
              <a:rPr dirty="0" sz="4000" spc="-135"/>
              <a:t> </a:t>
            </a:r>
            <a:r>
              <a:rPr dirty="0" sz="4000"/>
              <a:t>untuk</a:t>
            </a:r>
            <a:r>
              <a:rPr dirty="0" sz="4000" spc="-120"/>
              <a:t> </a:t>
            </a:r>
            <a:r>
              <a:rPr dirty="0" sz="4000" spc="-10"/>
              <a:t>Rekan</a:t>
            </a:r>
            <a:endParaRPr sz="4000"/>
          </a:p>
        </p:txBody>
      </p:sp>
      <p:grpSp>
        <p:nvGrpSpPr>
          <p:cNvPr id="3" name="object 3" descr=""/>
          <p:cNvGrpSpPr/>
          <p:nvPr/>
        </p:nvGrpSpPr>
        <p:grpSpPr>
          <a:xfrm>
            <a:off x="984503" y="2469642"/>
            <a:ext cx="8307070" cy="3950335"/>
            <a:chOff x="984503" y="2469642"/>
            <a:chExt cx="8307070" cy="395033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263" y="2599533"/>
              <a:ext cx="7987821" cy="79517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984503" y="2469642"/>
              <a:ext cx="8307070" cy="925194"/>
            </a:xfrm>
            <a:custGeom>
              <a:avLst/>
              <a:gdLst/>
              <a:ahLst/>
              <a:cxnLst/>
              <a:rect l="l" t="t" r="r" b="b"/>
              <a:pathLst>
                <a:path w="8307070" h="925195">
                  <a:moveTo>
                    <a:pt x="8306561" y="925068"/>
                  </a:moveTo>
                  <a:lnTo>
                    <a:pt x="8306561" y="0"/>
                  </a:lnTo>
                  <a:lnTo>
                    <a:pt x="0" y="0"/>
                  </a:lnTo>
                  <a:lnTo>
                    <a:pt x="0" y="925068"/>
                  </a:lnTo>
                  <a:lnTo>
                    <a:pt x="6096" y="925068"/>
                  </a:lnTo>
                  <a:lnTo>
                    <a:pt x="6096" y="12954"/>
                  </a:lnTo>
                  <a:lnTo>
                    <a:pt x="12953" y="6858"/>
                  </a:lnTo>
                  <a:lnTo>
                    <a:pt x="12953" y="12954"/>
                  </a:lnTo>
                  <a:lnTo>
                    <a:pt x="8293608" y="12953"/>
                  </a:lnTo>
                  <a:lnTo>
                    <a:pt x="8293608" y="6858"/>
                  </a:lnTo>
                  <a:lnTo>
                    <a:pt x="8299704" y="12953"/>
                  </a:lnTo>
                  <a:lnTo>
                    <a:pt x="8299704" y="925068"/>
                  </a:lnTo>
                  <a:lnTo>
                    <a:pt x="8306561" y="925068"/>
                  </a:lnTo>
                  <a:close/>
                </a:path>
                <a:path w="8307070" h="925195">
                  <a:moveTo>
                    <a:pt x="12953" y="12954"/>
                  </a:moveTo>
                  <a:lnTo>
                    <a:pt x="12953" y="6858"/>
                  </a:lnTo>
                  <a:lnTo>
                    <a:pt x="6096" y="12954"/>
                  </a:lnTo>
                  <a:lnTo>
                    <a:pt x="12953" y="12954"/>
                  </a:lnTo>
                  <a:close/>
                </a:path>
                <a:path w="8307070" h="925195">
                  <a:moveTo>
                    <a:pt x="12953" y="925068"/>
                  </a:moveTo>
                  <a:lnTo>
                    <a:pt x="12953" y="12954"/>
                  </a:lnTo>
                  <a:lnTo>
                    <a:pt x="6096" y="12954"/>
                  </a:lnTo>
                  <a:lnTo>
                    <a:pt x="6096" y="925068"/>
                  </a:lnTo>
                  <a:lnTo>
                    <a:pt x="12953" y="925068"/>
                  </a:lnTo>
                  <a:close/>
                </a:path>
                <a:path w="8307070" h="925195">
                  <a:moveTo>
                    <a:pt x="8299704" y="12953"/>
                  </a:moveTo>
                  <a:lnTo>
                    <a:pt x="8293608" y="6858"/>
                  </a:lnTo>
                  <a:lnTo>
                    <a:pt x="8293608" y="12953"/>
                  </a:lnTo>
                  <a:lnTo>
                    <a:pt x="8299704" y="12953"/>
                  </a:lnTo>
                  <a:close/>
                </a:path>
                <a:path w="8307070" h="925195">
                  <a:moveTo>
                    <a:pt x="8299704" y="925068"/>
                  </a:moveTo>
                  <a:lnTo>
                    <a:pt x="8299704" y="12953"/>
                  </a:lnTo>
                  <a:lnTo>
                    <a:pt x="8293608" y="12953"/>
                  </a:lnTo>
                  <a:lnTo>
                    <a:pt x="8293608" y="925068"/>
                  </a:lnTo>
                  <a:lnTo>
                    <a:pt x="8299704" y="9250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1337" y="3394710"/>
              <a:ext cx="7922747" cy="97917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984504" y="3394709"/>
              <a:ext cx="8307070" cy="979169"/>
            </a:xfrm>
            <a:custGeom>
              <a:avLst/>
              <a:gdLst/>
              <a:ahLst/>
              <a:cxnLst/>
              <a:rect l="l" t="t" r="r" b="b"/>
              <a:pathLst>
                <a:path w="8307070" h="979170">
                  <a:moveTo>
                    <a:pt x="12941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41" y="979170"/>
                  </a:lnTo>
                  <a:lnTo>
                    <a:pt x="12941" y="0"/>
                  </a:lnTo>
                  <a:close/>
                </a:path>
                <a:path w="8307070" h="979170">
                  <a:moveTo>
                    <a:pt x="8306549" y="0"/>
                  </a:moveTo>
                  <a:lnTo>
                    <a:pt x="8293608" y="0"/>
                  </a:lnTo>
                  <a:lnTo>
                    <a:pt x="8293608" y="979170"/>
                  </a:lnTo>
                  <a:lnTo>
                    <a:pt x="8306549" y="979170"/>
                  </a:lnTo>
                  <a:lnTo>
                    <a:pt x="83065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7457" y="4373880"/>
              <a:ext cx="8199311" cy="97917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984504" y="4373879"/>
              <a:ext cx="8307070" cy="979169"/>
            </a:xfrm>
            <a:custGeom>
              <a:avLst/>
              <a:gdLst/>
              <a:ahLst/>
              <a:cxnLst/>
              <a:rect l="l" t="t" r="r" b="b"/>
              <a:pathLst>
                <a:path w="8307070" h="979170">
                  <a:moveTo>
                    <a:pt x="12941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41" y="979170"/>
                  </a:lnTo>
                  <a:lnTo>
                    <a:pt x="12941" y="0"/>
                  </a:lnTo>
                  <a:close/>
                </a:path>
                <a:path w="8307070" h="979170">
                  <a:moveTo>
                    <a:pt x="8306549" y="0"/>
                  </a:moveTo>
                  <a:lnTo>
                    <a:pt x="8293608" y="0"/>
                  </a:lnTo>
                  <a:lnTo>
                    <a:pt x="8293608" y="979170"/>
                  </a:lnTo>
                  <a:lnTo>
                    <a:pt x="8306549" y="979170"/>
                  </a:lnTo>
                  <a:lnTo>
                    <a:pt x="83065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7457" y="5353050"/>
              <a:ext cx="8280654" cy="910855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984504" y="5353050"/>
              <a:ext cx="8307070" cy="1066800"/>
            </a:xfrm>
            <a:custGeom>
              <a:avLst/>
              <a:gdLst/>
              <a:ahLst/>
              <a:cxnLst/>
              <a:rect l="l" t="t" r="r" b="b"/>
              <a:pathLst>
                <a:path w="8307070" h="1066800">
                  <a:moveTo>
                    <a:pt x="8306549" y="0"/>
                  </a:moveTo>
                  <a:lnTo>
                    <a:pt x="8293608" y="0"/>
                  </a:lnTo>
                  <a:lnTo>
                    <a:pt x="8293608" y="979170"/>
                  </a:lnTo>
                  <a:lnTo>
                    <a:pt x="8293608" y="1053846"/>
                  </a:lnTo>
                  <a:lnTo>
                    <a:pt x="12941" y="1053846"/>
                  </a:lnTo>
                  <a:lnTo>
                    <a:pt x="12941" y="979170"/>
                  </a:lnTo>
                  <a:lnTo>
                    <a:pt x="12941" y="0"/>
                  </a:lnTo>
                  <a:lnTo>
                    <a:pt x="0" y="0"/>
                  </a:lnTo>
                  <a:lnTo>
                    <a:pt x="0" y="979170"/>
                  </a:lnTo>
                  <a:lnTo>
                    <a:pt x="0" y="1066800"/>
                  </a:lnTo>
                  <a:lnTo>
                    <a:pt x="8306549" y="1066800"/>
                  </a:lnTo>
                  <a:lnTo>
                    <a:pt x="8306549" y="979170"/>
                  </a:lnTo>
                  <a:lnTo>
                    <a:pt x="83065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31417" y="875030"/>
            <a:ext cx="8073390" cy="2951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3060" marR="5080" indent="-34036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400">
                <a:latin typeface="Calibri"/>
                <a:cs typeface="Calibri"/>
              </a:rPr>
              <a:t>Janita</a:t>
            </a:r>
            <a:r>
              <a:rPr dirty="0" sz="2400" spc="10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dan</a:t>
            </a:r>
            <a:r>
              <a:rPr dirty="0" sz="2400" spc="10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Kemala</a:t>
            </a:r>
            <a:r>
              <a:rPr dirty="0" sz="2400" spc="1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sepakat</a:t>
            </a:r>
            <a:r>
              <a:rPr dirty="0" sz="2400" spc="11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untuk</a:t>
            </a:r>
            <a:r>
              <a:rPr dirty="0" sz="2400" spc="1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mengikutsertakan</a:t>
            </a:r>
            <a:r>
              <a:rPr dirty="0" sz="2400" spc="10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Dimas</a:t>
            </a:r>
            <a:r>
              <a:rPr dirty="0" sz="2400" spc="105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ke </a:t>
            </a:r>
            <a:r>
              <a:rPr dirty="0" sz="2400" spc="-25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dalam persekutuan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dengan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membayar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Rp31.000.000.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Sebagai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gantinya,</a:t>
            </a:r>
            <a:r>
              <a:rPr dirty="0" sz="2400" spc="425">
                <a:latin typeface="Calibri"/>
                <a:cs typeface="Calibri"/>
              </a:rPr>
              <a:t>   </a:t>
            </a:r>
            <a:r>
              <a:rPr dirty="0" sz="2400">
                <a:latin typeface="Calibri"/>
                <a:cs typeface="Calibri"/>
              </a:rPr>
              <a:t>Dimas</a:t>
            </a:r>
            <a:r>
              <a:rPr dirty="0" sz="2400" spc="425">
                <a:latin typeface="Calibri"/>
                <a:cs typeface="Calibri"/>
              </a:rPr>
              <a:t>   </a:t>
            </a:r>
            <a:r>
              <a:rPr dirty="0" sz="2400">
                <a:latin typeface="Calibri"/>
                <a:cs typeface="Calibri"/>
              </a:rPr>
              <a:t>akan</a:t>
            </a:r>
            <a:r>
              <a:rPr dirty="0" sz="2400" spc="425">
                <a:latin typeface="Calibri"/>
                <a:cs typeface="Calibri"/>
              </a:rPr>
              <a:t>   </a:t>
            </a:r>
            <a:r>
              <a:rPr dirty="0" sz="2400">
                <a:latin typeface="Calibri"/>
                <a:cs typeface="Calibri"/>
              </a:rPr>
              <a:t>menerima</a:t>
            </a:r>
            <a:r>
              <a:rPr dirty="0" sz="2400" spc="425">
                <a:latin typeface="Calibri"/>
                <a:cs typeface="Calibri"/>
              </a:rPr>
              <a:t>   </a:t>
            </a:r>
            <a:r>
              <a:rPr dirty="0" sz="2400">
                <a:latin typeface="Calibri"/>
                <a:cs typeface="Calibri"/>
              </a:rPr>
              <a:t>sepertiga</a:t>
            </a:r>
            <a:r>
              <a:rPr dirty="0" sz="2400" spc="425">
                <a:latin typeface="Calibri"/>
                <a:cs typeface="Calibri"/>
              </a:rPr>
              <a:t>   </a:t>
            </a:r>
            <a:r>
              <a:rPr dirty="0" sz="2400" spc="-10">
                <a:latin typeface="Calibri"/>
                <a:cs typeface="Calibri"/>
              </a:rPr>
              <a:t>ekuitas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persekutuan</a:t>
            </a:r>
            <a:r>
              <a:rPr dirty="0" sz="2400" spc="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dan</a:t>
            </a:r>
            <a:r>
              <a:rPr dirty="0" sz="2400" spc="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akan</a:t>
            </a:r>
            <a:r>
              <a:rPr dirty="0" sz="2400" spc="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membagi</a:t>
            </a:r>
            <a:r>
              <a:rPr dirty="0" sz="2400" spc="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sama</a:t>
            </a:r>
            <a:r>
              <a:rPr dirty="0" sz="2400" spc="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rata</a:t>
            </a:r>
            <a:r>
              <a:rPr dirty="0" sz="2400" spc="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dengan</a:t>
            </a:r>
            <a:r>
              <a:rPr dirty="0" sz="2400" spc="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Janita</a:t>
            </a:r>
            <a:r>
              <a:rPr dirty="0" sz="2400" spc="70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dan </a:t>
            </a:r>
            <a:r>
              <a:rPr dirty="0" sz="2400" spc="-25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Kemala</a:t>
            </a:r>
            <a:r>
              <a:rPr dirty="0" sz="2400" spc="3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atas</a:t>
            </a:r>
            <a:r>
              <a:rPr dirty="0" sz="2400" spc="3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laba</a:t>
            </a:r>
            <a:r>
              <a:rPr dirty="0" sz="2400" spc="3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atau</a:t>
            </a:r>
            <a:r>
              <a:rPr dirty="0" sz="2400" spc="3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kerugian</a:t>
            </a:r>
            <a:r>
              <a:rPr dirty="0" sz="2400" spc="3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persekutuan.</a:t>
            </a:r>
            <a:r>
              <a:rPr dirty="0" sz="2400" spc="3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Dalam</a:t>
            </a:r>
            <a:r>
              <a:rPr dirty="0" sz="2400" spc="3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hal</a:t>
            </a:r>
            <a:r>
              <a:rPr dirty="0" sz="2400" spc="33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ini, </a:t>
            </a:r>
            <a:r>
              <a:rPr dirty="0" sz="2400" spc="-2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Dimas</a:t>
            </a:r>
            <a:r>
              <a:rPr dirty="0" sz="2400" spc="59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membayar</a:t>
            </a:r>
            <a:r>
              <a:rPr dirty="0" sz="2400" spc="220">
                <a:latin typeface="Calibri"/>
                <a:cs typeface="Calibri"/>
              </a:rPr>
              <a:t>   </a:t>
            </a:r>
            <a:r>
              <a:rPr dirty="0" sz="2400">
                <a:latin typeface="Calibri"/>
                <a:cs typeface="Calibri"/>
              </a:rPr>
              <a:t>Janita</a:t>
            </a:r>
            <a:r>
              <a:rPr dirty="0" sz="2400" spc="225">
                <a:latin typeface="Calibri"/>
                <a:cs typeface="Calibri"/>
              </a:rPr>
              <a:t>   </a:t>
            </a:r>
            <a:r>
              <a:rPr dirty="0" sz="2400">
                <a:latin typeface="Calibri"/>
                <a:cs typeface="Calibri"/>
              </a:rPr>
              <a:t>dan</a:t>
            </a:r>
            <a:r>
              <a:rPr dirty="0" sz="2400" spc="225">
                <a:latin typeface="Calibri"/>
                <a:cs typeface="Calibri"/>
              </a:rPr>
              <a:t>   </a:t>
            </a:r>
            <a:r>
              <a:rPr dirty="0" sz="2400">
                <a:latin typeface="Calibri"/>
                <a:cs typeface="Calibri"/>
              </a:rPr>
              <a:t>Kemala</a:t>
            </a:r>
            <a:r>
              <a:rPr dirty="0" sz="2400" spc="220">
                <a:latin typeface="Calibri"/>
                <a:cs typeface="Calibri"/>
              </a:rPr>
              <a:t>   </a:t>
            </a:r>
            <a:r>
              <a:rPr dirty="0" sz="2400">
                <a:latin typeface="Calibri"/>
                <a:cs typeface="Calibri"/>
              </a:rPr>
              <a:t>bonus</a:t>
            </a:r>
            <a:r>
              <a:rPr dirty="0" sz="2400" spc="225">
                <a:latin typeface="Calibri"/>
                <a:cs typeface="Calibri"/>
              </a:rPr>
              <a:t>   </a:t>
            </a:r>
            <a:r>
              <a:rPr dirty="0" sz="2400" spc="-10">
                <a:latin typeface="Calibri"/>
                <a:cs typeface="Calibri"/>
              </a:rPr>
              <a:t>sebesar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Rp6.000.000</a:t>
            </a:r>
            <a:r>
              <a:rPr dirty="0" sz="2400" spc="3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untuk</a:t>
            </a:r>
            <a:r>
              <a:rPr dirty="0" sz="2400" spc="4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bergabung</a:t>
            </a:r>
            <a:r>
              <a:rPr dirty="0" sz="2400" spc="3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dalam</a:t>
            </a:r>
            <a:r>
              <a:rPr dirty="0" sz="2400" spc="3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persekutuan,</a:t>
            </a:r>
            <a:r>
              <a:rPr dirty="0" sz="2400" spc="35">
                <a:latin typeface="Calibri"/>
                <a:cs typeface="Calibri"/>
              </a:rPr>
              <a:t>  </a:t>
            </a:r>
            <a:r>
              <a:rPr dirty="0" sz="2400" spc="-10">
                <a:latin typeface="Calibri"/>
                <a:cs typeface="Calibri"/>
              </a:rPr>
              <a:t>dengan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penghitungan</a:t>
            </a:r>
            <a:r>
              <a:rPr dirty="0" sz="2400" spc="-1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sebagai</a:t>
            </a:r>
            <a:r>
              <a:rPr dirty="0" sz="2400" spc="-1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berikut.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50185" y="4521708"/>
            <a:ext cx="5786120" cy="2159000"/>
            <a:chOff x="2250185" y="4521708"/>
            <a:chExt cx="5786120" cy="21590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58389" y="4727223"/>
              <a:ext cx="5582412" cy="55361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50185" y="4521708"/>
              <a:ext cx="5786120" cy="831850"/>
            </a:xfrm>
            <a:custGeom>
              <a:avLst/>
              <a:gdLst/>
              <a:ahLst/>
              <a:cxnLst/>
              <a:rect l="l" t="t" r="r" b="b"/>
              <a:pathLst>
                <a:path w="5786120" h="831850">
                  <a:moveTo>
                    <a:pt x="5785866" y="831342"/>
                  </a:moveTo>
                  <a:lnTo>
                    <a:pt x="5785866" y="0"/>
                  </a:lnTo>
                  <a:lnTo>
                    <a:pt x="0" y="0"/>
                  </a:lnTo>
                  <a:lnTo>
                    <a:pt x="0" y="831342"/>
                  </a:lnTo>
                  <a:lnTo>
                    <a:pt x="6096" y="831342"/>
                  </a:lnTo>
                  <a:lnTo>
                    <a:pt x="6096" y="12954"/>
                  </a:lnTo>
                  <a:lnTo>
                    <a:pt x="12192" y="6858"/>
                  </a:lnTo>
                  <a:lnTo>
                    <a:pt x="12192" y="12954"/>
                  </a:lnTo>
                  <a:lnTo>
                    <a:pt x="5772912" y="12953"/>
                  </a:lnTo>
                  <a:lnTo>
                    <a:pt x="5772912" y="6857"/>
                  </a:lnTo>
                  <a:lnTo>
                    <a:pt x="5779770" y="12953"/>
                  </a:lnTo>
                  <a:lnTo>
                    <a:pt x="5779770" y="831342"/>
                  </a:lnTo>
                  <a:lnTo>
                    <a:pt x="5785866" y="831342"/>
                  </a:lnTo>
                  <a:close/>
                </a:path>
                <a:path w="5786120" h="831850">
                  <a:moveTo>
                    <a:pt x="12192" y="12954"/>
                  </a:moveTo>
                  <a:lnTo>
                    <a:pt x="12192" y="6858"/>
                  </a:lnTo>
                  <a:lnTo>
                    <a:pt x="6096" y="12954"/>
                  </a:lnTo>
                  <a:lnTo>
                    <a:pt x="12192" y="12954"/>
                  </a:lnTo>
                  <a:close/>
                </a:path>
                <a:path w="5786120" h="831850">
                  <a:moveTo>
                    <a:pt x="12192" y="831342"/>
                  </a:moveTo>
                  <a:lnTo>
                    <a:pt x="12192" y="12954"/>
                  </a:lnTo>
                  <a:lnTo>
                    <a:pt x="6096" y="12954"/>
                  </a:lnTo>
                  <a:lnTo>
                    <a:pt x="6096" y="831342"/>
                  </a:lnTo>
                  <a:lnTo>
                    <a:pt x="12192" y="831342"/>
                  </a:lnTo>
                  <a:close/>
                </a:path>
                <a:path w="5786120" h="831850">
                  <a:moveTo>
                    <a:pt x="5779770" y="12953"/>
                  </a:moveTo>
                  <a:lnTo>
                    <a:pt x="5772912" y="6857"/>
                  </a:lnTo>
                  <a:lnTo>
                    <a:pt x="5772912" y="12953"/>
                  </a:lnTo>
                  <a:lnTo>
                    <a:pt x="5779770" y="12953"/>
                  </a:lnTo>
                  <a:close/>
                </a:path>
                <a:path w="5786120" h="831850">
                  <a:moveTo>
                    <a:pt x="5779770" y="831342"/>
                  </a:moveTo>
                  <a:lnTo>
                    <a:pt x="5779770" y="12953"/>
                  </a:lnTo>
                  <a:lnTo>
                    <a:pt x="5772912" y="12953"/>
                  </a:lnTo>
                  <a:lnTo>
                    <a:pt x="5772912" y="831342"/>
                  </a:lnTo>
                  <a:lnTo>
                    <a:pt x="5779770" y="8313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44673" y="5364847"/>
              <a:ext cx="5596128" cy="96737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250186" y="5353050"/>
              <a:ext cx="5786120" cy="979169"/>
            </a:xfrm>
            <a:custGeom>
              <a:avLst/>
              <a:gdLst/>
              <a:ahLst/>
              <a:cxnLst/>
              <a:rect l="l" t="t" r="r" b="b"/>
              <a:pathLst>
                <a:path w="5786120" h="979170">
                  <a:moveTo>
                    <a:pt x="6083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6083" y="979170"/>
                  </a:lnTo>
                  <a:lnTo>
                    <a:pt x="6083" y="0"/>
                  </a:lnTo>
                  <a:close/>
                </a:path>
                <a:path w="5786120" h="979170">
                  <a:moveTo>
                    <a:pt x="12192" y="0"/>
                  </a:moveTo>
                  <a:lnTo>
                    <a:pt x="6096" y="0"/>
                  </a:lnTo>
                  <a:lnTo>
                    <a:pt x="6096" y="979170"/>
                  </a:lnTo>
                  <a:lnTo>
                    <a:pt x="12192" y="979170"/>
                  </a:lnTo>
                  <a:lnTo>
                    <a:pt x="12192" y="0"/>
                  </a:lnTo>
                  <a:close/>
                </a:path>
                <a:path w="5786120" h="979170">
                  <a:moveTo>
                    <a:pt x="5785866" y="0"/>
                  </a:moveTo>
                  <a:lnTo>
                    <a:pt x="5772912" y="0"/>
                  </a:lnTo>
                  <a:lnTo>
                    <a:pt x="5772912" y="979170"/>
                  </a:lnTo>
                  <a:lnTo>
                    <a:pt x="5785866" y="979170"/>
                  </a:lnTo>
                  <a:lnTo>
                    <a:pt x="57858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8389" y="6332220"/>
              <a:ext cx="5582412" cy="23122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250185" y="6332220"/>
              <a:ext cx="5786120" cy="348615"/>
            </a:xfrm>
            <a:custGeom>
              <a:avLst/>
              <a:gdLst/>
              <a:ahLst/>
              <a:cxnLst/>
              <a:rect l="l" t="t" r="r" b="b"/>
              <a:pathLst>
                <a:path w="5786120" h="348615">
                  <a:moveTo>
                    <a:pt x="12191" y="335280"/>
                  </a:moveTo>
                  <a:lnTo>
                    <a:pt x="12191" y="0"/>
                  </a:lnTo>
                  <a:lnTo>
                    <a:pt x="0" y="0"/>
                  </a:lnTo>
                  <a:lnTo>
                    <a:pt x="0" y="348234"/>
                  </a:lnTo>
                  <a:lnTo>
                    <a:pt x="6095" y="348234"/>
                  </a:lnTo>
                  <a:lnTo>
                    <a:pt x="6095" y="335280"/>
                  </a:lnTo>
                  <a:lnTo>
                    <a:pt x="12191" y="335280"/>
                  </a:lnTo>
                  <a:close/>
                </a:path>
                <a:path w="5786120" h="348615">
                  <a:moveTo>
                    <a:pt x="5779769" y="335280"/>
                  </a:moveTo>
                  <a:lnTo>
                    <a:pt x="6095" y="335280"/>
                  </a:lnTo>
                  <a:lnTo>
                    <a:pt x="12191" y="341376"/>
                  </a:lnTo>
                  <a:lnTo>
                    <a:pt x="12191" y="348234"/>
                  </a:lnTo>
                  <a:lnTo>
                    <a:pt x="5772911" y="348234"/>
                  </a:lnTo>
                  <a:lnTo>
                    <a:pt x="5772911" y="341376"/>
                  </a:lnTo>
                  <a:lnTo>
                    <a:pt x="5779769" y="335280"/>
                  </a:lnTo>
                  <a:close/>
                </a:path>
                <a:path w="5786120" h="348615">
                  <a:moveTo>
                    <a:pt x="12191" y="348234"/>
                  </a:moveTo>
                  <a:lnTo>
                    <a:pt x="12191" y="341376"/>
                  </a:lnTo>
                  <a:lnTo>
                    <a:pt x="6095" y="335279"/>
                  </a:lnTo>
                  <a:lnTo>
                    <a:pt x="6095" y="348234"/>
                  </a:lnTo>
                  <a:lnTo>
                    <a:pt x="12191" y="348234"/>
                  </a:lnTo>
                  <a:close/>
                </a:path>
                <a:path w="5786120" h="348615">
                  <a:moveTo>
                    <a:pt x="5785865" y="348234"/>
                  </a:moveTo>
                  <a:lnTo>
                    <a:pt x="5785865" y="0"/>
                  </a:lnTo>
                  <a:lnTo>
                    <a:pt x="5772911" y="0"/>
                  </a:lnTo>
                  <a:lnTo>
                    <a:pt x="5772911" y="335280"/>
                  </a:lnTo>
                  <a:lnTo>
                    <a:pt x="5779769" y="335280"/>
                  </a:lnTo>
                  <a:lnTo>
                    <a:pt x="5779769" y="348234"/>
                  </a:lnTo>
                  <a:lnTo>
                    <a:pt x="5785865" y="348234"/>
                  </a:lnTo>
                  <a:close/>
                </a:path>
                <a:path w="5786120" h="348615">
                  <a:moveTo>
                    <a:pt x="5779769" y="348234"/>
                  </a:moveTo>
                  <a:lnTo>
                    <a:pt x="5779769" y="335280"/>
                  </a:lnTo>
                  <a:lnTo>
                    <a:pt x="5772911" y="341376"/>
                  </a:lnTo>
                  <a:lnTo>
                    <a:pt x="5772911" y="348234"/>
                  </a:lnTo>
                  <a:lnTo>
                    <a:pt x="5779769" y="3482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2938780"/>
          </a:xfrm>
          <a:custGeom>
            <a:avLst/>
            <a:gdLst/>
            <a:ahLst/>
            <a:cxnLst/>
            <a:rect l="l" t="t" r="r" b="b"/>
            <a:pathLst>
              <a:path w="9144000" h="2938779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8340"/>
                </a:lnTo>
                <a:lnTo>
                  <a:pt x="0" y="1959102"/>
                </a:lnTo>
                <a:lnTo>
                  <a:pt x="0" y="2938272"/>
                </a:lnTo>
                <a:lnTo>
                  <a:pt x="9144000" y="2938272"/>
                </a:lnTo>
                <a:lnTo>
                  <a:pt x="9144000" y="1959102"/>
                </a:lnTo>
                <a:lnTo>
                  <a:pt x="9144000" y="1958340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0" y="748537"/>
            <a:ext cx="8074659" cy="412178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algn="just" marL="354330" marR="5080" indent="-341630">
              <a:lnSpc>
                <a:spcPts val="346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Bonus</a:t>
            </a:r>
            <a:r>
              <a:rPr dirty="0" sz="3200" spc="6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sebesar</a:t>
            </a:r>
            <a:r>
              <a:rPr dirty="0" sz="3200" spc="6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Rp6.000.000</a:t>
            </a:r>
            <a:r>
              <a:rPr dirty="0" sz="3200" spc="6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yang</a:t>
            </a:r>
            <a:r>
              <a:rPr dirty="0" sz="3200" spc="62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dibayarkan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oleh</a:t>
            </a:r>
            <a:r>
              <a:rPr dirty="0" sz="3200" spc="18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Dimas</a:t>
            </a:r>
            <a:r>
              <a:rPr dirty="0" sz="3200" spc="18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akan</a:t>
            </a:r>
            <a:r>
              <a:rPr dirty="0" sz="3200" spc="18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menambah</a:t>
            </a:r>
            <a:r>
              <a:rPr dirty="0" sz="3200" spc="19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akun</a:t>
            </a:r>
            <a:r>
              <a:rPr dirty="0" sz="3200" spc="484">
                <a:latin typeface="Calibri"/>
                <a:cs typeface="Calibri"/>
              </a:rPr>
              <a:t>   </a:t>
            </a:r>
            <a:r>
              <a:rPr dirty="0" sz="3200" spc="-10">
                <a:latin typeface="Calibri"/>
                <a:cs typeface="Calibri"/>
              </a:rPr>
              <a:t>modal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Janita</a:t>
            </a:r>
            <a:r>
              <a:rPr dirty="0" sz="3200" spc="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dan</a:t>
            </a:r>
            <a:r>
              <a:rPr dirty="0" sz="3200" spc="1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Kemala.</a:t>
            </a:r>
            <a:r>
              <a:rPr dirty="0" sz="3200" spc="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Bonus</a:t>
            </a:r>
            <a:r>
              <a:rPr dirty="0" sz="3200" spc="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akan</a:t>
            </a:r>
            <a:r>
              <a:rPr dirty="0" sz="3200" spc="10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didistribusikan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ke</a:t>
            </a:r>
            <a:r>
              <a:rPr dirty="0" sz="3200" spc="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akun</a:t>
            </a:r>
            <a:r>
              <a:rPr dirty="0" sz="3200" spc="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modal</a:t>
            </a:r>
            <a:r>
              <a:rPr dirty="0" sz="3200" spc="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Janita</a:t>
            </a:r>
            <a:r>
              <a:rPr dirty="0" sz="3200" spc="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dan</a:t>
            </a:r>
            <a:r>
              <a:rPr dirty="0" sz="3200" spc="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Kemala</a:t>
            </a:r>
            <a:r>
              <a:rPr dirty="0" sz="3200" spc="2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berdasarkan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rasio</a:t>
            </a:r>
            <a:r>
              <a:rPr dirty="0" sz="3200" spc="-1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pembagian</a:t>
            </a:r>
            <a:r>
              <a:rPr dirty="0" sz="3200" spc="-114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laba.</a:t>
            </a:r>
            <a:endParaRPr sz="3200">
              <a:latin typeface="Calibri"/>
              <a:cs typeface="Calibri"/>
            </a:endParaRPr>
          </a:p>
          <a:p>
            <a:pPr algn="just" marL="353695" marR="6985" indent="-341630">
              <a:lnSpc>
                <a:spcPts val="3460"/>
              </a:lnSpc>
              <a:spcBef>
                <a:spcPts val="74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Dengan</a:t>
            </a:r>
            <a:r>
              <a:rPr dirty="0" sz="3200" spc="32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asumsi</a:t>
            </a:r>
            <a:r>
              <a:rPr dirty="0" sz="3200" spc="32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bahwa</a:t>
            </a:r>
            <a:r>
              <a:rPr dirty="0" sz="3200" spc="33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Janita</a:t>
            </a:r>
            <a:r>
              <a:rPr dirty="0" sz="3200" spc="32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dan</a:t>
            </a:r>
            <a:r>
              <a:rPr dirty="0" sz="3200" spc="325">
                <a:latin typeface="Calibri"/>
                <a:cs typeface="Calibri"/>
              </a:rPr>
              <a:t>  </a:t>
            </a:r>
            <a:r>
              <a:rPr dirty="0" sz="3200" spc="-10">
                <a:latin typeface="Calibri"/>
                <a:cs typeface="Calibri"/>
              </a:rPr>
              <a:t>Kemala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berbagi</a:t>
            </a:r>
            <a:r>
              <a:rPr dirty="0" sz="3200" spc="5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laba</a:t>
            </a:r>
            <a:r>
              <a:rPr dirty="0" sz="3200" spc="5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dan</a:t>
            </a:r>
            <a:r>
              <a:rPr dirty="0" sz="3200" spc="5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rugi</a:t>
            </a:r>
            <a:r>
              <a:rPr dirty="0" sz="3200" spc="5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sama</a:t>
            </a:r>
            <a:r>
              <a:rPr dirty="0" sz="3200" spc="5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rata,</a:t>
            </a:r>
            <a:r>
              <a:rPr dirty="0" sz="3200" spc="5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ayat</a:t>
            </a:r>
            <a:r>
              <a:rPr dirty="0" sz="3200" spc="54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jurnal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untuk</a:t>
            </a:r>
            <a:r>
              <a:rPr dirty="0" sz="3200" spc="-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mencatat</a:t>
            </a:r>
            <a:r>
              <a:rPr dirty="0" sz="3200" spc="-3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keikutsertaan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Dimas</a:t>
            </a:r>
            <a:r>
              <a:rPr dirty="0" sz="3200" spc="-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ke</a:t>
            </a:r>
            <a:r>
              <a:rPr dirty="0" sz="3200" spc="-3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dalam 	persekutuan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adalah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sebagai</a:t>
            </a:r>
            <a:r>
              <a:rPr dirty="0" sz="3200" spc="-114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berikut.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920239" y="5099303"/>
            <a:ext cx="6434455" cy="1680210"/>
            <a:chOff x="1920239" y="5099303"/>
            <a:chExt cx="6434455" cy="16802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33193" y="5112257"/>
              <a:ext cx="6408420" cy="24079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920239" y="5099303"/>
              <a:ext cx="6434455" cy="254000"/>
            </a:xfrm>
            <a:custGeom>
              <a:avLst/>
              <a:gdLst/>
              <a:ahLst/>
              <a:cxnLst/>
              <a:rect l="l" t="t" r="r" b="b"/>
              <a:pathLst>
                <a:path w="6434455" h="254000">
                  <a:moveTo>
                    <a:pt x="6434327" y="253746"/>
                  </a:moveTo>
                  <a:lnTo>
                    <a:pt x="6434327" y="0"/>
                  </a:lnTo>
                  <a:lnTo>
                    <a:pt x="0" y="0"/>
                  </a:lnTo>
                  <a:lnTo>
                    <a:pt x="0" y="253746"/>
                  </a:lnTo>
                  <a:lnTo>
                    <a:pt x="6858" y="253746"/>
                  </a:lnTo>
                  <a:lnTo>
                    <a:pt x="6858" y="12954"/>
                  </a:lnTo>
                  <a:lnTo>
                    <a:pt x="12954" y="6858"/>
                  </a:lnTo>
                  <a:lnTo>
                    <a:pt x="12954" y="12954"/>
                  </a:lnTo>
                  <a:lnTo>
                    <a:pt x="6421373" y="12953"/>
                  </a:lnTo>
                  <a:lnTo>
                    <a:pt x="6421373" y="6857"/>
                  </a:lnTo>
                  <a:lnTo>
                    <a:pt x="6428232" y="12953"/>
                  </a:lnTo>
                  <a:lnTo>
                    <a:pt x="6428232" y="253746"/>
                  </a:lnTo>
                  <a:lnTo>
                    <a:pt x="6434327" y="253746"/>
                  </a:lnTo>
                  <a:close/>
                </a:path>
                <a:path w="6434455" h="254000">
                  <a:moveTo>
                    <a:pt x="12954" y="12954"/>
                  </a:moveTo>
                  <a:lnTo>
                    <a:pt x="12954" y="6858"/>
                  </a:lnTo>
                  <a:lnTo>
                    <a:pt x="6858" y="12954"/>
                  </a:lnTo>
                  <a:lnTo>
                    <a:pt x="12954" y="12954"/>
                  </a:lnTo>
                  <a:close/>
                </a:path>
                <a:path w="6434455" h="254000">
                  <a:moveTo>
                    <a:pt x="12954" y="253746"/>
                  </a:moveTo>
                  <a:lnTo>
                    <a:pt x="12954" y="12954"/>
                  </a:lnTo>
                  <a:lnTo>
                    <a:pt x="6858" y="12954"/>
                  </a:lnTo>
                  <a:lnTo>
                    <a:pt x="6858" y="253746"/>
                  </a:lnTo>
                  <a:lnTo>
                    <a:pt x="12954" y="253746"/>
                  </a:lnTo>
                  <a:close/>
                </a:path>
                <a:path w="6434455" h="254000">
                  <a:moveTo>
                    <a:pt x="6428232" y="12953"/>
                  </a:moveTo>
                  <a:lnTo>
                    <a:pt x="6421373" y="6857"/>
                  </a:lnTo>
                  <a:lnTo>
                    <a:pt x="6421373" y="12953"/>
                  </a:lnTo>
                  <a:lnTo>
                    <a:pt x="6428232" y="12953"/>
                  </a:lnTo>
                  <a:close/>
                </a:path>
                <a:path w="6434455" h="254000">
                  <a:moveTo>
                    <a:pt x="6428232" y="253746"/>
                  </a:moveTo>
                  <a:lnTo>
                    <a:pt x="6428232" y="12953"/>
                  </a:lnTo>
                  <a:lnTo>
                    <a:pt x="6421373" y="12953"/>
                  </a:lnTo>
                  <a:lnTo>
                    <a:pt x="6421373" y="253746"/>
                  </a:lnTo>
                  <a:lnTo>
                    <a:pt x="6428232" y="2537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6036" y="5353049"/>
              <a:ext cx="6254309" cy="97917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920240" y="5353049"/>
              <a:ext cx="6434455" cy="979169"/>
            </a:xfrm>
            <a:custGeom>
              <a:avLst/>
              <a:gdLst/>
              <a:ahLst/>
              <a:cxnLst/>
              <a:rect l="l" t="t" r="r" b="b"/>
              <a:pathLst>
                <a:path w="6434455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6434455" h="979170">
                  <a:moveTo>
                    <a:pt x="6434315" y="0"/>
                  </a:moveTo>
                  <a:lnTo>
                    <a:pt x="6421361" y="0"/>
                  </a:lnTo>
                  <a:lnTo>
                    <a:pt x="6421361" y="979170"/>
                  </a:lnTo>
                  <a:lnTo>
                    <a:pt x="6434315" y="979170"/>
                  </a:lnTo>
                  <a:lnTo>
                    <a:pt x="64343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33193" y="6332219"/>
              <a:ext cx="6267152" cy="43433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920239" y="6332219"/>
              <a:ext cx="6434455" cy="447675"/>
            </a:xfrm>
            <a:custGeom>
              <a:avLst/>
              <a:gdLst/>
              <a:ahLst/>
              <a:cxnLst/>
              <a:rect l="l" t="t" r="r" b="b"/>
              <a:pathLst>
                <a:path w="6434455" h="447675">
                  <a:moveTo>
                    <a:pt x="12953" y="434339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447294"/>
                  </a:lnTo>
                  <a:lnTo>
                    <a:pt x="6857" y="447294"/>
                  </a:lnTo>
                  <a:lnTo>
                    <a:pt x="6857" y="434339"/>
                  </a:lnTo>
                  <a:lnTo>
                    <a:pt x="12953" y="434339"/>
                  </a:lnTo>
                  <a:close/>
                </a:path>
                <a:path w="6434455" h="447675">
                  <a:moveTo>
                    <a:pt x="6428232" y="434339"/>
                  </a:moveTo>
                  <a:lnTo>
                    <a:pt x="6857" y="434339"/>
                  </a:lnTo>
                  <a:lnTo>
                    <a:pt x="12953" y="441198"/>
                  </a:lnTo>
                  <a:lnTo>
                    <a:pt x="12953" y="447294"/>
                  </a:lnTo>
                  <a:lnTo>
                    <a:pt x="6421373" y="447294"/>
                  </a:lnTo>
                  <a:lnTo>
                    <a:pt x="6421373" y="441198"/>
                  </a:lnTo>
                  <a:lnTo>
                    <a:pt x="6428232" y="434339"/>
                  </a:lnTo>
                  <a:close/>
                </a:path>
                <a:path w="6434455" h="447675">
                  <a:moveTo>
                    <a:pt x="12953" y="447294"/>
                  </a:moveTo>
                  <a:lnTo>
                    <a:pt x="12953" y="441198"/>
                  </a:lnTo>
                  <a:lnTo>
                    <a:pt x="6857" y="434339"/>
                  </a:lnTo>
                  <a:lnTo>
                    <a:pt x="6857" y="447294"/>
                  </a:lnTo>
                  <a:lnTo>
                    <a:pt x="12953" y="447294"/>
                  </a:lnTo>
                  <a:close/>
                </a:path>
                <a:path w="6434455" h="447675">
                  <a:moveTo>
                    <a:pt x="6434327" y="447294"/>
                  </a:moveTo>
                  <a:lnTo>
                    <a:pt x="6434327" y="0"/>
                  </a:lnTo>
                  <a:lnTo>
                    <a:pt x="6421373" y="0"/>
                  </a:lnTo>
                  <a:lnTo>
                    <a:pt x="6421373" y="434339"/>
                  </a:lnTo>
                  <a:lnTo>
                    <a:pt x="6428232" y="434339"/>
                  </a:lnTo>
                  <a:lnTo>
                    <a:pt x="6428232" y="447294"/>
                  </a:lnTo>
                  <a:lnTo>
                    <a:pt x="6434327" y="447294"/>
                  </a:lnTo>
                  <a:close/>
                </a:path>
                <a:path w="6434455" h="447675">
                  <a:moveTo>
                    <a:pt x="6428232" y="447294"/>
                  </a:moveTo>
                  <a:lnTo>
                    <a:pt x="6428232" y="434339"/>
                  </a:lnTo>
                  <a:lnTo>
                    <a:pt x="6421373" y="441198"/>
                  </a:lnTo>
                  <a:lnTo>
                    <a:pt x="6421373" y="447294"/>
                  </a:lnTo>
                  <a:lnTo>
                    <a:pt x="6428232" y="4472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3917950"/>
          </a:xfrm>
          <a:custGeom>
            <a:avLst/>
            <a:gdLst/>
            <a:ahLst/>
            <a:cxnLst/>
            <a:rect l="l" t="t" r="r" b="b"/>
            <a:pathLst>
              <a:path w="9144000" h="391795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3917442"/>
                </a:lnTo>
                <a:lnTo>
                  <a:pt x="9144000" y="391744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64512"/>
            <a:ext cx="8072120" cy="34391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3695" marR="5080" indent="-34163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>
                <a:latin typeface="Calibri"/>
                <a:cs typeface="Calibri"/>
              </a:rPr>
              <a:t>Rekan‐rekan</a:t>
            </a:r>
            <a:r>
              <a:rPr dirty="0" sz="3200" spc="5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yang</a:t>
            </a:r>
            <a:r>
              <a:rPr dirty="0" sz="3200" spc="5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ada</a:t>
            </a:r>
            <a:r>
              <a:rPr dirty="0" sz="3200" spc="5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mungkin</a:t>
            </a:r>
            <a:r>
              <a:rPr dirty="0" sz="3200" spc="5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saja</a:t>
            </a:r>
            <a:r>
              <a:rPr dirty="0" sz="3200" spc="58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sepakat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untuk</a:t>
            </a:r>
            <a:r>
              <a:rPr dirty="0" sz="3200" spc="-8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membayarkan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bonus</a:t>
            </a:r>
            <a:r>
              <a:rPr dirty="0" sz="3200" spc="-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kepada</a:t>
            </a:r>
            <a:r>
              <a:rPr dirty="0" sz="3200" spc="-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rekan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baru </a:t>
            </a:r>
            <a:r>
              <a:rPr dirty="0" sz="3200" spc="-2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yang</a:t>
            </a:r>
            <a:r>
              <a:rPr dirty="0" sz="3200" spc="78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bergabung</a:t>
            </a:r>
            <a:r>
              <a:rPr dirty="0" sz="3200" spc="78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ke</a:t>
            </a:r>
            <a:r>
              <a:rPr dirty="0" sz="3200" spc="78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dalam</a:t>
            </a:r>
            <a:r>
              <a:rPr dirty="0" sz="3200" spc="785">
                <a:latin typeface="Calibri"/>
                <a:cs typeface="Calibri"/>
              </a:rPr>
              <a:t>  </a:t>
            </a:r>
            <a:r>
              <a:rPr dirty="0" sz="3200" spc="-10">
                <a:latin typeface="Calibri"/>
                <a:cs typeface="Calibri"/>
              </a:rPr>
              <a:t>persekutuan.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Sebagai</a:t>
            </a:r>
            <a:r>
              <a:rPr dirty="0" sz="3200" spc="204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ilustrasi,</a:t>
            </a:r>
            <a:r>
              <a:rPr dirty="0" sz="3200" spc="204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asumsikan</a:t>
            </a:r>
            <a:r>
              <a:rPr dirty="0" sz="3200" spc="20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bahwa</a:t>
            </a:r>
            <a:r>
              <a:rPr dirty="0" sz="3200" spc="200">
                <a:latin typeface="Calibri"/>
                <a:cs typeface="Calibri"/>
              </a:rPr>
              <a:t>  </a:t>
            </a:r>
            <a:r>
              <a:rPr dirty="0" sz="3200" spc="-10">
                <a:latin typeface="Calibri"/>
                <a:cs typeface="Calibri"/>
              </a:rPr>
              <a:t>setelah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pernyesuaian</a:t>
            </a:r>
            <a:r>
              <a:rPr dirty="0" sz="3200" spc="7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aset‐aset</a:t>
            </a:r>
            <a:r>
              <a:rPr dirty="0" sz="3200" spc="7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ke</a:t>
            </a:r>
            <a:r>
              <a:rPr dirty="0" sz="3200" spc="7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nilai</a:t>
            </a:r>
            <a:r>
              <a:rPr dirty="0" sz="3200" spc="7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pasar,</a:t>
            </a:r>
            <a:r>
              <a:rPr dirty="0" sz="3200" spc="77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saldo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modal</a:t>
            </a:r>
            <a:r>
              <a:rPr dirty="0" sz="3200" spc="16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Janira</a:t>
            </a:r>
            <a:r>
              <a:rPr dirty="0" sz="3200" spc="16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Citra</a:t>
            </a:r>
            <a:r>
              <a:rPr dirty="0" sz="3200" spc="16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dan</a:t>
            </a:r>
            <a:r>
              <a:rPr dirty="0" sz="3200" spc="17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Sinta</a:t>
            </a:r>
            <a:r>
              <a:rPr dirty="0" sz="3200" spc="16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Dania</a:t>
            </a:r>
            <a:r>
              <a:rPr dirty="0" sz="3200" spc="165">
                <a:latin typeface="Calibri"/>
                <a:cs typeface="Calibri"/>
              </a:rPr>
              <a:t>  </a:t>
            </a:r>
            <a:r>
              <a:rPr dirty="0" sz="3200" spc="-10">
                <a:latin typeface="Calibri"/>
                <a:cs typeface="Calibri"/>
              </a:rPr>
              <a:t>adalah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sebagai</a:t>
            </a:r>
            <a:r>
              <a:rPr dirty="0" sz="3200" spc="-16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berikut.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920239" y="5673852"/>
            <a:ext cx="6362700" cy="1393825"/>
            <a:chOff x="1920239" y="5673852"/>
            <a:chExt cx="6362700" cy="139382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33193" y="5686806"/>
              <a:ext cx="6336791" cy="64541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920239" y="5673852"/>
              <a:ext cx="6362700" cy="658495"/>
            </a:xfrm>
            <a:custGeom>
              <a:avLst/>
              <a:gdLst/>
              <a:ahLst/>
              <a:cxnLst/>
              <a:rect l="l" t="t" r="r" b="b"/>
              <a:pathLst>
                <a:path w="6362700" h="658495">
                  <a:moveTo>
                    <a:pt x="6362700" y="658368"/>
                  </a:moveTo>
                  <a:lnTo>
                    <a:pt x="6362700" y="0"/>
                  </a:lnTo>
                  <a:lnTo>
                    <a:pt x="0" y="0"/>
                  </a:lnTo>
                  <a:lnTo>
                    <a:pt x="0" y="658368"/>
                  </a:lnTo>
                  <a:lnTo>
                    <a:pt x="6858" y="658368"/>
                  </a:lnTo>
                  <a:lnTo>
                    <a:pt x="6858" y="12954"/>
                  </a:lnTo>
                  <a:lnTo>
                    <a:pt x="12953" y="6858"/>
                  </a:lnTo>
                  <a:lnTo>
                    <a:pt x="12953" y="12954"/>
                  </a:lnTo>
                  <a:lnTo>
                    <a:pt x="6349745" y="12953"/>
                  </a:lnTo>
                  <a:lnTo>
                    <a:pt x="6349745" y="6857"/>
                  </a:lnTo>
                  <a:lnTo>
                    <a:pt x="6355841" y="12953"/>
                  </a:lnTo>
                  <a:lnTo>
                    <a:pt x="6355841" y="658368"/>
                  </a:lnTo>
                  <a:lnTo>
                    <a:pt x="6362700" y="658368"/>
                  </a:lnTo>
                  <a:close/>
                </a:path>
                <a:path w="6362700" h="658495">
                  <a:moveTo>
                    <a:pt x="12953" y="12954"/>
                  </a:moveTo>
                  <a:lnTo>
                    <a:pt x="12953" y="6858"/>
                  </a:lnTo>
                  <a:lnTo>
                    <a:pt x="6858" y="12954"/>
                  </a:lnTo>
                  <a:lnTo>
                    <a:pt x="12953" y="12954"/>
                  </a:lnTo>
                  <a:close/>
                </a:path>
                <a:path w="6362700" h="658495">
                  <a:moveTo>
                    <a:pt x="12953" y="658368"/>
                  </a:moveTo>
                  <a:lnTo>
                    <a:pt x="12953" y="12954"/>
                  </a:lnTo>
                  <a:lnTo>
                    <a:pt x="6858" y="12954"/>
                  </a:lnTo>
                  <a:lnTo>
                    <a:pt x="6858" y="658368"/>
                  </a:lnTo>
                  <a:lnTo>
                    <a:pt x="12953" y="658368"/>
                  </a:lnTo>
                  <a:close/>
                </a:path>
                <a:path w="6362700" h="658495">
                  <a:moveTo>
                    <a:pt x="6355841" y="12953"/>
                  </a:moveTo>
                  <a:lnTo>
                    <a:pt x="6349745" y="6857"/>
                  </a:lnTo>
                  <a:lnTo>
                    <a:pt x="6349745" y="12953"/>
                  </a:lnTo>
                  <a:lnTo>
                    <a:pt x="6355841" y="12953"/>
                  </a:lnTo>
                  <a:close/>
                </a:path>
                <a:path w="6362700" h="658495">
                  <a:moveTo>
                    <a:pt x="6355841" y="658368"/>
                  </a:moveTo>
                  <a:lnTo>
                    <a:pt x="6355841" y="12953"/>
                  </a:lnTo>
                  <a:lnTo>
                    <a:pt x="6349745" y="12953"/>
                  </a:lnTo>
                  <a:lnTo>
                    <a:pt x="6349745" y="658368"/>
                  </a:lnTo>
                  <a:lnTo>
                    <a:pt x="6355841" y="6583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5477" y="6332220"/>
              <a:ext cx="6075322" cy="64211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920239" y="6332220"/>
              <a:ext cx="6362700" cy="735330"/>
            </a:xfrm>
            <a:custGeom>
              <a:avLst/>
              <a:gdLst/>
              <a:ahLst/>
              <a:cxnLst/>
              <a:rect l="l" t="t" r="r" b="b"/>
              <a:pathLst>
                <a:path w="6362700" h="735329">
                  <a:moveTo>
                    <a:pt x="12953" y="722376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35330"/>
                  </a:lnTo>
                  <a:lnTo>
                    <a:pt x="6858" y="735330"/>
                  </a:lnTo>
                  <a:lnTo>
                    <a:pt x="6858" y="722376"/>
                  </a:lnTo>
                  <a:lnTo>
                    <a:pt x="12953" y="722376"/>
                  </a:lnTo>
                  <a:close/>
                </a:path>
                <a:path w="6362700" h="735329">
                  <a:moveTo>
                    <a:pt x="6355841" y="722376"/>
                  </a:moveTo>
                  <a:lnTo>
                    <a:pt x="6858" y="722376"/>
                  </a:lnTo>
                  <a:lnTo>
                    <a:pt x="12953" y="729234"/>
                  </a:lnTo>
                  <a:lnTo>
                    <a:pt x="12953" y="735330"/>
                  </a:lnTo>
                  <a:lnTo>
                    <a:pt x="6349745" y="735330"/>
                  </a:lnTo>
                  <a:lnTo>
                    <a:pt x="6349745" y="729234"/>
                  </a:lnTo>
                  <a:lnTo>
                    <a:pt x="6355841" y="722376"/>
                  </a:lnTo>
                  <a:close/>
                </a:path>
                <a:path w="6362700" h="735329">
                  <a:moveTo>
                    <a:pt x="12953" y="735330"/>
                  </a:moveTo>
                  <a:lnTo>
                    <a:pt x="12953" y="729234"/>
                  </a:lnTo>
                  <a:lnTo>
                    <a:pt x="6858" y="722376"/>
                  </a:lnTo>
                  <a:lnTo>
                    <a:pt x="6858" y="735330"/>
                  </a:lnTo>
                  <a:lnTo>
                    <a:pt x="12953" y="735330"/>
                  </a:lnTo>
                  <a:close/>
                </a:path>
                <a:path w="6362700" h="735329">
                  <a:moveTo>
                    <a:pt x="6362700" y="735330"/>
                  </a:moveTo>
                  <a:lnTo>
                    <a:pt x="6362700" y="0"/>
                  </a:lnTo>
                  <a:lnTo>
                    <a:pt x="6349745" y="0"/>
                  </a:lnTo>
                  <a:lnTo>
                    <a:pt x="6349745" y="722376"/>
                  </a:lnTo>
                  <a:lnTo>
                    <a:pt x="6355841" y="722376"/>
                  </a:lnTo>
                  <a:lnTo>
                    <a:pt x="6355841" y="735330"/>
                  </a:lnTo>
                  <a:lnTo>
                    <a:pt x="6362700" y="735330"/>
                  </a:lnTo>
                  <a:close/>
                </a:path>
                <a:path w="6362700" h="735329">
                  <a:moveTo>
                    <a:pt x="6355841" y="735330"/>
                  </a:moveTo>
                  <a:lnTo>
                    <a:pt x="6355841" y="722376"/>
                  </a:lnTo>
                  <a:lnTo>
                    <a:pt x="6349745" y="729234"/>
                  </a:lnTo>
                  <a:lnTo>
                    <a:pt x="6349745" y="735330"/>
                  </a:lnTo>
                  <a:lnTo>
                    <a:pt x="6355841" y="7353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339394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075436" y="609092"/>
            <a:ext cx="8075295" cy="418592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algn="just" marL="355600" marR="5080" indent="-342900">
              <a:lnSpc>
                <a:spcPts val="324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Citra</a:t>
            </a:r>
            <a:r>
              <a:rPr dirty="0" sz="3000" spc="25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254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Dania</a:t>
            </a:r>
            <a:r>
              <a:rPr dirty="0" sz="3000" spc="254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sepakat</a:t>
            </a:r>
            <a:r>
              <a:rPr dirty="0" sz="3000" spc="254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untuk</a:t>
            </a:r>
            <a:r>
              <a:rPr dirty="0" sz="3000" spc="254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mengikutsertakan </a:t>
            </a:r>
            <a:r>
              <a:rPr dirty="0" sz="3000">
                <a:latin typeface="Calibri"/>
                <a:cs typeface="Calibri"/>
              </a:rPr>
              <a:t>Eva</a:t>
            </a:r>
            <a:r>
              <a:rPr dirty="0" sz="3000" spc="10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Carita</a:t>
            </a:r>
            <a:r>
              <a:rPr dirty="0" sz="3000" spc="11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ke</a:t>
            </a:r>
            <a:r>
              <a:rPr dirty="0" sz="3000" spc="10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dalam</a:t>
            </a:r>
            <a:r>
              <a:rPr dirty="0" sz="3000" spc="10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persekutuan</a:t>
            </a:r>
            <a:r>
              <a:rPr dirty="0" sz="3000" spc="10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pada</a:t>
            </a:r>
            <a:r>
              <a:rPr dirty="0" sz="3000" spc="10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1</a:t>
            </a:r>
            <a:r>
              <a:rPr dirty="0" sz="3000" spc="110">
                <a:latin typeface="Calibri"/>
                <a:cs typeface="Calibri"/>
              </a:rPr>
              <a:t>  </a:t>
            </a:r>
            <a:r>
              <a:rPr dirty="0" sz="3000" spc="-20">
                <a:latin typeface="Calibri"/>
                <a:cs typeface="Calibri"/>
              </a:rPr>
              <a:t>Juni </a:t>
            </a:r>
            <a:r>
              <a:rPr dirty="0" sz="3000">
                <a:latin typeface="Calibri"/>
                <a:cs typeface="Calibri"/>
              </a:rPr>
              <a:t>dengan</a:t>
            </a:r>
            <a:r>
              <a:rPr dirty="0" sz="3000" spc="18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investasi</a:t>
            </a:r>
            <a:r>
              <a:rPr dirty="0" sz="3000" spc="17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sebesar</a:t>
            </a:r>
            <a:r>
              <a:rPr dirty="0" sz="3000" spc="1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Rp30.000.000.</a:t>
            </a:r>
            <a:r>
              <a:rPr dirty="0" sz="3000" spc="18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Sebagai </a:t>
            </a:r>
            <a:r>
              <a:rPr dirty="0" sz="3000">
                <a:latin typeface="Calibri"/>
                <a:cs typeface="Calibri"/>
              </a:rPr>
              <a:t>gantinya,</a:t>
            </a:r>
            <a:r>
              <a:rPr dirty="0" sz="3000" spc="44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Carita</a:t>
            </a:r>
            <a:r>
              <a:rPr dirty="0" sz="3000" spc="45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akan</a:t>
            </a:r>
            <a:r>
              <a:rPr dirty="0" sz="3000" spc="44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menerima</a:t>
            </a:r>
            <a:r>
              <a:rPr dirty="0" sz="3000" spc="445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seperempat </a:t>
            </a:r>
            <a:r>
              <a:rPr dirty="0" sz="3000">
                <a:latin typeface="Calibri"/>
                <a:cs typeface="Calibri"/>
              </a:rPr>
              <a:t>ekuitas</a:t>
            </a:r>
            <a:r>
              <a:rPr dirty="0" sz="3000" spc="4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di</a:t>
            </a:r>
            <a:r>
              <a:rPr dirty="0" sz="3000" spc="4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dalam</a:t>
            </a:r>
            <a:r>
              <a:rPr dirty="0" sz="3000" spc="4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persekutuan</a:t>
            </a:r>
            <a:r>
              <a:rPr dirty="0" sz="3000" spc="4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4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akan</a:t>
            </a:r>
            <a:r>
              <a:rPr dirty="0" sz="3000" spc="49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berbagi </a:t>
            </a:r>
            <a:r>
              <a:rPr dirty="0" sz="3000">
                <a:latin typeface="Calibri"/>
                <a:cs typeface="Calibri"/>
              </a:rPr>
              <a:t>seperempat</a:t>
            </a:r>
            <a:r>
              <a:rPr dirty="0" sz="3000" spc="6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laba</a:t>
            </a:r>
            <a:r>
              <a:rPr dirty="0" sz="3000" spc="68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67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rugi.</a:t>
            </a:r>
            <a:r>
              <a:rPr dirty="0" sz="3000" spc="69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Dalam</a:t>
            </a:r>
            <a:r>
              <a:rPr dirty="0" sz="3000" spc="68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hal</a:t>
            </a:r>
            <a:r>
              <a:rPr dirty="0" sz="3000" spc="68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ini,</a:t>
            </a:r>
            <a:r>
              <a:rPr dirty="0" sz="3000" spc="69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Citra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5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Dania</a:t>
            </a:r>
            <a:r>
              <a:rPr dirty="0" sz="3000" spc="52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membayar</a:t>
            </a:r>
            <a:r>
              <a:rPr dirty="0" sz="3000" spc="52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bonus</a:t>
            </a:r>
            <a:r>
              <a:rPr dirty="0" sz="3000" spc="52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kepada</a:t>
            </a:r>
            <a:r>
              <a:rPr dirty="0" sz="3000" spc="520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Carita </a:t>
            </a:r>
            <a:r>
              <a:rPr dirty="0" sz="3000">
                <a:latin typeface="Calibri"/>
                <a:cs typeface="Calibri"/>
              </a:rPr>
              <a:t>sebesar</a:t>
            </a:r>
            <a:r>
              <a:rPr dirty="0" sz="3000" spc="3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Rp7.500.000</a:t>
            </a:r>
            <a:r>
              <a:rPr dirty="0" sz="3000" spc="3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untuk</a:t>
            </a:r>
            <a:r>
              <a:rPr dirty="0" sz="3000" spc="3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bergabung</a:t>
            </a:r>
            <a:r>
              <a:rPr dirty="0" sz="3000" spc="3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ke</a:t>
            </a:r>
            <a:r>
              <a:rPr dirty="0" sz="3000" spc="33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dalam </a:t>
            </a:r>
            <a:r>
              <a:rPr dirty="0" sz="3000">
                <a:latin typeface="Calibri"/>
                <a:cs typeface="Calibri"/>
              </a:rPr>
              <a:t>persekutuan</a:t>
            </a:r>
            <a:r>
              <a:rPr dirty="0" sz="3000" spc="430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dengan</a:t>
            </a:r>
            <a:r>
              <a:rPr dirty="0" sz="3000" spc="434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penghitungan</a:t>
            </a:r>
            <a:r>
              <a:rPr dirty="0" sz="3000" spc="434">
                <a:latin typeface="Calibri"/>
                <a:cs typeface="Calibri"/>
              </a:rPr>
              <a:t>   </a:t>
            </a:r>
            <a:r>
              <a:rPr dirty="0" sz="3000" spc="-10">
                <a:latin typeface="Calibri"/>
                <a:cs typeface="Calibri"/>
              </a:rPr>
              <a:t>sebagai berikut.</a:t>
            </a:r>
            <a:endParaRPr sz="30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136648" y="4791455"/>
            <a:ext cx="5786120" cy="2132330"/>
            <a:chOff x="2136648" y="4791455"/>
            <a:chExt cx="5786120" cy="213233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9602" y="4803647"/>
              <a:ext cx="5759958" cy="54940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136648" y="4791455"/>
              <a:ext cx="5786120" cy="561975"/>
            </a:xfrm>
            <a:custGeom>
              <a:avLst/>
              <a:gdLst/>
              <a:ahLst/>
              <a:cxnLst/>
              <a:rect l="l" t="t" r="r" b="b"/>
              <a:pathLst>
                <a:path w="5786120" h="561975">
                  <a:moveTo>
                    <a:pt x="5785865" y="561594"/>
                  </a:moveTo>
                  <a:lnTo>
                    <a:pt x="5785865" y="0"/>
                  </a:lnTo>
                  <a:lnTo>
                    <a:pt x="0" y="0"/>
                  </a:lnTo>
                  <a:lnTo>
                    <a:pt x="0" y="561594"/>
                  </a:lnTo>
                  <a:lnTo>
                    <a:pt x="6095" y="561594"/>
                  </a:lnTo>
                  <a:lnTo>
                    <a:pt x="6095" y="12192"/>
                  </a:lnTo>
                  <a:lnTo>
                    <a:pt x="12953" y="6096"/>
                  </a:lnTo>
                  <a:lnTo>
                    <a:pt x="12953" y="12192"/>
                  </a:lnTo>
                  <a:lnTo>
                    <a:pt x="5772911" y="12192"/>
                  </a:lnTo>
                  <a:lnTo>
                    <a:pt x="5772911" y="6095"/>
                  </a:lnTo>
                  <a:lnTo>
                    <a:pt x="5779770" y="12192"/>
                  </a:lnTo>
                  <a:lnTo>
                    <a:pt x="5779770" y="561594"/>
                  </a:lnTo>
                  <a:lnTo>
                    <a:pt x="5785865" y="561594"/>
                  </a:lnTo>
                  <a:close/>
                </a:path>
                <a:path w="5786120" h="561975">
                  <a:moveTo>
                    <a:pt x="12953" y="12192"/>
                  </a:moveTo>
                  <a:lnTo>
                    <a:pt x="12953" y="6096"/>
                  </a:lnTo>
                  <a:lnTo>
                    <a:pt x="6095" y="12192"/>
                  </a:lnTo>
                  <a:lnTo>
                    <a:pt x="12953" y="12192"/>
                  </a:lnTo>
                  <a:close/>
                </a:path>
                <a:path w="5786120" h="561975">
                  <a:moveTo>
                    <a:pt x="12953" y="561594"/>
                  </a:moveTo>
                  <a:lnTo>
                    <a:pt x="12953" y="12192"/>
                  </a:lnTo>
                  <a:lnTo>
                    <a:pt x="6095" y="12192"/>
                  </a:lnTo>
                  <a:lnTo>
                    <a:pt x="6095" y="561594"/>
                  </a:lnTo>
                  <a:lnTo>
                    <a:pt x="12953" y="561594"/>
                  </a:lnTo>
                  <a:close/>
                </a:path>
                <a:path w="5786120" h="561975">
                  <a:moveTo>
                    <a:pt x="5779770" y="12192"/>
                  </a:moveTo>
                  <a:lnTo>
                    <a:pt x="5772911" y="6095"/>
                  </a:lnTo>
                  <a:lnTo>
                    <a:pt x="5772911" y="12192"/>
                  </a:lnTo>
                  <a:lnTo>
                    <a:pt x="5779770" y="12192"/>
                  </a:lnTo>
                  <a:close/>
                </a:path>
                <a:path w="5786120" h="561975">
                  <a:moveTo>
                    <a:pt x="5779770" y="561594"/>
                  </a:moveTo>
                  <a:lnTo>
                    <a:pt x="5779770" y="12192"/>
                  </a:lnTo>
                  <a:lnTo>
                    <a:pt x="5772911" y="12192"/>
                  </a:lnTo>
                  <a:lnTo>
                    <a:pt x="5772911" y="561594"/>
                  </a:lnTo>
                  <a:lnTo>
                    <a:pt x="5779770" y="5615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20712" y="5353050"/>
              <a:ext cx="5546626" cy="97917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136648" y="5353049"/>
              <a:ext cx="5786120" cy="979169"/>
            </a:xfrm>
            <a:custGeom>
              <a:avLst/>
              <a:gdLst/>
              <a:ahLst/>
              <a:cxnLst/>
              <a:rect l="l" t="t" r="r" b="b"/>
              <a:pathLst>
                <a:path w="5786120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5786120" h="979170">
                  <a:moveTo>
                    <a:pt x="5785853" y="0"/>
                  </a:moveTo>
                  <a:lnTo>
                    <a:pt x="5772899" y="0"/>
                  </a:lnTo>
                  <a:lnTo>
                    <a:pt x="5772899" y="979170"/>
                  </a:lnTo>
                  <a:lnTo>
                    <a:pt x="5785853" y="979170"/>
                  </a:lnTo>
                  <a:lnTo>
                    <a:pt x="57858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4934" y="6332219"/>
              <a:ext cx="5532404" cy="50420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2136648" y="6332219"/>
              <a:ext cx="5786120" cy="591820"/>
            </a:xfrm>
            <a:custGeom>
              <a:avLst/>
              <a:gdLst/>
              <a:ahLst/>
              <a:cxnLst/>
              <a:rect l="l" t="t" r="r" b="b"/>
              <a:pathLst>
                <a:path w="5786120" h="591820">
                  <a:moveTo>
                    <a:pt x="12953" y="578358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591312"/>
                  </a:lnTo>
                  <a:lnTo>
                    <a:pt x="6095" y="591312"/>
                  </a:lnTo>
                  <a:lnTo>
                    <a:pt x="6095" y="578358"/>
                  </a:lnTo>
                  <a:lnTo>
                    <a:pt x="12953" y="578358"/>
                  </a:lnTo>
                  <a:close/>
                </a:path>
                <a:path w="5786120" h="591820">
                  <a:moveTo>
                    <a:pt x="5779770" y="578358"/>
                  </a:moveTo>
                  <a:lnTo>
                    <a:pt x="6095" y="578358"/>
                  </a:lnTo>
                  <a:lnTo>
                    <a:pt x="12953" y="585215"/>
                  </a:lnTo>
                  <a:lnTo>
                    <a:pt x="12953" y="591312"/>
                  </a:lnTo>
                  <a:lnTo>
                    <a:pt x="5772911" y="591312"/>
                  </a:lnTo>
                  <a:lnTo>
                    <a:pt x="5772911" y="585216"/>
                  </a:lnTo>
                  <a:lnTo>
                    <a:pt x="5779770" y="578358"/>
                  </a:lnTo>
                  <a:close/>
                </a:path>
                <a:path w="5786120" h="591820">
                  <a:moveTo>
                    <a:pt x="12953" y="591312"/>
                  </a:moveTo>
                  <a:lnTo>
                    <a:pt x="12953" y="585215"/>
                  </a:lnTo>
                  <a:lnTo>
                    <a:pt x="6095" y="578358"/>
                  </a:lnTo>
                  <a:lnTo>
                    <a:pt x="6095" y="591312"/>
                  </a:lnTo>
                  <a:lnTo>
                    <a:pt x="12953" y="591312"/>
                  </a:lnTo>
                  <a:close/>
                </a:path>
                <a:path w="5786120" h="591820">
                  <a:moveTo>
                    <a:pt x="5785865" y="591312"/>
                  </a:moveTo>
                  <a:lnTo>
                    <a:pt x="5785865" y="0"/>
                  </a:lnTo>
                  <a:lnTo>
                    <a:pt x="5772911" y="0"/>
                  </a:lnTo>
                  <a:lnTo>
                    <a:pt x="5772911" y="578358"/>
                  </a:lnTo>
                  <a:lnTo>
                    <a:pt x="5779770" y="578358"/>
                  </a:lnTo>
                  <a:lnTo>
                    <a:pt x="5779770" y="591312"/>
                  </a:lnTo>
                  <a:lnTo>
                    <a:pt x="5785865" y="591312"/>
                  </a:lnTo>
                  <a:close/>
                </a:path>
                <a:path w="5786120" h="591820">
                  <a:moveTo>
                    <a:pt x="5779770" y="591312"/>
                  </a:moveTo>
                  <a:lnTo>
                    <a:pt x="5779770" y="578358"/>
                  </a:lnTo>
                  <a:lnTo>
                    <a:pt x="5772911" y="585216"/>
                  </a:lnTo>
                  <a:lnTo>
                    <a:pt x="5772911" y="591312"/>
                  </a:lnTo>
                  <a:lnTo>
                    <a:pt x="5779770" y="5913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70608"/>
            <a:ext cx="8072120" cy="3025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3060" marR="5715" indent="-34036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400">
                <a:latin typeface="Calibri"/>
                <a:cs typeface="Calibri"/>
              </a:rPr>
              <a:t>Bonus</a:t>
            </a:r>
            <a:r>
              <a:rPr dirty="0" sz="2400" spc="48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sebesar</a:t>
            </a:r>
            <a:r>
              <a:rPr dirty="0" sz="2400" spc="48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Rp7.500.000</a:t>
            </a:r>
            <a:r>
              <a:rPr dirty="0" sz="2400" spc="48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yang</a:t>
            </a:r>
            <a:r>
              <a:rPr dirty="0" sz="2400" spc="48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dibayarkan</a:t>
            </a:r>
            <a:r>
              <a:rPr dirty="0" sz="2400" spc="48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kepada</a:t>
            </a:r>
            <a:r>
              <a:rPr dirty="0" sz="2400" spc="49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Carita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mengurangi</a:t>
            </a:r>
            <a:r>
              <a:rPr dirty="0" sz="2400" spc="10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akun</a:t>
            </a:r>
            <a:r>
              <a:rPr dirty="0" sz="2400" spc="10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modal</a:t>
            </a:r>
            <a:r>
              <a:rPr dirty="0" sz="2400" spc="10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Citra</a:t>
            </a:r>
            <a:r>
              <a:rPr dirty="0" sz="2400" spc="10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dan</a:t>
            </a:r>
            <a:r>
              <a:rPr dirty="0" sz="2400" spc="10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Dania.</a:t>
            </a:r>
            <a:r>
              <a:rPr dirty="0" sz="2400" spc="9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Bonus</a:t>
            </a:r>
            <a:r>
              <a:rPr dirty="0" sz="2400" spc="100">
                <a:latin typeface="Calibri"/>
                <a:cs typeface="Calibri"/>
              </a:rPr>
              <a:t>  </a:t>
            </a:r>
            <a:r>
              <a:rPr dirty="0" sz="2400" spc="-10">
                <a:latin typeface="Calibri"/>
                <a:cs typeface="Calibri"/>
              </a:rPr>
              <a:t>tersebut 	didistribusikan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ke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akun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modal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Citra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dan</a:t>
            </a:r>
            <a:endParaRPr sz="2400">
              <a:latin typeface="Calibri"/>
              <a:cs typeface="Calibri"/>
            </a:endParaRPr>
          </a:p>
          <a:p>
            <a:pPr algn="just" marL="353060" marR="5080" indent="-34036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400">
                <a:latin typeface="Calibri"/>
                <a:cs typeface="Calibri"/>
              </a:rPr>
              <a:t>Dania</a:t>
            </a:r>
            <a:r>
              <a:rPr dirty="0" sz="2400" spc="12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berdasarkan</a:t>
            </a:r>
            <a:r>
              <a:rPr dirty="0" sz="2400" spc="12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rasio</a:t>
            </a:r>
            <a:r>
              <a:rPr dirty="0" sz="2400" spc="12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pembagian</a:t>
            </a:r>
            <a:r>
              <a:rPr dirty="0" sz="2400" spc="114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laba.</a:t>
            </a:r>
            <a:r>
              <a:rPr dirty="0" sz="2400" spc="114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Dengan</a:t>
            </a:r>
            <a:r>
              <a:rPr dirty="0" sz="2400" spc="120">
                <a:latin typeface="Calibri"/>
                <a:cs typeface="Calibri"/>
              </a:rPr>
              <a:t>  </a:t>
            </a:r>
            <a:r>
              <a:rPr dirty="0" sz="2400" spc="-10">
                <a:latin typeface="Calibri"/>
                <a:cs typeface="Calibri"/>
              </a:rPr>
              <a:t>asumsi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bahwa</a:t>
            </a:r>
            <a:r>
              <a:rPr dirty="0" sz="2400" spc="10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rasio</a:t>
            </a:r>
            <a:r>
              <a:rPr dirty="0" sz="2400" spc="10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pembagian</a:t>
            </a:r>
            <a:r>
              <a:rPr dirty="0" sz="2400" spc="10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laba</a:t>
            </a:r>
            <a:r>
              <a:rPr dirty="0" sz="2400" spc="11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Citra</a:t>
            </a:r>
            <a:r>
              <a:rPr dirty="0" sz="2400" spc="11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dan</a:t>
            </a:r>
            <a:r>
              <a:rPr dirty="0" sz="2400" spc="10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Dania</a:t>
            </a:r>
            <a:r>
              <a:rPr dirty="0" sz="2400" spc="10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adalah</a:t>
            </a:r>
            <a:r>
              <a:rPr dirty="0" sz="2400" spc="105">
                <a:latin typeface="Calibri"/>
                <a:cs typeface="Calibri"/>
              </a:rPr>
              <a:t>  </a:t>
            </a:r>
            <a:r>
              <a:rPr dirty="0" sz="2400" spc="-25">
                <a:latin typeface="Calibri"/>
                <a:cs typeface="Calibri"/>
              </a:rPr>
              <a:t>2:1 </a:t>
            </a:r>
            <a:r>
              <a:rPr dirty="0" sz="2400" spc="-25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sebelum</a:t>
            </a:r>
            <a:r>
              <a:rPr dirty="0" sz="2400" spc="8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keikutsertaan</a:t>
            </a:r>
            <a:r>
              <a:rPr dirty="0" sz="2400" spc="8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Carita,</a:t>
            </a:r>
            <a:r>
              <a:rPr dirty="0" sz="2400" spc="8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ayat</a:t>
            </a:r>
            <a:r>
              <a:rPr dirty="0" sz="2400" spc="9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jurnal</a:t>
            </a:r>
            <a:r>
              <a:rPr dirty="0" sz="2400" spc="8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untuk</a:t>
            </a:r>
            <a:r>
              <a:rPr dirty="0" sz="2400" spc="85">
                <a:latin typeface="Calibri"/>
                <a:cs typeface="Calibri"/>
              </a:rPr>
              <a:t>  </a:t>
            </a:r>
            <a:r>
              <a:rPr dirty="0" sz="2400" spc="-10">
                <a:latin typeface="Calibri"/>
                <a:cs typeface="Calibri"/>
              </a:rPr>
              <a:t>mencatat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keikutsertaan</a:t>
            </a:r>
            <a:r>
              <a:rPr dirty="0" sz="2400" spc="5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Carita</a:t>
            </a:r>
            <a:r>
              <a:rPr dirty="0" sz="2400" spc="5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ke</a:t>
            </a:r>
            <a:r>
              <a:rPr dirty="0" sz="2400" spc="5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dalam</a:t>
            </a:r>
            <a:r>
              <a:rPr dirty="0" sz="2400" spc="5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persekutuan</a:t>
            </a:r>
            <a:r>
              <a:rPr dirty="0" sz="2400" spc="5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adalah</a:t>
            </a:r>
            <a:r>
              <a:rPr dirty="0" sz="2400" spc="58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sebagai 	berikut.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920239" y="5241797"/>
            <a:ext cx="6506845" cy="1826260"/>
            <a:chOff x="1920239" y="5241797"/>
            <a:chExt cx="6506845" cy="182626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9029" y="5296879"/>
              <a:ext cx="6179376" cy="5617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920240" y="5241797"/>
              <a:ext cx="6506845" cy="1090930"/>
            </a:xfrm>
            <a:custGeom>
              <a:avLst/>
              <a:gdLst/>
              <a:ahLst/>
              <a:cxnLst/>
              <a:rect l="l" t="t" r="r" b="b"/>
              <a:pathLst>
                <a:path w="6506845" h="1090929">
                  <a:moveTo>
                    <a:pt x="6506718" y="0"/>
                  </a:moveTo>
                  <a:lnTo>
                    <a:pt x="0" y="0"/>
                  </a:lnTo>
                  <a:lnTo>
                    <a:pt x="0" y="111252"/>
                  </a:lnTo>
                  <a:lnTo>
                    <a:pt x="6858" y="111252"/>
                  </a:lnTo>
                  <a:lnTo>
                    <a:pt x="12954" y="111252"/>
                  </a:lnTo>
                  <a:lnTo>
                    <a:pt x="12954" y="12954"/>
                  </a:lnTo>
                  <a:lnTo>
                    <a:pt x="6493764" y="12954"/>
                  </a:lnTo>
                  <a:lnTo>
                    <a:pt x="6493764" y="111252"/>
                  </a:lnTo>
                  <a:lnTo>
                    <a:pt x="6493764" y="1090422"/>
                  </a:lnTo>
                  <a:lnTo>
                    <a:pt x="6506718" y="1090422"/>
                  </a:lnTo>
                  <a:lnTo>
                    <a:pt x="6506718" y="111252"/>
                  </a:lnTo>
                  <a:lnTo>
                    <a:pt x="65067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3193" y="5353049"/>
              <a:ext cx="6480809" cy="170154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920240" y="5353049"/>
              <a:ext cx="6506845" cy="1714500"/>
            </a:xfrm>
            <a:custGeom>
              <a:avLst/>
              <a:gdLst/>
              <a:ahLst/>
              <a:cxnLst/>
              <a:rect l="l" t="t" r="r" b="b"/>
              <a:pathLst>
                <a:path w="6506845" h="1714500">
                  <a:moveTo>
                    <a:pt x="6506718" y="979170"/>
                  </a:moveTo>
                  <a:lnTo>
                    <a:pt x="6493764" y="979170"/>
                  </a:lnTo>
                  <a:lnTo>
                    <a:pt x="6493764" y="1701546"/>
                  </a:lnTo>
                  <a:lnTo>
                    <a:pt x="12954" y="1701546"/>
                  </a:lnTo>
                  <a:lnTo>
                    <a:pt x="12954" y="979170"/>
                  </a:lnTo>
                  <a:lnTo>
                    <a:pt x="12954" y="0"/>
                  </a:lnTo>
                  <a:lnTo>
                    <a:pt x="0" y="0"/>
                  </a:lnTo>
                  <a:lnTo>
                    <a:pt x="0" y="979170"/>
                  </a:lnTo>
                  <a:lnTo>
                    <a:pt x="0" y="1714500"/>
                  </a:lnTo>
                  <a:lnTo>
                    <a:pt x="6858" y="1714500"/>
                  </a:lnTo>
                  <a:lnTo>
                    <a:pt x="12954" y="1714500"/>
                  </a:lnTo>
                  <a:lnTo>
                    <a:pt x="6493764" y="1714500"/>
                  </a:lnTo>
                  <a:lnTo>
                    <a:pt x="6499860" y="1714500"/>
                  </a:lnTo>
                  <a:lnTo>
                    <a:pt x="6506718" y="1714500"/>
                  </a:lnTo>
                  <a:lnTo>
                    <a:pt x="6506718" y="9791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1163955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Pengunduran</a:t>
            </a:r>
            <a:r>
              <a:rPr dirty="0" spc="-80"/>
              <a:t> </a:t>
            </a:r>
            <a:r>
              <a:rPr dirty="0"/>
              <a:t>Diri</a:t>
            </a:r>
            <a:r>
              <a:rPr dirty="0" spc="-105"/>
              <a:t> </a:t>
            </a:r>
            <a:r>
              <a:rPr dirty="0" spc="-10"/>
              <a:t>Rekan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27" y="2019554"/>
            <a:ext cx="8071484" cy="1427480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algn="just" marL="351790" marR="5080" indent="-339090">
              <a:lnSpc>
                <a:spcPct val="800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Seorang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bisa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saja</a:t>
            </a:r>
            <a:r>
              <a:rPr dirty="0" sz="2000" spc="8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pensiun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atau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mengundurkan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diri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dari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suatu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persekutuan.</a:t>
            </a:r>
            <a:r>
              <a:rPr dirty="0" sz="2000" spc="33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Dalam</a:t>
            </a:r>
            <a:r>
              <a:rPr dirty="0" sz="2000" spc="3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kasus</a:t>
            </a:r>
            <a:r>
              <a:rPr dirty="0" sz="2000" spc="3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tersebut,</a:t>
            </a:r>
            <a:r>
              <a:rPr dirty="0" sz="2000" spc="3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hak</a:t>
            </a:r>
            <a:r>
              <a:rPr dirty="0" sz="2000" spc="3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kepemilikan</a:t>
            </a:r>
            <a:r>
              <a:rPr dirty="0" sz="2000" spc="33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335">
                <a:latin typeface="Calibri"/>
                <a:cs typeface="Calibri"/>
              </a:rPr>
              <a:t>  </a:t>
            </a:r>
            <a:r>
              <a:rPr dirty="0" sz="2000" spc="-20">
                <a:latin typeface="Calibri"/>
                <a:cs typeface="Calibri"/>
              </a:rPr>
              <a:t>yang </a:t>
            </a:r>
            <a:r>
              <a:rPr dirty="0" sz="2000" spc="-2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mengundurkan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diri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biasanya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dijual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kepada.</a:t>
            </a:r>
            <a:endParaRPr sz="2000">
              <a:latin typeface="Calibri"/>
              <a:cs typeface="Calibri"/>
            </a:endParaRPr>
          </a:p>
          <a:p>
            <a:pPr algn="just" marL="524510" indent="-511809">
              <a:lnSpc>
                <a:spcPct val="100000"/>
              </a:lnSpc>
              <a:buAutoNum type="arabicPeriod"/>
              <a:tabLst>
                <a:tab pos="524510" algn="l"/>
              </a:tabLst>
            </a:pPr>
            <a:r>
              <a:rPr dirty="0" sz="2000" spc="-10">
                <a:latin typeface="Calibri"/>
                <a:cs typeface="Calibri"/>
              </a:rPr>
              <a:t>rekan‐rekan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ada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atau</a:t>
            </a:r>
            <a:endParaRPr sz="2000">
              <a:latin typeface="Calibri"/>
              <a:cs typeface="Calibri"/>
            </a:endParaRPr>
          </a:p>
          <a:p>
            <a:pPr algn="just" marL="524510" indent="-511809">
              <a:lnSpc>
                <a:spcPct val="100000"/>
              </a:lnSpc>
              <a:buAutoNum type="arabicPeriod"/>
              <a:tabLst>
                <a:tab pos="524510" algn="l"/>
              </a:tabLst>
            </a:pPr>
            <a:r>
              <a:rPr dirty="0" sz="2000" spc="-10">
                <a:latin typeface="Calibri"/>
                <a:cs typeface="Calibri"/>
              </a:rPr>
              <a:t>persekutuan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993139" y="3726433"/>
            <a:ext cx="218503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933450" algn="l"/>
              </a:tabLst>
            </a:pPr>
            <a:r>
              <a:rPr dirty="0" sz="2000" spc="-20">
                <a:latin typeface="Calibri"/>
                <a:cs typeface="Calibri"/>
              </a:rPr>
              <a:t>Jika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rekan‐rekan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357824" y="3726433"/>
            <a:ext cx="570865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03580" algn="l"/>
                <a:tab pos="1287145" algn="l"/>
                <a:tab pos="2401570" algn="l"/>
                <a:tab pos="2977515" algn="l"/>
                <a:tab pos="4423410" algn="l"/>
                <a:tab pos="5208270" algn="l"/>
              </a:tabLst>
            </a:pPr>
            <a:r>
              <a:rPr dirty="0" sz="2000" spc="-20">
                <a:latin typeface="Calibri"/>
                <a:cs typeface="Calibri"/>
              </a:rPr>
              <a:t>yang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ada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membeli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hak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kepemilikan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rekan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yang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93127" y="3970283"/>
            <a:ext cx="8074025" cy="234188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algn="just" marL="355600" marR="5715">
              <a:lnSpc>
                <a:spcPts val="1920"/>
              </a:lnSpc>
              <a:spcBef>
                <a:spcPts val="560"/>
              </a:spcBef>
            </a:pPr>
            <a:r>
              <a:rPr dirty="0" sz="2000">
                <a:latin typeface="Calibri"/>
                <a:cs typeface="Calibri"/>
              </a:rPr>
              <a:t>mengundurkan</a:t>
            </a:r>
            <a:r>
              <a:rPr dirty="0" sz="2000" spc="2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diri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tersebut,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pembelian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2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penjualan</a:t>
            </a:r>
            <a:r>
              <a:rPr dirty="0" sz="2000" spc="2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hak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kepemilikan </a:t>
            </a:r>
            <a:r>
              <a:rPr dirty="0" sz="2000">
                <a:latin typeface="Calibri"/>
                <a:cs typeface="Calibri"/>
              </a:rPr>
              <a:t>merupakan</a:t>
            </a:r>
            <a:r>
              <a:rPr dirty="0" sz="2000" spc="1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transaksi</a:t>
            </a:r>
            <a:r>
              <a:rPr dirty="0" sz="2000" spc="1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antarindividu.</a:t>
            </a:r>
            <a:r>
              <a:rPr dirty="0" sz="2000" spc="1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Ayat</a:t>
            </a:r>
            <a:r>
              <a:rPr dirty="0" sz="2000" spc="1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jurnal</a:t>
            </a:r>
            <a:r>
              <a:rPr dirty="0" sz="2000" spc="1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1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dicatat</a:t>
            </a:r>
            <a:r>
              <a:rPr dirty="0" sz="2000" spc="1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 </a:t>
            </a:r>
            <a:r>
              <a:rPr dirty="0" sz="2000">
                <a:latin typeface="Calibri"/>
                <a:cs typeface="Calibri"/>
              </a:rPr>
              <a:t>adalah</a:t>
            </a:r>
            <a:r>
              <a:rPr dirty="0" sz="2000" spc="24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mendebit</a:t>
            </a:r>
            <a:r>
              <a:rPr dirty="0" sz="2000" spc="24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akun</a:t>
            </a:r>
            <a:r>
              <a:rPr dirty="0" sz="2000" spc="24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24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24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2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mengundurkan</a:t>
            </a:r>
            <a:r>
              <a:rPr dirty="0" sz="2000" spc="2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diri</a:t>
            </a:r>
            <a:r>
              <a:rPr dirty="0" sz="2000" spc="245">
                <a:latin typeface="Calibri"/>
                <a:cs typeface="Calibri"/>
              </a:rPr>
              <a:t>  </a:t>
            </a:r>
            <a:r>
              <a:rPr dirty="0" sz="2000" spc="-25">
                <a:latin typeface="Calibri"/>
                <a:cs typeface="Calibri"/>
              </a:rPr>
              <a:t>dan </a:t>
            </a:r>
            <a:r>
              <a:rPr dirty="0" sz="2000">
                <a:latin typeface="Calibri"/>
                <a:cs typeface="Calibri"/>
              </a:rPr>
              <a:t>mengkredit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akun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-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membeli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tambahan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kepemilikan.</a:t>
            </a:r>
            <a:endParaRPr sz="2000">
              <a:latin typeface="Calibri"/>
              <a:cs typeface="Calibri"/>
            </a:endParaRPr>
          </a:p>
          <a:p>
            <a:pPr algn="just" marL="351155" marR="5080" indent="-339090">
              <a:lnSpc>
                <a:spcPts val="192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Jika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membeli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hak</a:t>
            </a:r>
            <a:r>
              <a:rPr dirty="0" sz="2000" spc="-10">
                <a:latin typeface="Calibri"/>
                <a:cs typeface="Calibri"/>
              </a:rPr>
              <a:t> kepemilikan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mengundurkan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diri </a:t>
            </a:r>
            <a:r>
              <a:rPr dirty="0" sz="2000" spc="-2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tersebut,</a:t>
            </a:r>
            <a:r>
              <a:rPr dirty="0" sz="2000" spc="9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ekuitas</a:t>
            </a:r>
            <a:r>
              <a:rPr dirty="0" sz="2000" spc="10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persekutuan</a:t>
            </a:r>
            <a:r>
              <a:rPr dirty="0" sz="2000" spc="9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dikurangi</a:t>
            </a:r>
            <a:r>
              <a:rPr dirty="0" sz="2000" spc="10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9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harga</a:t>
            </a:r>
            <a:r>
              <a:rPr dirty="0" sz="2000" spc="9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beli.</a:t>
            </a:r>
            <a:r>
              <a:rPr dirty="0" sz="2000" spc="9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Sebelum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pembelian,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akun‐akun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harus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disesuaikan ke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nilai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pasar.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Jumlah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bersih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penyesuaian</a:t>
            </a:r>
            <a:r>
              <a:rPr dirty="0" sz="2000" spc="6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harus</a:t>
            </a:r>
            <a:r>
              <a:rPr dirty="0" sz="2000" spc="7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dibagikan</a:t>
            </a:r>
            <a:r>
              <a:rPr dirty="0" sz="2000" spc="6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di</a:t>
            </a:r>
            <a:r>
              <a:rPr dirty="0" sz="2000" spc="6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antara</a:t>
            </a:r>
            <a:r>
              <a:rPr dirty="0" sz="2000" spc="7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akun‐akun</a:t>
            </a:r>
            <a:r>
              <a:rPr dirty="0" sz="2000" spc="7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6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rekan‐rekan 	berdasarkan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rasio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pembagian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mereka.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20828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Kematian</a:t>
            </a:r>
            <a:r>
              <a:rPr dirty="0" spc="-180"/>
              <a:t> </a:t>
            </a:r>
            <a:r>
              <a:rPr dirty="0" spc="-10"/>
              <a:t>Rekan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01266"/>
            <a:ext cx="7139305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1034415" algn="l"/>
                <a:tab pos="2270125" algn="l"/>
                <a:tab pos="3207385" algn="l"/>
                <a:tab pos="4759960" algn="l"/>
                <a:tab pos="5778500" algn="l"/>
              </a:tabLst>
            </a:pPr>
            <a:r>
              <a:rPr dirty="0" sz="2500" spc="-20">
                <a:latin typeface="Calibri"/>
                <a:cs typeface="Calibri"/>
              </a:rPr>
              <a:t>Jika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seorang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20">
                <a:latin typeface="Calibri"/>
                <a:cs typeface="Calibri"/>
              </a:rPr>
              <a:t>rekan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meninggal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dunia,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akun‐akun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36039" y="2001266"/>
            <a:ext cx="7729220" cy="7118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12700" marR="5080" indent="6982459">
              <a:lnSpc>
                <a:spcPts val="2400"/>
              </a:lnSpc>
              <a:spcBef>
                <a:spcPts val="680"/>
              </a:spcBef>
              <a:tabLst>
                <a:tab pos="1179830" algn="l"/>
                <a:tab pos="2031364" algn="l"/>
                <a:tab pos="3188335" algn="l"/>
                <a:tab pos="5128260" algn="l"/>
                <a:tab pos="5948680" algn="l"/>
                <a:tab pos="6957695" algn="l"/>
              </a:tabLst>
            </a:pPr>
            <a:r>
              <a:rPr dirty="0" sz="2500" spc="-10">
                <a:latin typeface="Calibri"/>
                <a:cs typeface="Calibri"/>
              </a:rPr>
              <a:t>harus ditutup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20">
                <a:latin typeface="Calibri"/>
                <a:cs typeface="Calibri"/>
              </a:rPr>
              <a:t>pada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tanggal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kematiannya.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20">
                <a:latin typeface="Calibri"/>
                <a:cs typeface="Calibri"/>
              </a:rPr>
              <a:t>Laba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bersih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tahun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085581" y="5217604"/>
            <a:ext cx="917575" cy="318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375"/>
              </a:lnSpc>
              <a:tabLst>
                <a:tab pos="783590" algn="l"/>
              </a:tabLst>
            </a:pPr>
            <a:r>
              <a:rPr dirty="0" sz="2500" spc="-50">
                <a:latin typeface="Calibri"/>
                <a:cs typeface="Calibri"/>
              </a:rPr>
              <a:t>“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50">
                <a:latin typeface="Calibri"/>
                <a:cs typeface="Calibri"/>
              </a:rPr>
              <a:t>”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993137" y="2610855"/>
            <a:ext cx="8073390" cy="35312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just" marL="354965" marR="5715">
              <a:lnSpc>
                <a:spcPts val="2400"/>
              </a:lnSpc>
              <a:spcBef>
                <a:spcPts val="680"/>
              </a:spcBef>
            </a:pPr>
            <a:r>
              <a:rPr dirty="0" sz="2500">
                <a:latin typeface="Calibri"/>
                <a:cs typeface="Calibri"/>
              </a:rPr>
              <a:t>berjalan</a:t>
            </a:r>
            <a:r>
              <a:rPr dirty="0" sz="2500" spc="4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perlu</a:t>
            </a:r>
            <a:r>
              <a:rPr dirty="0" sz="2500" spc="47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dihitung</a:t>
            </a:r>
            <a:r>
              <a:rPr dirty="0" sz="2500" spc="4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4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dibagi</a:t>
            </a:r>
            <a:r>
              <a:rPr dirty="0" sz="2500" spc="4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ke</a:t>
            </a:r>
            <a:r>
              <a:rPr dirty="0" sz="2500" spc="47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46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modal </a:t>
            </a:r>
            <a:r>
              <a:rPr dirty="0" sz="2500">
                <a:latin typeface="Calibri"/>
                <a:cs typeface="Calibri"/>
              </a:rPr>
              <a:t>pararekan.</a:t>
            </a:r>
            <a:r>
              <a:rPr dirty="0" sz="2500" spc="3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Akunakun</a:t>
            </a:r>
            <a:r>
              <a:rPr dirty="0" sz="2500" spc="3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3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juga</a:t>
            </a:r>
            <a:r>
              <a:rPr dirty="0" sz="2500" spc="3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harus</a:t>
            </a:r>
            <a:r>
              <a:rPr dirty="0" sz="2500" spc="3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disesuaikan</a:t>
            </a:r>
            <a:r>
              <a:rPr dirty="0" sz="2500" spc="3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ke</a:t>
            </a:r>
            <a:r>
              <a:rPr dirty="0" sz="2500" spc="36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nilai </a:t>
            </a:r>
            <a:r>
              <a:rPr dirty="0" sz="2500">
                <a:latin typeface="Calibri"/>
                <a:cs typeface="Calibri"/>
              </a:rPr>
              <a:t>pasar</a:t>
            </a:r>
            <a:r>
              <a:rPr dirty="0" sz="2500" spc="2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25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jumlah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penyesuaian</a:t>
            </a:r>
            <a:r>
              <a:rPr dirty="0" sz="2500" spc="2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dibagi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ke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2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para </a:t>
            </a:r>
            <a:r>
              <a:rPr dirty="0" sz="2500" spc="-10">
                <a:latin typeface="Calibri"/>
                <a:cs typeface="Calibri"/>
              </a:rPr>
              <a:t>rekan.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24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	Setelah</a:t>
            </a:r>
            <a:r>
              <a:rPr dirty="0" sz="2500" spc="5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5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dibagikan</a:t>
            </a:r>
            <a:r>
              <a:rPr dirty="0" sz="2500" spc="5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5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aset‐aset</a:t>
            </a:r>
            <a:r>
              <a:rPr dirty="0" sz="2500" spc="5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direvaluasi,</a:t>
            </a:r>
            <a:r>
              <a:rPr dirty="0" sz="2500" spc="53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sebuah </a:t>
            </a:r>
            <a:r>
              <a:rPr dirty="0" sz="2500">
                <a:latin typeface="Calibri"/>
                <a:cs typeface="Calibri"/>
              </a:rPr>
              <a:t>ayat</a:t>
            </a:r>
            <a:r>
              <a:rPr dirty="0" sz="2500" spc="1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jurnal</a:t>
            </a:r>
            <a:r>
              <a:rPr dirty="0" sz="2500" spc="1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dicatat</a:t>
            </a:r>
            <a:r>
              <a:rPr dirty="0" sz="2500" spc="1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1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menutup</a:t>
            </a:r>
            <a:r>
              <a:rPr dirty="0" sz="2500" spc="1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1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1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16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yang </a:t>
            </a:r>
            <a:r>
              <a:rPr dirty="0" sz="2500">
                <a:latin typeface="Calibri"/>
                <a:cs typeface="Calibri"/>
              </a:rPr>
              <a:t>telah</a:t>
            </a:r>
            <a:r>
              <a:rPr dirty="0" sz="2500" spc="53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meninggal</a:t>
            </a:r>
            <a:r>
              <a:rPr dirty="0" sz="2500" spc="53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dunia.</a:t>
            </a:r>
            <a:r>
              <a:rPr dirty="0" sz="2500" spc="52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Ayat</a:t>
            </a:r>
            <a:r>
              <a:rPr dirty="0" sz="2500" spc="5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jurnal</a:t>
            </a:r>
            <a:r>
              <a:rPr dirty="0" sz="2500" spc="52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dicatat</a:t>
            </a:r>
            <a:r>
              <a:rPr dirty="0" sz="2500" spc="53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dengan </a:t>
            </a:r>
            <a:r>
              <a:rPr dirty="0" sz="2500">
                <a:latin typeface="Calibri"/>
                <a:cs typeface="Calibri"/>
              </a:rPr>
              <a:t>mendebit</a:t>
            </a:r>
            <a:r>
              <a:rPr dirty="0" sz="2500" spc="43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4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43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43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4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telah</a:t>
            </a:r>
            <a:r>
              <a:rPr dirty="0" sz="2500" spc="4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meninggal</a:t>
            </a:r>
            <a:r>
              <a:rPr dirty="0" sz="2500" spc="44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dunia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409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mengkreditkan</a:t>
            </a:r>
            <a:r>
              <a:rPr dirty="0" sz="2500" spc="4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409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liabilitas,</a:t>
            </a:r>
            <a:r>
              <a:rPr dirty="0" sz="2500" spc="4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4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status</a:t>
            </a:r>
            <a:r>
              <a:rPr dirty="0" sz="2500" spc="40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tiada</a:t>
            </a:r>
            <a:r>
              <a:rPr dirty="0" sz="2500" spc="180">
                <a:latin typeface="Calibri"/>
                <a:cs typeface="Calibri"/>
              </a:rPr>
              <a:t> </a:t>
            </a:r>
            <a:r>
              <a:rPr dirty="0" sz="2500" spc="-50">
                <a:latin typeface="Calibri"/>
                <a:cs typeface="Calibri"/>
              </a:rPr>
              <a:t>. </a:t>
            </a:r>
            <a:r>
              <a:rPr dirty="0" sz="2500">
                <a:latin typeface="Calibri"/>
                <a:cs typeface="Calibri"/>
              </a:rPr>
              <a:t>Rekan‐rekan</a:t>
            </a:r>
            <a:r>
              <a:rPr dirty="0" sz="2500" spc="18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1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tersisa</a:t>
            </a:r>
            <a:r>
              <a:rPr dirty="0" sz="2500" spc="1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kemudian</a:t>
            </a:r>
            <a:r>
              <a:rPr dirty="0" sz="2500" spc="18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dapat</a:t>
            </a:r>
            <a:r>
              <a:rPr dirty="0" sz="2500" spc="18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melanjutkan </a:t>
            </a:r>
            <a:r>
              <a:rPr dirty="0" sz="2500">
                <a:latin typeface="Calibri"/>
                <a:cs typeface="Calibri"/>
              </a:rPr>
              <a:t>usaha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tersebut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atau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melikuidasinya.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3423" y="919225"/>
            <a:ext cx="505269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Likuidasi</a:t>
            </a:r>
            <a:r>
              <a:rPr dirty="0" spc="-110"/>
              <a:t> </a:t>
            </a:r>
            <a:r>
              <a:rPr dirty="0" spc="-10"/>
              <a:t>Persekutuan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01266"/>
            <a:ext cx="8073390" cy="13214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700"/>
              </a:spcBef>
              <a:buFont typeface="Arial MT"/>
              <a:buChar char="•"/>
              <a:tabLst>
                <a:tab pos="355600" algn="l"/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	Saat</a:t>
            </a:r>
            <a:r>
              <a:rPr dirty="0" sz="2500" spc="5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persekutuan</a:t>
            </a:r>
            <a:r>
              <a:rPr dirty="0" sz="2500" spc="5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mengakhiri</a:t>
            </a:r>
            <a:r>
              <a:rPr dirty="0" sz="2500" spc="57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usaha,</a:t>
            </a:r>
            <a:r>
              <a:rPr dirty="0" sz="2500" spc="5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biasanya</a:t>
            </a:r>
            <a:r>
              <a:rPr dirty="0" sz="2500" spc="570">
                <a:latin typeface="Calibri"/>
                <a:cs typeface="Calibri"/>
              </a:rPr>
              <a:t>  </a:t>
            </a:r>
            <a:r>
              <a:rPr dirty="0" sz="2500" spc="-20">
                <a:latin typeface="Calibri"/>
                <a:cs typeface="Calibri"/>
              </a:rPr>
              <a:t>akan </a:t>
            </a:r>
            <a:r>
              <a:rPr dirty="0" sz="2500">
                <a:latin typeface="Calibri"/>
                <a:cs typeface="Calibri"/>
              </a:rPr>
              <a:t>dilakukan</a:t>
            </a:r>
            <a:r>
              <a:rPr dirty="0" sz="2500" spc="5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penjualan</a:t>
            </a:r>
            <a:r>
              <a:rPr dirty="0" sz="2500" spc="5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aset,</a:t>
            </a:r>
            <a:r>
              <a:rPr dirty="0" sz="2500" spc="5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pembayaran</a:t>
            </a:r>
            <a:r>
              <a:rPr dirty="0" sz="2500" spc="5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ke</a:t>
            </a:r>
            <a:r>
              <a:rPr dirty="0" sz="2500" spc="53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kreditur,</a:t>
            </a:r>
            <a:r>
              <a:rPr dirty="0" sz="2500" spc="525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dan </a:t>
            </a:r>
            <a:r>
              <a:rPr dirty="0" sz="2500">
                <a:latin typeface="Calibri"/>
                <a:cs typeface="Calibri"/>
              </a:rPr>
              <a:t>pembagian</a:t>
            </a:r>
            <a:r>
              <a:rPr dirty="0" sz="2500" spc="2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sisa</a:t>
            </a:r>
            <a:r>
              <a:rPr dirty="0" sz="2500" spc="2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kas</a:t>
            </a:r>
            <a:r>
              <a:rPr dirty="0" sz="2500" spc="2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atau</a:t>
            </a:r>
            <a:r>
              <a:rPr dirty="0" sz="2500" spc="2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2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lainnya</a:t>
            </a:r>
            <a:r>
              <a:rPr dirty="0" sz="2500" spc="2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ke</a:t>
            </a:r>
            <a:r>
              <a:rPr dirty="0" sz="2500" spc="24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rekan‐rekan persekutuan.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93139" y="3296666"/>
            <a:ext cx="1211580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500" spc="-10">
                <a:latin typeface="Calibri"/>
                <a:cs typeface="Calibri"/>
              </a:rPr>
              <a:t>Proses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469502" y="3296666"/>
            <a:ext cx="6593840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29080" algn="l"/>
                <a:tab pos="2131695" algn="l"/>
                <a:tab pos="3674745" algn="l"/>
                <a:tab pos="5007610" algn="l"/>
              </a:tabLst>
            </a:pPr>
            <a:r>
              <a:rPr dirty="0" sz="2500" spc="-10">
                <a:latin typeface="Calibri"/>
                <a:cs typeface="Calibri"/>
              </a:rPr>
              <a:t>semacam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25">
                <a:latin typeface="Calibri"/>
                <a:cs typeface="Calibri"/>
              </a:rPr>
              <a:t>ini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disebut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likuidasi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(liquidation)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93140" y="3601455"/>
            <a:ext cx="8073390" cy="23120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just" marL="354965" marR="5080">
              <a:lnSpc>
                <a:spcPts val="2400"/>
              </a:lnSpc>
              <a:spcBef>
                <a:spcPts val="680"/>
              </a:spcBef>
            </a:pPr>
            <a:r>
              <a:rPr dirty="0" sz="2500">
                <a:latin typeface="Calibri"/>
                <a:cs typeface="Calibri"/>
              </a:rPr>
              <a:t>persekutuan.</a:t>
            </a:r>
            <a:r>
              <a:rPr dirty="0" sz="2500" spc="385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Meskipun</a:t>
            </a:r>
            <a:r>
              <a:rPr dirty="0" sz="2500" spc="580">
                <a:latin typeface="Calibri"/>
                <a:cs typeface="Calibri"/>
              </a:rPr>
              <a:t>     </a:t>
            </a:r>
            <a:r>
              <a:rPr dirty="0" sz="2500">
                <a:latin typeface="Calibri"/>
                <a:cs typeface="Calibri"/>
              </a:rPr>
              <a:t>likuidasi</a:t>
            </a:r>
            <a:r>
              <a:rPr dirty="0" sz="2500" spc="395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mengacu</a:t>
            </a:r>
            <a:r>
              <a:rPr dirty="0" sz="2500" spc="395">
                <a:latin typeface="Calibri"/>
                <a:cs typeface="Calibri"/>
              </a:rPr>
              <a:t>   </a:t>
            </a:r>
            <a:r>
              <a:rPr dirty="0" sz="2500" spc="-20">
                <a:latin typeface="Calibri"/>
                <a:cs typeface="Calibri"/>
              </a:rPr>
              <a:t>pada </a:t>
            </a:r>
            <a:r>
              <a:rPr dirty="0" sz="2500">
                <a:latin typeface="Calibri"/>
                <a:cs typeface="Calibri"/>
              </a:rPr>
              <a:t>pembayaran</a:t>
            </a:r>
            <a:r>
              <a:rPr dirty="0" sz="2500" spc="459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liabilitas,</a:t>
            </a:r>
            <a:r>
              <a:rPr dirty="0" sz="2500" spc="4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sering</a:t>
            </a:r>
            <a:r>
              <a:rPr dirty="0" sz="2500" spc="459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kali</a:t>
            </a:r>
            <a:r>
              <a:rPr dirty="0" sz="2500" spc="4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juga</a:t>
            </a:r>
            <a:r>
              <a:rPr dirty="0" sz="2500" spc="4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mencakup</a:t>
            </a:r>
            <a:r>
              <a:rPr dirty="0" sz="2500" spc="46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proses mengakhiri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usaha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secara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keseluruhan.</a:t>
            </a:r>
            <a:endParaRPr sz="2500">
              <a:latin typeface="Calibri"/>
              <a:cs typeface="Calibri"/>
            </a:endParaRPr>
          </a:p>
          <a:p>
            <a:pPr algn="just" marL="354965" marR="6350" indent="-342900">
              <a:lnSpc>
                <a:spcPts val="2400"/>
              </a:lnSpc>
              <a:spcBef>
                <a:spcPts val="600"/>
              </a:spcBef>
              <a:buFont typeface="Arial MT"/>
              <a:buChar char="•"/>
              <a:tabLst>
                <a:tab pos="354965" algn="l"/>
                <a:tab pos="356870" algn="l"/>
              </a:tabLst>
            </a:pPr>
            <a:r>
              <a:rPr dirty="0" sz="2500">
                <a:latin typeface="Calibri"/>
                <a:cs typeface="Calibri"/>
              </a:rPr>
              <a:t>	Saat</a:t>
            </a:r>
            <a:r>
              <a:rPr dirty="0" sz="2500" spc="3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persekutuan</a:t>
            </a:r>
            <a:r>
              <a:rPr dirty="0" sz="2500" spc="3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mengakhiri</a:t>
            </a:r>
            <a:r>
              <a:rPr dirty="0" sz="2500" spc="3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usaha</a:t>
            </a:r>
            <a:r>
              <a:rPr dirty="0" sz="2500" spc="3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3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kegiatan</a:t>
            </a:r>
            <a:r>
              <a:rPr dirty="0" sz="2500" spc="38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operasi </a:t>
            </a:r>
            <a:r>
              <a:rPr dirty="0" sz="2500">
                <a:latin typeface="Calibri"/>
                <a:cs typeface="Calibri"/>
              </a:rPr>
              <a:t>normal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tidak</a:t>
            </a:r>
            <a:r>
              <a:rPr dirty="0" sz="2500" spc="2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dijalankan.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akun‐akun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harus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disesuaikan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dan </a:t>
            </a:r>
            <a:r>
              <a:rPr dirty="0" sz="2500">
                <a:latin typeface="Calibri"/>
                <a:cs typeface="Calibri"/>
              </a:rPr>
              <a:t>ditutup.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 dibiarkan terbuka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hanya akun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aset, </a:t>
            </a:r>
            <a:r>
              <a:rPr dirty="0" sz="2500" spc="-20">
                <a:latin typeface="Calibri"/>
                <a:cs typeface="Calibri"/>
              </a:rPr>
              <a:t>aset </a:t>
            </a:r>
            <a:r>
              <a:rPr dirty="0" sz="2500">
                <a:latin typeface="Calibri"/>
                <a:cs typeface="Calibri"/>
              </a:rPr>
              <a:t>kontra,</a:t>
            </a:r>
            <a:r>
              <a:rPr dirty="0" sz="2500" spc="3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liabilitas,</a:t>
            </a:r>
            <a:r>
              <a:rPr dirty="0" sz="2500" spc="-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-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ekuitas</a:t>
            </a:r>
            <a:r>
              <a:rPr dirty="0" sz="2500" spc="-9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pemilik.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5352288"/>
            <a:ext cx="9144000" cy="1963420"/>
          </a:xfrm>
          <a:custGeom>
            <a:avLst/>
            <a:gdLst/>
            <a:ahLst/>
            <a:cxnLst/>
            <a:rect l="l" t="t" r="r" b="b"/>
            <a:pathLst>
              <a:path w="9144000" h="196342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62912"/>
                </a:lnTo>
                <a:lnTo>
                  <a:pt x="9144000" y="196291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01266"/>
            <a:ext cx="8035925" cy="472630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355600" marR="805180" indent="-342900">
              <a:lnSpc>
                <a:spcPts val="2400"/>
              </a:lnSpc>
              <a:spcBef>
                <a:spcPts val="680"/>
              </a:spcBef>
              <a:buFont typeface="Arial MT"/>
              <a:buChar char="•"/>
              <a:tabLst>
                <a:tab pos="355600" algn="l"/>
                <a:tab pos="1340485" algn="l"/>
                <a:tab pos="2414270" algn="l"/>
              </a:tabLst>
            </a:pPr>
            <a:r>
              <a:rPr dirty="0" sz="2500" spc="-10">
                <a:latin typeface="Calibri"/>
                <a:cs typeface="Calibri"/>
              </a:rPr>
              <a:t>Proses</a:t>
            </a:r>
            <a:r>
              <a:rPr dirty="0" sz="2500">
                <a:latin typeface="Calibri"/>
                <a:cs typeface="Calibri"/>
              </a:rPr>
              <a:t>	likuidasi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digambarkan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 spc="-30">
                <a:latin typeface="Calibri"/>
                <a:cs typeface="Calibri"/>
              </a:rPr>
              <a:t>Tampilan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4.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Langkah‐ </a:t>
            </a:r>
            <a:r>
              <a:rPr dirty="0" sz="2500">
                <a:latin typeface="Calibri"/>
                <a:cs typeface="Calibri"/>
              </a:rPr>
              <a:t>langkah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proses</a:t>
            </a:r>
            <a:r>
              <a:rPr dirty="0" sz="2500">
                <a:latin typeface="Calibri"/>
                <a:cs typeface="Calibri"/>
              </a:rPr>
              <a:t>	likuidasi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adalah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sebagai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berikut.</a:t>
            </a:r>
            <a:endParaRPr sz="2500">
              <a:latin typeface="Calibri"/>
              <a:cs typeface="Calibri"/>
            </a:endParaRPr>
          </a:p>
          <a:p>
            <a:pPr lvl="1" marL="755650" marR="742315" indent="-286385">
              <a:lnSpc>
                <a:spcPct val="80000"/>
              </a:lnSpc>
              <a:spcBef>
                <a:spcPts val="560"/>
              </a:spcBef>
              <a:buFont typeface="Arial MT"/>
              <a:buChar char="–"/>
              <a:tabLst>
                <a:tab pos="755650" algn="l"/>
              </a:tabLst>
            </a:pPr>
            <a:r>
              <a:rPr dirty="0" sz="2200">
                <a:latin typeface="Calibri"/>
                <a:cs typeface="Calibri"/>
              </a:rPr>
              <a:t>Langkah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1.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Menjual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persekutuan.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Langkah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ini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disebut </a:t>
            </a:r>
            <a:r>
              <a:rPr dirty="0" sz="2200">
                <a:latin typeface="Calibri"/>
                <a:cs typeface="Calibri"/>
              </a:rPr>
              <a:t>realisasi</a:t>
            </a:r>
            <a:r>
              <a:rPr dirty="0" sz="2200" spc="-10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(realization).</a:t>
            </a:r>
            <a:endParaRPr sz="2200">
              <a:latin typeface="Calibri"/>
              <a:cs typeface="Calibri"/>
            </a:endParaRPr>
          </a:p>
          <a:p>
            <a:pPr lvl="1" marL="755015" marR="143510" indent="-285750">
              <a:lnSpc>
                <a:spcPct val="80000"/>
              </a:lnSpc>
              <a:spcBef>
                <a:spcPts val="530"/>
              </a:spcBef>
              <a:buFont typeface="Arial MT"/>
              <a:buChar char="–"/>
              <a:tabLst>
                <a:tab pos="755015" algn="l"/>
              </a:tabLst>
            </a:pPr>
            <a:r>
              <a:rPr dirty="0" sz="2200">
                <a:latin typeface="Calibri"/>
                <a:cs typeface="Calibri"/>
              </a:rPr>
              <a:t>Langkah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2.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Membagikan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atau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rugi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diperoleh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dari </a:t>
            </a:r>
            <a:r>
              <a:rPr dirty="0" sz="2200">
                <a:latin typeface="Calibri"/>
                <a:cs typeface="Calibri"/>
              </a:rPr>
              <a:t>realisasi</a:t>
            </a:r>
            <a:r>
              <a:rPr dirty="0" sz="2200" spc="-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kepada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para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3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berdasarkan</a:t>
            </a:r>
            <a:r>
              <a:rPr dirty="0" sz="2200" spc="-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rasio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pembagian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laba.</a:t>
            </a:r>
            <a:endParaRPr sz="2200">
              <a:latin typeface="Calibri"/>
              <a:cs typeface="Calibri"/>
            </a:endParaRPr>
          </a:p>
          <a:p>
            <a:pPr lvl="1" marL="755650" marR="92075" indent="-285750">
              <a:lnSpc>
                <a:spcPts val="2110"/>
              </a:lnSpc>
              <a:spcBef>
                <a:spcPts val="509"/>
              </a:spcBef>
              <a:buFont typeface="Arial MT"/>
              <a:buChar char="–"/>
              <a:tabLst>
                <a:tab pos="755650" algn="l"/>
              </a:tabLst>
            </a:pPr>
            <a:r>
              <a:rPr dirty="0" sz="2200">
                <a:latin typeface="Calibri"/>
                <a:cs typeface="Calibri"/>
              </a:rPr>
              <a:t>Langkah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3.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Membayar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klaim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kepada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kreditur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menggunakan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kas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diperoleh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dari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realisasi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langkah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1.</a:t>
            </a:r>
            <a:endParaRPr sz="2200">
              <a:latin typeface="Calibri"/>
              <a:cs typeface="Calibri"/>
            </a:endParaRPr>
          </a:p>
          <a:p>
            <a:pPr lvl="1" marL="755650" marR="5080" indent="-286385">
              <a:lnSpc>
                <a:spcPct val="80000"/>
              </a:lnSpc>
              <a:spcBef>
                <a:spcPts val="550"/>
              </a:spcBef>
              <a:buFont typeface="Arial MT"/>
              <a:buChar char="–"/>
              <a:tabLst>
                <a:tab pos="755650" algn="l"/>
              </a:tabLst>
            </a:pPr>
            <a:r>
              <a:rPr dirty="0" sz="2200">
                <a:latin typeface="Calibri"/>
                <a:cs typeface="Calibri"/>
              </a:rPr>
              <a:t>Langkah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4.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Membagikan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sisa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kas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kepada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para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berdasarkan </a:t>
            </a: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mereka.</a:t>
            </a:r>
            <a:endParaRPr sz="2200">
              <a:latin typeface="Calibri"/>
              <a:cs typeface="Calibri"/>
            </a:endParaRPr>
          </a:p>
          <a:p>
            <a:pPr marL="354965" marR="372745" indent="-342900">
              <a:lnSpc>
                <a:spcPct val="80000"/>
              </a:lnSpc>
              <a:spcBef>
                <a:spcPts val="585"/>
              </a:spcBef>
              <a:buFont typeface="Arial MT"/>
              <a:buChar char="•"/>
              <a:tabLst>
                <a:tab pos="354965" algn="l"/>
                <a:tab pos="1340485" algn="l"/>
              </a:tabLst>
            </a:pPr>
            <a:r>
              <a:rPr dirty="0" sz="2500" spc="-10">
                <a:latin typeface="Calibri"/>
                <a:cs typeface="Calibri"/>
              </a:rPr>
              <a:t>Proses</a:t>
            </a:r>
            <a:r>
              <a:rPr dirty="0" sz="2500">
                <a:latin typeface="Calibri"/>
                <a:cs typeface="Calibri"/>
              </a:rPr>
              <a:t>	likuidasi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dapat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berlangsung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lama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sejalan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dengan terjualnya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satu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demi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satu.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Hal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ini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akan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menunda pembagian</a:t>
            </a:r>
            <a:r>
              <a:rPr dirty="0" sz="2500" spc="-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kas</a:t>
            </a:r>
            <a:r>
              <a:rPr dirty="0" sz="2500" spc="-1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kepada</a:t>
            </a:r>
            <a:r>
              <a:rPr dirty="0" sz="2500" spc="-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para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rekan,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tetapi</a:t>
            </a:r>
            <a:r>
              <a:rPr dirty="0" sz="2500" spc="-9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tidak memengaruhi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jumlah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-1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akan</a:t>
            </a:r>
            <a:r>
              <a:rPr dirty="0" sz="2500" spc="-1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diterima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masing‐masing rekan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4585" y="919225"/>
            <a:ext cx="626935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Realisasi</a:t>
            </a:r>
            <a:r>
              <a:rPr dirty="0" spc="-100"/>
              <a:t> </a:t>
            </a:r>
            <a:r>
              <a:rPr dirty="0" spc="-10"/>
              <a:t>Keuntungan/Laba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57200" y="339394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003795" y="1760474"/>
            <a:ext cx="8075295" cy="465963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algn="just" marL="351790" marR="8255" indent="-339090">
              <a:lnSpc>
                <a:spcPts val="1920"/>
              </a:lnSpc>
              <a:spcBef>
                <a:spcPts val="56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Asumsikan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bahwa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Fania,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Ghani,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Hanum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menjual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seluruh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non‐kas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355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Rp72.000.000.</a:t>
            </a:r>
            <a:r>
              <a:rPr dirty="0" sz="2000" spc="350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355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demikian,</a:t>
            </a:r>
            <a:r>
              <a:rPr dirty="0" sz="2000" spc="355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keuntungan</a:t>
            </a:r>
            <a:r>
              <a:rPr dirty="0" sz="2000" spc="355">
                <a:latin typeface="Calibri"/>
                <a:cs typeface="Calibri"/>
              </a:rPr>
              <a:t>   </a:t>
            </a:r>
            <a:r>
              <a:rPr dirty="0" sz="2000" spc="-10">
                <a:latin typeface="Calibri"/>
                <a:cs typeface="Calibri"/>
              </a:rPr>
              <a:t>sebesar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Rp8.000.000</a:t>
            </a:r>
            <a:r>
              <a:rPr dirty="0" sz="2000" spc="46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(Rp72.000.000</a:t>
            </a:r>
            <a:r>
              <a:rPr dirty="0" sz="2000" spc="4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dikurangi</a:t>
            </a:r>
            <a:r>
              <a:rPr dirty="0" sz="2000" spc="47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Rp64.000.000)</a:t>
            </a:r>
            <a:r>
              <a:rPr dirty="0" sz="2000" spc="470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direalisasikan. 	Persekutuan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dilikuidasi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selama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bulan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April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sebagai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berikut.</a:t>
            </a:r>
            <a:endParaRPr sz="2000">
              <a:latin typeface="Calibri"/>
              <a:cs typeface="Calibri"/>
            </a:endParaRPr>
          </a:p>
          <a:p>
            <a:pPr algn="just" marL="351790" indent="-33909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51790" algn="l"/>
              </a:tabLst>
            </a:pPr>
            <a:r>
              <a:rPr dirty="0" sz="2000">
                <a:latin typeface="Calibri"/>
                <a:cs typeface="Calibri"/>
              </a:rPr>
              <a:t>Langkah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1.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Menjual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non‐kas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Rp72.000.000.</a:t>
            </a:r>
            <a:endParaRPr sz="2000">
              <a:latin typeface="Calibri"/>
              <a:cs typeface="Calibri"/>
            </a:endParaRPr>
          </a:p>
          <a:p>
            <a:pPr algn="just" marL="351155" marR="5715" indent="-339090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Langkah</a:t>
            </a:r>
            <a:r>
              <a:rPr dirty="0" sz="2000" spc="3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2.</a:t>
            </a:r>
            <a:r>
              <a:rPr dirty="0" sz="2000" spc="3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Membagikan</a:t>
            </a:r>
            <a:r>
              <a:rPr dirty="0" sz="2000" spc="3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keuntungan:</a:t>
            </a:r>
            <a:r>
              <a:rPr dirty="0" sz="2000" spc="3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keuntungan</a:t>
            </a:r>
            <a:r>
              <a:rPr dirty="0" sz="2000" spc="3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3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Rp8.000.000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dibagikan</a:t>
            </a:r>
            <a:r>
              <a:rPr dirty="0" sz="2000" spc="3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kepada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Fania,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Ghani,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Hanum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rasio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pembagian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5:3:2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sehingga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akun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rekan‐rekan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dikreditkan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sejumlah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berikut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ini.</a:t>
            </a:r>
            <a:endParaRPr sz="2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25"/>
              </a:spcBef>
              <a:tabLst>
                <a:tab pos="755015" algn="l"/>
              </a:tabLst>
            </a:pPr>
            <a:r>
              <a:rPr dirty="0" sz="1800" spc="-50">
                <a:latin typeface="Arial MT"/>
                <a:cs typeface="Arial MT"/>
              </a:rPr>
              <a:t>–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Calibri"/>
                <a:cs typeface="Calibri"/>
              </a:rPr>
              <a:t>Fania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Rp4.000.000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(Rp8.000.000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×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50%)</a:t>
            </a:r>
            <a:endParaRPr sz="18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tabLst>
                <a:tab pos="755015" algn="l"/>
                <a:tab pos="1564640" algn="l"/>
              </a:tabLst>
            </a:pPr>
            <a:r>
              <a:rPr dirty="0" sz="1800" spc="-50">
                <a:latin typeface="Arial MT"/>
                <a:cs typeface="Arial MT"/>
              </a:rPr>
              <a:t>–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Calibri"/>
                <a:cs typeface="Calibri"/>
              </a:rPr>
              <a:t>Ghani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10">
                <a:latin typeface="Calibri"/>
                <a:cs typeface="Calibri"/>
              </a:rPr>
              <a:t>2.400.000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(Rp8.000.000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×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30%)</a:t>
            </a:r>
            <a:endParaRPr sz="1800">
              <a:latin typeface="Calibri"/>
              <a:cs typeface="Calibri"/>
            </a:endParaRPr>
          </a:p>
          <a:p>
            <a:pPr marL="469900">
              <a:lnSpc>
                <a:spcPts val="2155"/>
              </a:lnSpc>
              <a:tabLst>
                <a:tab pos="755015" algn="l"/>
                <a:tab pos="1692275" algn="l"/>
              </a:tabLst>
            </a:pPr>
            <a:r>
              <a:rPr dirty="0" sz="1800" spc="-50">
                <a:latin typeface="Arial MT"/>
                <a:cs typeface="Arial MT"/>
              </a:rPr>
              <a:t>–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Calibri"/>
                <a:cs typeface="Calibri"/>
              </a:rPr>
              <a:t>Hanum</a:t>
            </a:r>
            <a:r>
              <a:rPr dirty="0" sz="1800">
                <a:latin typeface="Calibri"/>
                <a:cs typeface="Calibri"/>
              </a:rPr>
              <a:t>	1.600.000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(Rp8.000.000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×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20%)</a:t>
            </a:r>
            <a:endParaRPr sz="1800">
              <a:latin typeface="Calibri"/>
              <a:cs typeface="Calibri"/>
            </a:endParaRPr>
          </a:p>
          <a:p>
            <a:pPr marL="354965" indent="-342265">
              <a:lnSpc>
                <a:spcPts val="2395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latin typeface="Calibri"/>
                <a:cs typeface="Calibri"/>
              </a:rPr>
              <a:t>Langkah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3.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Membayar</a:t>
            </a:r>
            <a:r>
              <a:rPr dirty="0" sz="2000" spc="3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liabilitas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kepada</a:t>
            </a:r>
            <a:r>
              <a:rPr dirty="0" sz="2000" spc="3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kreditur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Rp9.000.000</a:t>
            </a:r>
            <a:endParaRPr sz="2000">
              <a:latin typeface="Calibri"/>
              <a:cs typeface="Calibri"/>
            </a:endParaRPr>
          </a:p>
          <a:p>
            <a:pPr marL="355600" marR="5080" indent="-342900">
              <a:lnSpc>
                <a:spcPts val="1920"/>
              </a:lnSpc>
              <a:spcBef>
                <a:spcPts val="464"/>
              </a:spcBef>
              <a:buFont typeface="Arial MT"/>
              <a:buChar char="•"/>
              <a:tabLst>
                <a:tab pos="355600" algn="l"/>
                <a:tab pos="1334770" algn="l"/>
                <a:tab pos="1656080" algn="l"/>
                <a:tab pos="3581400" algn="l"/>
                <a:tab pos="4044950" algn="l"/>
                <a:tab pos="4919345" algn="l"/>
                <a:tab pos="5510530" algn="l"/>
                <a:tab pos="6289040" algn="l"/>
                <a:tab pos="6798945" algn="l"/>
                <a:tab pos="7263130" algn="l"/>
              </a:tabLst>
            </a:pPr>
            <a:r>
              <a:rPr dirty="0" sz="2000" spc="-10">
                <a:latin typeface="Calibri"/>
                <a:cs typeface="Calibri"/>
              </a:rPr>
              <a:t>Langkah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4.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Mendistribusikan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kas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kepada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para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rekan: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sisa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kas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sebesar </a:t>
            </a:r>
            <a:r>
              <a:rPr dirty="0" sz="2000">
                <a:latin typeface="Calibri"/>
                <a:cs typeface="Calibri"/>
              </a:rPr>
              <a:t>Rp74.000.000</a:t>
            </a:r>
            <a:r>
              <a:rPr dirty="0" sz="2000" spc="3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didistribusikan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berdasarkan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saldo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sebagai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berikut.</a:t>
            </a:r>
            <a:endParaRPr sz="2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25"/>
              </a:spcBef>
              <a:tabLst>
                <a:tab pos="755015" algn="l"/>
              </a:tabLst>
            </a:pPr>
            <a:r>
              <a:rPr dirty="0" sz="1800" spc="-50">
                <a:latin typeface="Arial MT"/>
                <a:cs typeface="Arial MT"/>
              </a:rPr>
              <a:t>–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Calibri"/>
                <a:cs typeface="Calibri"/>
              </a:rPr>
              <a:t>Fania</a:t>
            </a:r>
            <a:r>
              <a:rPr dirty="0" sz="1800" spc="-9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Rp26.000.000</a:t>
            </a:r>
            <a:endParaRPr sz="18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tabLst>
                <a:tab pos="755015" algn="l"/>
              </a:tabLst>
            </a:pPr>
            <a:r>
              <a:rPr dirty="0" sz="1800" spc="-50">
                <a:latin typeface="Arial MT"/>
                <a:cs typeface="Arial MT"/>
              </a:rPr>
              <a:t>–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Calibri"/>
                <a:cs typeface="Calibri"/>
              </a:rPr>
              <a:t>Ghani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24.400.000</a:t>
            </a:r>
            <a:endParaRPr sz="18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tabLst>
                <a:tab pos="755015" algn="l"/>
              </a:tabLst>
            </a:pPr>
            <a:r>
              <a:rPr dirty="0" sz="1800" spc="-50">
                <a:latin typeface="Arial MT"/>
                <a:cs typeface="Arial MT"/>
              </a:rPr>
              <a:t>–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Calibri"/>
                <a:cs typeface="Calibri"/>
              </a:rPr>
              <a:t>Hanum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23.600.000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513586" y="343153"/>
            <a:ext cx="7032625" cy="1854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4000" spc="-25" b="1">
                <a:latin typeface="Calibri"/>
                <a:cs typeface="Calibri"/>
              </a:rPr>
              <a:t>TAMPILAN</a:t>
            </a:r>
            <a:r>
              <a:rPr dirty="0" sz="4000" spc="-155" b="1">
                <a:latin typeface="Calibri"/>
                <a:cs typeface="Calibri"/>
              </a:rPr>
              <a:t> </a:t>
            </a:r>
            <a:r>
              <a:rPr dirty="0" sz="4000" spc="-50" b="1">
                <a:latin typeface="Calibri"/>
                <a:cs typeface="Calibri"/>
              </a:rPr>
              <a:t>4</a:t>
            </a:r>
            <a:endParaRPr sz="4000">
              <a:latin typeface="Calibri"/>
              <a:cs typeface="Calibri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4000" spc="-20" b="1">
                <a:latin typeface="Calibri"/>
                <a:cs typeface="Calibri"/>
              </a:rPr>
              <a:t>Langkah‐Langkah</a:t>
            </a:r>
            <a:r>
              <a:rPr dirty="0" sz="4000" spc="-55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dalam</a:t>
            </a:r>
            <a:r>
              <a:rPr dirty="0" sz="4000" spc="-5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Likuidasi Persekutuan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84503" y="2577845"/>
            <a:ext cx="8090534" cy="3842385"/>
            <a:chOff x="984503" y="2577845"/>
            <a:chExt cx="8090534" cy="384238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7457" y="2590037"/>
              <a:ext cx="8064245" cy="80467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84504" y="2577845"/>
              <a:ext cx="8090534" cy="1796414"/>
            </a:xfrm>
            <a:custGeom>
              <a:avLst/>
              <a:gdLst/>
              <a:ahLst/>
              <a:cxnLst/>
              <a:rect l="l" t="t" r="r" b="b"/>
              <a:pathLst>
                <a:path w="8090534" h="1796414">
                  <a:moveTo>
                    <a:pt x="8090154" y="0"/>
                  </a:moveTo>
                  <a:lnTo>
                    <a:pt x="0" y="0"/>
                  </a:lnTo>
                  <a:lnTo>
                    <a:pt x="0" y="816864"/>
                  </a:lnTo>
                  <a:lnTo>
                    <a:pt x="0" y="1796034"/>
                  </a:lnTo>
                  <a:lnTo>
                    <a:pt x="12941" y="1796034"/>
                  </a:lnTo>
                  <a:lnTo>
                    <a:pt x="12941" y="816864"/>
                  </a:lnTo>
                  <a:lnTo>
                    <a:pt x="12941" y="12192"/>
                  </a:lnTo>
                  <a:lnTo>
                    <a:pt x="8077200" y="12192"/>
                  </a:lnTo>
                  <a:lnTo>
                    <a:pt x="8077200" y="816864"/>
                  </a:lnTo>
                  <a:lnTo>
                    <a:pt x="8077200" y="1796034"/>
                  </a:lnTo>
                  <a:lnTo>
                    <a:pt x="8090154" y="1796034"/>
                  </a:lnTo>
                  <a:lnTo>
                    <a:pt x="8090154" y="816864"/>
                  </a:lnTo>
                  <a:lnTo>
                    <a:pt x="80901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7457" y="3394709"/>
              <a:ext cx="8064245" cy="293751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984504" y="4373879"/>
              <a:ext cx="8090534" cy="2045970"/>
            </a:xfrm>
            <a:custGeom>
              <a:avLst/>
              <a:gdLst/>
              <a:ahLst/>
              <a:cxnLst/>
              <a:rect l="l" t="t" r="r" b="b"/>
              <a:pathLst>
                <a:path w="8090534" h="2045970">
                  <a:moveTo>
                    <a:pt x="8090154" y="0"/>
                  </a:moveTo>
                  <a:lnTo>
                    <a:pt x="8077200" y="0"/>
                  </a:lnTo>
                  <a:lnTo>
                    <a:pt x="8077200" y="979170"/>
                  </a:lnTo>
                  <a:lnTo>
                    <a:pt x="8077200" y="1958340"/>
                  </a:lnTo>
                  <a:lnTo>
                    <a:pt x="8077200" y="2033016"/>
                  </a:lnTo>
                  <a:lnTo>
                    <a:pt x="12941" y="2033016"/>
                  </a:lnTo>
                  <a:lnTo>
                    <a:pt x="12941" y="1958340"/>
                  </a:lnTo>
                  <a:lnTo>
                    <a:pt x="12941" y="979170"/>
                  </a:lnTo>
                  <a:lnTo>
                    <a:pt x="12941" y="0"/>
                  </a:lnTo>
                  <a:lnTo>
                    <a:pt x="0" y="0"/>
                  </a:lnTo>
                  <a:lnTo>
                    <a:pt x="0" y="979170"/>
                  </a:lnTo>
                  <a:lnTo>
                    <a:pt x="0" y="1958340"/>
                  </a:lnTo>
                  <a:lnTo>
                    <a:pt x="0" y="2045970"/>
                  </a:lnTo>
                  <a:lnTo>
                    <a:pt x="6096" y="2045970"/>
                  </a:lnTo>
                  <a:lnTo>
                    <a:pt x="12941" y="2045970"/>
                  </a:lnTo>
                  <a:lnTo>
                    <a:pt x="8077200" y="2045970"/>
                  </a:lnTo>
                  <a:lnTo>
                    <a:pt x="8084058" y="2045970"/>
                  </a:lnTo>
                  <a:lnTo>
                    <a:pt x="8090154" y="2045970"/>
                  </a:lnTo>
                  <a:lnTo>
                    <a:pt x="8090154" y="1958340"/>
                  </a:lnTo>
                  <a:lnTo>
                    <a:pt x="8090154" y="979170"/>
                  </a:lnTo>
                  <a:lnTo>
                    <a:pt x="80901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7500" rIns="0" bIns="0" rtlCol="0" vert="horz">
            <a:spAutoFit/>
          </a:bodyPr>
          <a:lstStyle/>
          <a:p>
            <a:pPr marL="1056640" marR="5080" indent="-242570">
              <a:lnSpc>
                <a:spcPct val="100000"/>
              </a:lnSpc>
              <a:spcBef>
                <a:spcPts val="100"/>
              </a:spcBef>
            </a:pPr>
            <a:r>
              <a:rPr dirty="0" sz="4000" spc="-35" b="0">
                <a:latin typeface="Calibri"/>
                <a:cs typeface="Calibri"/>
              </a:rPr>
              <a:t>TAMPILAN</a:t>
            </a:r>
            <a:r>
              <a:rPr dirty="0" sz="4000" spc="-105" b="0">
                <a:latin typeface="Calibri"/>
                <a:cs typeface="Calibri"/>
              </a:rPr>
              <a:t> </a:t>
            </a:r>
            <a:r>
              <a:rPr dirty="0" sz="4000" b="0">
                <a:latin typeface="Calibri"/>
                <a:cs typeface="Calibri"/>
              </a:rPr>
              <a:t>5</a:t>
            </a:r>
            <a:r>
              <a:rPr dirty="0" sz="4000" spc="-105" b="0">
                <a:latin typeface="Calibri"/>
                <a:cs typeface="Calibri"/>
              </a:rPr>
              <a:t> </a:t>
            </a:r>
            <a:r>
              <a:rPr dirty="0" sz="4000"/>
              <a:t>Laporan</a:t>
            </a:r>
            <a:r>
              <a:rPr dirty="0" sz="4000" spc="-90"/>
              <a:t> </a:t>
            </a:r>
            <a:r>
              <a:rPr dirty="0" sz="4000" spc="-10"/>
              <a:t>Likuidasi </a:t>
            </a:r>
            <a:r>
              <a:rPr dirty="0" sz="4000" spc="-20"/>
              <a:t>Persekutuan:</a:t>
            </a:r>
            <a:r>
              <a:rPr dirty="0" sz="4000" spc="-135"/>
              <a:t> </a:t>
            </a:r>
            <a:r>
              <a:rPr dirty="0" sz="4000"/>
              <a:t>Realisasi</a:t>
            </a:r>
            <a:r>
              <a:rPr dirty="0" sz="4000" spc="-120"/>
              <a:t> </a:t>
            </a:r>
            <a:r>
              <a:rPr dirty="0" sz="4000" spc="-20"/>
              <a:t>Laba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912113" y="2433827"/>
            <a:ext cx="8162925" cy="3481704"/>
            <a:chOff x="912113" y="2433827"/>
            <a:chExt cx="8162925" cy="3481704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1593" y="2446020"/>
              <a:ext cx="7326348" cy="94868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912101" y="2433827"/>
              <a:ext cx="8162925" cy="1940560"/>
            </a:xfrm>
            <a:custGeom>
              <a:avLst/>
              <a:gdLst/>
              <a:ahLst/>
              <a:cxnLst/>
              <a:rect l="l" t="t" r="r" b="b"/>
              <a:pathLst>
                <a:path w="8162925" h="1940560">
                  <a:moveTo>
                    <a:pt x="8162557" y="0"/>
                  </a:moveTo>
                  <a:lnTo>
                    <a:pt x="0" y="0"/>
                  </a:lnTo>
                  <a:lnTo>
                    <a:pt x="0" y="960882"/>
                  </a:lnTo>
                  <a:lnTo>
                    <a:pt x="6870" y="960882"/>
                  </a:lnTo>
                  <a:lnTo>
                    <a:pt x="12966" y="960894"/>
                  </a:lnTo>
                  <a:lnTo>
                    <a:pt x="12966" y="12192"/>
                  </a:lnTo>
                  <a:lnTo>
                    <a:pt x="8149603" y="12192"/>
                  </a:lnTo>
                  <a:lnTo>
                    <a:pt x="8149603" y="960882"/>
                  </a:lnTo>
                  <a:lnTo>
                    <a:pt x="8149603" y="1940052"/>
                  </a:lnTo>
                  <a:lnTo>
                    <a:pt x="8162557" y="1940052"/>
                  </a:lnTo>
                  <a:lnTo>
                    <a:pt x="8162557" y="960882"/>
                  </a:lnTo>
                  <a:lnTo>
                    <a:pt x="81625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5067" y="3394710"/>
              <a:ext cx="8136635" cy="195834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912101" y="3394709"/>
              <a:ext cx="8162925" cy="1958339"/>
            </a:xfrm>
            <a:custGeom>
              <a:avLst/>
              <a:gdLst/>
              <a:ahLst/>
              <a:cxnLst/>
              <a:rect l="l" t="t" r="r" b="b"/>
              <a:pathLst>
                <a:path w="8162925" h="1958339">
                  <a:moveTo>
                    <a:pt x="12966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0" y="1958340"/>
                  </a:lnTo>
                  <a:lnTo>
                    <a:pt x="12966" y="1958340"/>
                  </a:lnTo>
                  <a:lnTo>
                    <a:pt x="12966" y="979170"/>
                  </a:lnTo>
                  <a:lnTo>
                    <a:pt x="12966" y="0"/>
                  </a:lnTo>
                  <a:close/>
                </a:path>
                <a:path w="8162925" h="1958339">
                  <a:moveTo>
                    <a:pt x="8162557" y="979170"/>
                  </a:moveTo>
                  <a:lnTo>
                    <a:pt x="8149603" y="979170"/>
                  </a:lnTo>
                  <a:lnTo>
                    <a:pt x="8149603" y="1958340"/>
                  </a:lnTo>
                  <a:lnTo>
                    <a:pt x="8162557" y="1958340"/>
                  </a:lnTo>
                  <a:lnTo>
                    <a:pt x="8162557" y="9791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1593" y="5353050"/>
              <a:ext cx="7360110" cy="464878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912113" y="5353050"/>
              <a:ext cx="8162925" cy="562610"/>
            </a:xfrm>
            <a:custGeom>
              <a:avLst/>
              <a:gdLst/>
              <a:ahLst/>
              <a:cxnLst/>
              <a:rect l="l" t="t" r="r" b="b"/>
              <a:pathLst>
                <a:path w="8162925" h="562610">
                  <a:moveTo>
                    <a:pt x="12954" y="549402"/>
                  </a:moveTo>
                  <a:lnTo>
                    <a:pt x="12954" y="0"/>
                  </a:lnTo>
                  <a:lnTo>
                    <a:pt x="0" y="0"/>
                  </a:lnTo>
                  <a:lnTo>
                    <a:pt x="0" y="562356"/>
                  </a:lnTo>
                  <a:lnTo>
                    <a:pt x="6858" y="562356"/>
                  </a:lnTo>
                  <a:lnTo>
                    <a:pt x="6858" y="549402"/>
                  </a:lnTo>
                  <a:lnTo>
                    <a:pt x="12954" y="549402"/>
                  </a:lnTo>
                  <a:close/>
                </a:path>
                <a:path w="8162925" h="562610">
                  <a:moveTo>
                    <a:pt x="8156448" y="549401"/>
                  </a:moveTo>
                  <a:lnTo>
                    <a:pt x="6858" y="549402"/>
                  </a:lnTo>
                  <a:lnTo>
                    <a:pt x="12954" y="556260"/>
                  </a:lnTo>
                  <a:lnTo>
                    <a:pt x="12954" y="562356"/>
                  </a:lnTo>
                  <a:lnTo>
                    <a:pt x="8149590" y="562355"/>
                  </a:lnTo>
                  <a:lnTo>
                    <a:pt x="8149590" y="556260"/>
                  </a:lnTo>
                  <a:lnTo>
                    <a:pt x="8156448" y="549401"/>
                  </a:lnTo>
                  <a:close/>
                </a:path>
                <a:path w="8162925" h="562610">
                  <a:moveTo>
                    <a:pt x="12954" y="562356"/>
                  </a:moveTo>
                  <a:lnTo>
                    <a:pt x="12954" y="556260"/>
                  </a:lnTo>
                  <a:lnTo>
                    <a:pt x="6858" y="549402"/>
                  </a:lnTo>
                  <a:lnTo>
                    <a:pt x="6858" y="562356"/>
                  </a:lnTo>
                  <a:lnTo>
                    <a:pt x="12954" y="562356"/>
                  </a:lnTo>
                  <a:close/>
                </a:path>
                <a:path w="8162925" h="562610">
                  <a:moveTo>
                    <a:pt x="8162544" y="562355"/>
                  </a:moveTo>
                  <a:lnTo>
                    <a:pt x="8162544" y="0"/>
                  </a:lnTo>
                  <a:lnTo>
                    <a:pt x="8149590" y="0"/>
                  </a:lnTo>
                  <a:lnTo>
                    <a:pt x="8149590" y="549401"/>
                  </a:lnTo>
                  <a:lnTo>
                    <a:pt x="8156448" y="549401"/>
                  </a:lnTo>
                  <a:lnTo>
                    <a:pt x="8156448" y="562355"/>
                  </a:lnTo>
                  <a:lnTo>
                    <a:pt x="8162544" y="562355"/>
                  </a:lnTo>
                  <a:close/>
                </a:path>
                <a:path w="8162925" h="562610">
                  <a:moveTo>
                    <a:pt x="8156448" y="562355"/>
                  </a:moveTo>
                  <a:lnTo>
                    <a:pt x="8156448" y="549401"/>
                  </a:lnTo>
                  <a:lnTo>
                    <a:pt x="8149590" y="556260"/>
                  </a:lnTo>
                  <a:lnTo>
                    <a:pt x="8149590" y="562355"/>
                  </a:lnTo>
                  <a:lnTo>
                    <a:pt x="8156448" y="56235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64512"/>
            <a:ext cx="7996555" cy="15862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  <a:tab pos="2737485" algn="l"/>
              </a:tabLst>
            </a:pPr>
            <a:r>
              <a:rPr dirty="0" sz="3200" spc="-10">
                <a:latin typeface="Calibri"/>
                <a:cs typeface="Calibri"/>
              </a:rPr>
              <a:t>Ayat</a:t>
            </a:r>
            <a:r>
              <a:rPr dirty="0" sz="3200" spc="-1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jurnal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untuk</a:t>
            </a:r>
            <a:r>
              <a:rPr dirty="0" sz="3200" spc="-12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mencatat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langkah‐langkah </a:t>
            </a:r>
            <a:r>
              <a:rPr dirty="0" sz="3200">
                <a:latin typeface="Calibri"/>
                <a:cs typeface="Calibri"/>
              </a:rPr>
              <a:t>dalam</a:t>
            </a:r>
            <a:r>
              <a:rPr dirty="0" sz="3200" spc="-6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proses</a:t>
            </a:r>
            <a:r>
              <a:rPr dirty="0" sz="3200">
                <a:latin typeface="Calibri"/>
                <a:cs typeface="Calibri"/>
              </a:rPr>
              <a:t>	likuidasi</a:t>
            </a:r>
            <a:r>
              <a:rPr dirty="0" sz="3200" spc="-1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adalah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sebagai</a:t>
            </a:r>
            <a:r>
              <a:rPr dirty="0" sz="3200" spc="-12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berikut.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>
                <a:latin typeface="Calibri"/>
                <a:cs typeface="Calibri"/>
              </a:rPr>
              <a:t>Penjualan</a:t>
            </a:r>
            <a:r>
              <a:rPr dirty="0" sz="3200" spc="-1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aset</a:t>
            </a:r>
            <a:r>
              <a:rPr dirty="0" sz="3200" spc="-1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(Langkah</a:t>
            </a:r>
            <a:r>
              <a:rPr dirty="0" sz="3200" spc="-13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1):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848611" y="3874008"/>
            <a:ext cx="6362065" cy="1177290"/>
            <a:chOff x="1848611" y="3874008"/>
            <a:chExt cx="6362065" cy="117729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1565" y="3886200"/>
              <a:ext cx="6336029" cy="48767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848611" y="3874008"/>
              <a:ext cx="6362065" cy="500380"/>
            </a:xfrm>
            <a:custGeom>
              <a:avLst/>
              <a:gdLst/>
              <a:ahLst/>
              <a:cxnLst/>
              <a:rect l="l" t="t" r="r" b="b"/>
              <a:pathLst>
                <a:path w="6362065" h="500379">
                  <a:moveTo>
                    <a:pt x="6361937" y="499871"/>
                  </a:moveTo>
                  <a:lnTo>
                    <a:pt x="6361937" y="0"/>
                  </a:lnTo>
                  <a:lnTo>
                    <a:pt x="0" y="0"/>
                  </a:lnTo>
                  <a:lnTo>
                    <a:pt x="0" y="499872"/>
                  </a:lnTo>
                  <a:lnTo>
                    <a:pt x="6095" y="499872"/>
                  </a:lnTo>
                  <a:lnTo>
                    <a:pt x="6095" y="12192"/>
                  </a:lnTo>
                  <a:lnTo>
                    <a:pt x="12953" y="6096"/>
                  </a:lnTo>
                  <a:lnTo>
                    <a:pt x="12953" y="12192"/>
                  </a:lnTo>
                  <a:lnTo>
                    <a:pt x="6348983" y="12191"/>
                  </a:lnTo>
                  <a:lnTo>
                    <a:pt x="6348983" y="6095"/>
                  </a:lnTo>
                  <a:lnTo>
                    <a:pt x="6355841" y="12191"/>
                  </a:lnTo>
                  <a:lnTo>
                    <a:pt x="6355841" y="499871"/>
                  </a:lnTo>
                  <a:lnTo>
                    <a:pt x="6361937" y="499871"/>
                  </a:lnTo>
                  <a:close/>
                </a:path>
                <a:path w="6362065" h="500379">
                  <a:moveTo>
                    <a:pt x="12953" y="12192"/>
                  </a:moveTo>
                  <a:lnTo>
                    <a:pt x="12953" y="6096"/>
                  </a:lnTo>
                  <a:lnTo>
                    <a:pt x="6095" y="12192"/>
                  </a:lnTo>
                  <a:lnTo>
                    <a:pt x="12953" y="12192"/>
                  </a:lnTo>
                  <a:close/>
                </a:path>
                <a:path w="6362065" h="500379">
                  <a:moveTo>
                    <a:pt x="12953" y="499872"/>
                  </a:moveTo>
                  <a:lnTo>
                    <a:pt x="12953" y="12192"/>
                  </a:lnTo>
                  <a:lnTo>
                    <a:pt x="6095" y="12192"/>
                  </a:lnTo>
                  <a:lnTo>
                    <a:pt x="6095" y="499872"/>
                  </a:lnTo>
                  <a:lnTo>
                    <a:pt x="12953" y="499872"/>
                  </a:lnTo>
                  <a:close/>
                </a:path>
                <a:path w="6362065" h="500379">
                  <a:moveTo>
                    <a:pt x="6355841" y="12191"/>
                  </a:moveTo>
                  <a:lnTo>
                    <a:pt x="6348983" y="6095"/>
                  </a:lnTo>
                  <a:lnTo>
                    <a:pt x="6348983" y="12191"/>
                  </a:lnTo>
                  <a:lnTo>
                    <a:pt x="6355841" y="12191"/>
                  </a:lnTo>
                  <a:close/>
                </a:path>
                <a:path w="6362065" h="500379">
                  <a:moveTo>
                    <a:pt x="6355841" y="499871"/>
                  </a:moveTo>
                  <a:lnTo>
                    <a:pt x="6355841" y="12191"/>
                  </a:lnTo>
                  <a:lnTo>
                    <a:pt x="6348983" y="12191"/>
                  </a:lnTo>
                  <a:lnTo>
                    <a:pt x="6348983" y="499871"/>
                  </a:lnTo>
                  <a:lnTo>
                    <a:pt x="6355841" y="4998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1565" y="4373880"/>
              <a:ext cx="6294975" cy="63426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848611" y="4373880"/>
              <a:ext cx="6362065" cy="677545"/>
            </a:xfrm>
            <a:custGeom>
              <a:avLst/>
              <a:gdLst/>
              <a:ahLst/>
              <a:cxnLst/>
              <a:rect l="l" t="t" r="r" b="b"/>
              <a:pathLst>
                <a:path w="6362065" h="677545">
                  <a:moveTo>
                    <a:pt x="12953" y="664464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677418"/>
                  </a:lnTo>
                  <a:lnTo>
                    <a:pt x="6095" y="677418"/>
                  </a:lnTo>
                  <a:lnTo>
                    <a:pt x="6095" y="664464"/>
                  </a:lnTo>
                  <a:lnTo>
                    <a:pt x="12953" y="664464"/>
                  </a:lnTo>
                  <a:close/>
                </a:path>
                <a:path w="6362065" h="677545">
                  <a:moveTo>
                    <a:pt x="6355841" y="664464"/>
                  </a:moveTo>
                  <a:lnTo>
                    <a:pt x="6095" y="664464"/>
                  </a:lnTo>
                  <a:lnTo>
                    <a:pt x="12953" y="671322"/>
                  </a:lnTo>
                  <a:lnTo>
                    <a:pt x="12953" y="677418"/>
                  </a:lnTo>
                  <a:lnTo>
                    <a:pt x="6348983" y="677418"/>
                  </a:lnTo>
                  <a:lnTo>
                    <a:pt x="6348983" y="671322"/>
                  </a:lnTo>
                  <a:lnTo>
                    <a:pt x="6355841" y="664464"/>
                  </a:lnTo>
                  <a:close/>
                </a:path>
                <a:path w="6362065" h="677545">
                  <a:moveTo>
                    <a:pt x="12953" y="677418"/>
                  </a:moveTo>
                  <a:lnTo>
                    <a:pt x="12953" y="671322"/>
                  </a:lnTo>
                  <a:lnTo>
                    <a:pt x="6095" y="664464"/>
                  </a:lnTo>
                  <a:lnTo>
                    <a:pt x="6095" y="677418"/>
                  </a:lnTo>
                  <a:lnTo>
                    <a:pt x="12953" y="677418"/>
                  </a:lnTo>
                  <a:close/>
                </a:path>
                <a:path w="6362065" h="677545">
                  <a:moveTo>
                    <a:pt x="6361937" y="677418"/>
                  </a:moveTo>
                  <a:lnTo>
                    <a:pt x="6361937" y="0"/>
                  </a:lnTo>
                  <a:lnTo>
                    <a:pt x="6348983" y="0"/>
                  </a:lnTo>
                  <a:lnTo>
                    <a:pt x="6348983" y="664464"/>
                  </a:lnTo>
                  <a:lnTo>
                    <a:pt x="6355841" y="664464"/>
                  </a:lnTo>
                  <a:lnTo>
                    <a:pt x="6355841" y="677418"/>
                  </a:lnTo>
                  <a:lnTo>
                    <a:pt x="6361937" y="677418"/>
                  </a:lnTo>
                  <a:close/>
                </a:path>
                <a:path w="6362065" h="677545">
                  <a:moveTo>
                    <a:pt x="6355841" y="677418"/>
                  </a:moveTo>
                  <a:lnTo>
                    <a:pt x="6355841" y="664464"/>
                  </a:lnTo>
                  <a:lnTo>
                    <a:pt x="6348983" y="671322"/>
                  </a:lnTo>
                  <a:lnTo>
                    <a:pt x="6348983" y="677418"/>
                  </a:lnTo>
                  <a:lnTo>
                    <a:pt x="6355841" y="6774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993139" y="5478271"/>
            <a:ext cx="509778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>
                <a:latin typeface="Calibri"/>
                <a:cs typeface="Calibri"/>
              </a:rPr>
              <a:t>Pembagian</a:t>
            </a:r>
            <a:r>
              <a:rPr dirty="0" sz="3200" spc="-1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laba</a:t>
            </a:r>
            <a:r>
              <a:rPr dirty="0" sz="3200" spc="-1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(Langkah</a:t>
            </a:r>
            <a:r>
              <a:rPr dirty="0" sz="3200" spc="-114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2):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882901" y="6121908"/>
            <a:ext cx="6327775" cy="1018540"/>
            <a:chOff x="1882901" y="6121908"/>
            <a:chExt cx="6327775" cy="1018540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95093" y="6134862"/>
              <a:ext cx="6302502" cy="197358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882901" y="6121908"/>
              <a:ext cx="6327775" cy="210820"/>
            </a:xfrm>
            <a:custGeom>
              <a:avLst/>
              <a:gdLst/>
              <a:ahLst/>
              <a:cxnLst/>
              <a:rect l="l" t="t" r="r" b="b"/>
              <a:pathLst>
                <a:path w="6327775" h="210820">
                  <a:moveTo>
                    <a:pt x="6327648" y="210311"/>
                  </a:moveTo>
                  <a:lnTo>
                    <a:pt x="6327648" y="0"/>
                  </a:lnTo>
                  <a:lnTo>
                    <a:pt x="0" y="0"/>
                  </a:lnTo>
                  <a:lnTo>
                    <a:pt x="0" y="210312"/>
                  </a:lnTo>
                  <a:lnTo>
                    <a:pt x="6096" y="210312"/>
                  </a:lnTo>
                  <a:lnTo>
                    <a:pt x="6096" y="12953"/>
                  </a:lnTo>
                  <a:lnTo>
                    <a:pt x="12192" y="6857"/>
                  </a:lnTo>
                  <a:lnTo>
                    <a:pt x="12192" y="12953"/>
                  </a:lnTo>
                  <a:lnTo>
                    <a:pt x="6314694" y="12953"/>
                  </a:lnTo>
                  <a:lnTo>
                    <a:pt x="6314694" y="6857"/>
                  </a:lnTo>
                  <a:lnTo>
                    <a:pt x="6321552" y="12953"/>
                  </a:lnTo>
                  <a:lnTo>
                    <a:pt x="6321552" y="210311"/>
                  </a:lnTo>
                  <a:lnTo>
                    <a:pt x="6327648" y="210311"/>
                  </a:lnTo>
                  <a:close/>
                </a:path>
                <a:path w="6327775" h="210820">
                  <a:moveTo>
                    <a:pt x="12192" y="12953"/>
                  </a:moveTo>
                  <a:lnTo>
                    <a:pt x="12192" y="6857"/>
                  </a:lnTo>
                  <a:lnTo>
                    <a:pt x="6096" y="12953"/>
                  </a:lnTo>
                  <a:lnTo>
                    <a:pt x="12192" y="12953"/>
                  </a:lnTo>
                  <a:close/>
                </a:path>
                <a:path w="6327775" h="210820">
                  <a:moveTo>
                    <a:pt x="12192" y="210312"/>
                  </a:moveTo>
                  <a:lnTo>
                    <a:pt x="12192" y="12953"/>
                  </a:lnTo>
                  <a:lnTo>
                    <a:pt x="6096" y="12953"/>
                  </a:lnTo>
                  <a:lnTo>
                    <a:pt x="6096" y="210312"/>
                  </a:lnTo>
                  <a:lnTo>
                    <a:pt x="12192" y="210312"/>
                  </a:lnTo>
                  <a:close/>
                </a:path>
                <a:path w="6327775" h="210820">
                  <a:moveTo>
                    <a:pt x="6321552" y="12953"/>
                  </a:moveTo>
                  <a:lnTo>
                    <a:pt x="6314694" y="6857"/>
                  </a:lnTo>
                  <a:lnTo>
                    <a:pt x="6314694" y="12953"/>
                  </a:lnTo>
                  <a:lnTo>
                    <a:pt x="6321552" y="12953"/>
                  </a:lnTo>
                  <a:close/>
                </a:path>
                <a:path w="6327775" h="210820">
                  <a:moveTo>
                    <a:pt x="6321552" y="210311"/>
                  </a:moveTo>
                  <a:lnTo>
                    <a:pt x="6321552" y="12953"/>
                  </a:lnTo>
                  <a:lnTo>
                    <a:pt x="6314694" y="12953"/>
                  </a:lnTo>
                  <a:lnTo>
                    <a:pt x="6314694" y="210311"/>
                  </a:lnTo>
                  <a:lnTo>
                    <a:pt x="6321552" y="2103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95093" y="6332220"/>
              <a:ext cx="6302502" cy="794765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882901" y="6332220"/>
              <a:ext cx="6327775" cy="807720"/>
            </a:xfrm>
            <a:custGeom>
              <a:avLst/>
              <a:gdLst/>
              <a:ahLst/>
              <a:cxnLst/>
              <a:rect l="l" t="t" r="r" b="b"/>
              <a:pathLst>
                <a:path w="6327775" h="807720">
                  <a:moveTo>
                    <a:pt x="12192" y="794765"/>
                  </a:moveTo>
                  <a:lnTo>
                    <a:pt x="12192" y="0"/>
                  </a:lnTo>
                  <a:lnTo>
                    <a:pt x="0" y="0"/>
                  </a:lnTo>
                  <a:lnTo>
                    <a:pt x="0" y="807720"/>
                  </a:lnTo>
                  <a:lnTo>
                    <a:pt x="6096" y="807720"/>
                  </a:lnTo>
                  <a:lnTo>
                    <a:pt x="6096" y="794765"/>
                  </a:lnTo>
                  <a:lnTo>
                    <a:pt x="12192" y="794765"/>
                  </a:lnTo>
                  <a:close/>
                </a:path>
                <a:path w="6327775" h="807720">
                  <a:moveTo>
                    <a:pt x="6321552" y="794765"/>
                  </a:moveTo>
                  <a:lnTo>
                    <a:pt x="6096" y="794765"/>
                  </a:lnTo>
                  <a:lnTo>
                    <a:pt x="12192" y="800862"/>
                  </a:lnTo>
                  <a:lnTo>
                    <a:pt x="12192" y="807720"/>
                  </a:lnTo>
                  <a:lnTo>
                    <a:pt x="6314694" y="807720"/>
                  </a:lnTo>
                  <a:lnTo>
                    <a:pt x="6314694" y="800862"/>
                  </a:lnTo>
                  <a:lnTo>
                    <a:pt x="6321552" y="794765"/>
                  </a:lnTo>
                  <a:close/>
                </a:path>
                <a:path w="6327775" h="807720">
                  <a:moveTo>
                    <a:pt x="12192" y="807720"/>
                  </a:moveTo>
                  <a:lnTo>
                    <a:pt x="12192" y="800862"/>
                  </a:lnTo>
                  <a:lnTo>
                    <a:pt x="6096" y="794765"/>
                  </a:lnTo>
                  <a:lnTo>
                    <a:pt x="6096" y="807720"/>
                  </a:lnTo>
                  <a:lnTo>
                    <a:pt x="12192" y="807720"/>
                  </a:lnTo>
                  <a:close/>
                </a:path>
                <a:path w="6327775" h="807720">
                  <a:moveTo>
                    <a:pt x="6327648" y="807720"/>
                  </a:moveTo>
                  <a:lnTo>
                    <a:pt x="6327648" y="0"/>
                  </a:lnTo>
                  <a:lnTo>
                    <a:pt x="6314694" y="0"/>
                  </a:lnTo>
                  <a:lnTo>
                    <a:pt x="6314694" y="794765"/>
                  </a:lnTo>
                  <a:lnTo>
                    <a:pt x="6321552" y="794765"/>
                  </a:lnTo>
                  <a:lnTo>
                    <a:pt x="6321552" y="807720"/>
                  </a:lnTo>
                  <a:lnTo>
                    <a:pt x="6327648" y="807720"/>
                  </a:lnTo>
                  <a:close/>
                </a:path>
                <a:path w="6327775" h="807720">
                  <a:moveTo>
                    <a:pt x="6321552" y="807720"/>
                  </a:moveTo>
                  <a:lnTo>
                    <a:pt x="6321552" y="794765"/>
                  </a:lnTo>
                  <a:lnTo>
                    <a:pt x="6314694" y="800862"/>
                  </a:lnTo>
                  <a:lnTo>
                    <a:pt x="6314694" y="807720"/>
                  </a:lnTo>
                  <a:lnTo>
                    <a:pt x="6321552" y="8077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2064512"/>
            <a:ext cx="606806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2585085" algn="l"/>
              </a:tabLst>
            </a:pPr>
            <a:r>
              <a:rPr dirty="0" sz="3200" spc="-10">
                <a:latin typeface="Calibri"/>
                <a:cs typeface="Calibri"/>
              </a:rPr>
              <a:t>Pembayaran</a:t>
            </a:r>
            <a:r>
              <a:rPr dirty="0" sz="3200">
                <a:latin typeface="Calibri"/>
                <a:cs typeface="Calibri"/>
              </a:rPr>
              <a:t>	liabilitas</a:t>
            </a:r>
            <a:r>
              <a:rPr dirty="0" sz="3200" spc="-1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(Langkah</a:t>
            </a:r>
            <a:r>
              <a:rPr dirty="0" sz="3200" spc="-140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3):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457200" y="2414777"/>
            <a:ext cx="9144000" cy="1701164"/>
            <a:chOff x="457200" y="2414777"/>
            <a:chExt cx="9144000" cy="1701164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2414777"/>
              <a:ext cx="9144000" cy="980440"/>
            </a:xfrm>
            <a:custGeom>
              <a:avLst/>
              <a:gdLst/>
              <a:ahLst/>
              <a:cxnLst/>
              <a:rect l="l" t="t" r="r" b="b"/>
              <a:pathLst>
                <a:path w="9144000" h="980439">
                  <a:moveTo>
                    <a:pt x="9144000" y="97993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979932"/>
                  </a:lnTo>
                  <a:lnTo>
                    <a:pt x="9144000" y="9799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7547" y="2772155"/>
              <a:ext cx="6047994" cy="62255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704594" y="2759202"/>
              <a:ext cx="6074410" cy="635635"/>
            </a:xfrm>
            <a:custGeom>
              <a:avLst/>
              <a:gdLst/>
              <a:ahLst/>
              <a:cxnLst/>
              <a:rect l="l" t="t" r="r" b="b"/>
              <a:pathLst>
                <a:path w="6074409" h="635635">
                  <a:moveTo>
                    <a:pt x="6073902" y="635507"/>
                  </a:moveTo>
                  <a:lnTo>
                    <a:pt x="6073902" y="0"/>
                  </a:lnTo>
                  <a:lnTo>
                    <a:pt x="0" y="0"/>
                  </a:lnTo>
                  <a:lnTo>
                    <a:pt x="0" y="635508"/>
                  </a:lnTo>
                  <a:lnTo>
                    <a:pt x="6095" y="635508"/>
                  </a:lnTo>
                  <a:lnTo>
                    <a:pt x="6095" y="12953"/>
                  </a:lnTo>
                  <a:lnTo>
                    <a:pt x="12953" y="6858"/>
                  </a:lnTo>
                  <a:lnTo>
                    <a:pt x="12953" y="12953"/>
                  </a:lnTo>
                  <a:lnTo>
                    <a:pt x="6060948" y="12954"/>
                  </a:lnTo>
                  <a:lnTo>
                    <a:pt x="6060948" y="6857"/>
                  </a:lnTo>
                  <a:lnTo>
                    <a:pt x="6067806" y="12954"/>
                  </a:lnTo>
                  <a:lnTo>
                    <a:pt x="6067806" y="635507"/>
                  </a:lnTo>
                  <a:lnTo>
                    <a:pt x="6073902" y="635507"/>
                  </a:lnTo>
                  <a:close/>
                </a:path>
                <a:path w="6074409" h="635635">
                  <a:moveTo>
                    <a:pt x="12953" y="12953"/>
                  </a:moveTo>
                  <a:lnTo>
                    <a:pt x="12953" y="6858"/>
                  </a:lnTo>
                  <a:lnTo>
                    <a:pt x="6095" y="12953"/>
                  </a:lnTo>
                  <a:lnTo>
                    <a:pt x="12953" y="12953"/>
                  </a:lnTo>
                  <a:close/>
                </a:path>
                <a:path w="6074409" h="635635">
                  <a:moveTo>
                    <a:pt x="12953" y="635508"/>
                  </a:moveTo>
                  <a:lnTo>
                    <a:pt x="12953" y="12953"/>
                  </a:lnTo>
                  <a:lnTo>
                    <a:pt x="6095" y="12953"/>
                  </a:lnTo>
                  <a:lnTo>
                    <a:pt x="6095" y="635508"/>
                  </a:lnTo>
                  <a:lnTo>
                    <a:pt x="12953" y="635508"/>
                  </a:lnTo>
                  <a:close/>
                </a:path>
                <a:path w="6074409" h="635635">
                  <a:moveTo>
                    <a:pt x="6067806" y="12954"/>
                  </a:moveTo>
                  <a:lnTo>
                    <a:pt x="6060948" y="6857"/>
                  </a:lnTo>
                  <a:lnTo>
                    <a:pt x="6060948" y="12954"/>
                  </a:lnTo>
                  <a:lnTo>
                    <a:pt x="6067806" y="12954"/>
                  </a:lnTo>
                  <a:close/>
                </a:path>
                <a:path w="6074409" h="635635">
                  <a:moveTo>
                    <a:pt x="6067806" y="635507"/>
                  </a:moveTo>
                  <a:lnTo>
                    <a:pt x="6067806" y="12954"/>
                  </a:lnTo>
                  <a:lnTo>
                    <a:pt x="6060948" y="12954"/>
                  </a:lnTo>
                  <a:lnTo>
                    <a:pt x="6060948" y="635507"/>
                  </a:lnTo>
                  <a:lnTo>
                    <a:pt x="6067806" y="6355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7547" y="3394710"/>
              <a:ext cx="6034987" cy="404513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704594" y="3394710"/>
              <a:ext cx="6074410" cy="721360"/>
            </a:xfrm>
            <a:custGeom>
              <a:avLst/>
              <a:gdLst/>
              <a:ahLst/>
              <a:cxnLst/>
              <a:rect l="l" t="t" r="r" b="b"/>
              <a:pathLst>
                <a:path w="6074409" h="721360">
                  <a:moveTo>
                    <a:pt x="12953" y="707898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0852"/>
                  </a:lnTo>
                  <a:lnTo>
                    <a:pt x="6095" y="720852"/>
                  </a:lnTo>
                  <a:lnTo>
                    <a:pt x="6095" y="707898"/>
                  </a:lnTo>
                  <a:lnTo>
                    <a:pt x="12953" y="707898"/>
                  </a:lnTo>
                  <a:close/>
                </a:path>
                <a:path w="6074409" h="721360">
                  <a:moveTo>
                    <a:pt x="6067806" y="707898"/>
                  </a:moveTo>
                  <a:lnTo>
                    <a:pt x="6095" y="707898"/>
                  </a:lnTo>
                  <a:lnTo>
                    <a:pt x="12953" y="713994"/>
                  </a:lnTo>
                  <a:lnTo>
                    <a:pt x="12953" y="720852"/>
                  </a:lnTo>
                  <a:lnTo>
                    <a:pt x="6060948" y="720852"/>
                  </a:lnTo>
                  <a:lnTo>
                    <a:pt x="6060948" y="713994"/>
                  </a:lnTo>
                  <a:lnTo>
                    <a:pt x="6067806" y="707898"/>
                  </a:lnTo>
                  <a:close/>
                </a:path>
                <a:path w="6074409" h="721360">
                  <a:moveTo>
                    <a:pt x="12953" y="720852"/>
                  </a:moveTo>
                  <a:lnTo>
                    <a:pt x="12953" y="713994"/>
                  </a:lnTo>
                  <a:lnTo>
                    <a:pt x="6095" y="707898"/>
                  </a:lnTo>
                  <a:lnTo>
                    <a:pt x="6095" y="720852"/>
                  </a:lnTo>
                  <a:lnTo>
                    <a:pt x="12953" y="720852"/>
                  </a:lnTo>
                  <a:close/>
                </a:path>
                <a:path w="6074409" h="721360">
                  <a:moveTo>
                    <a:pt x="6073902" y="720852"/>
                  </a:moveTo>
                  <a:lnTo>
                    <a:pt x="6073902" y="0"/>
                  </a:lnTo>
                  <a:lnTo>
                    <a:pt x="6060948" y="0"/>
                  </a:lnTo>
                  <a:lnTo>
                    <a:pt x="6060948" y="707898"/>
                  </a:lnTo>
                  <a:lnTo>
                    <a:pt x="6067806" y="707898"/>
                  </a:lnTo>
                  <a:lnTo>
                    <a:pt x="6067806" y="720852"/>
                  </a:lnTo>
                  <a:lnTo>
                    <a:pt x="6073902" y="720852"/>
                  </a:lnTo>
                  <a:close/>
                </a:path>
                <a:path w="6074409" h="721360">
                  <a:moveTo>
                    <a:pt x="6067806" y="720852"/>
                  </a:moveTo>
                  <a:lnTo>
                    <a:pt x="6067806" y="707898"/>
                  </a:lnTo>
                  <a:lnTo>
                    <a:pt x="6060948" y="713994"/>
                  </a:lnTo>
                  <a:lnTo>
                    <a:pt x="6060948" y="720852"/>
                  </a:lnTo>
                  <a:lnTo>
                    <a:pt x="6067806" y="7208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993139" y="4405376"/>
            <a:ext cx="777875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>
                <a:latin typeface="Calibri"/>
                <a:cs typeface="Calibri"/>
              </a:rPr>
              <a:t>Distribusi</a:t>
            </a:r>
            <a:r>
              <a:rPr dirty="0" sz="3200" spc="-1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kas</a:t>
            </a:r>
            <a:r>
              <a:rPr dirty="0" sz="3200" spc="-1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kepada</a:t>
            </a:r>
            <a:r>
              <a:rPr dirty="0" sz="3200" spc="-1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para</a:t>
            </a:r>
            <a:r>
              <a:rPr dirty="0" sz="3200" spc="-1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rekan</a:t>
            </a:r>
            <a:r>
              <a:rPr dirty="0" sz="3200" spc="-1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(Langkah</a:t>
            </a:r>
            <a:r>
              <a:rPr dirty="0" sz="3200" spc="-13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4):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704594" y="5216652"/>
            <a:ext cx="6074410" cy="1275080"/>
            <a:chOff x="1704594" y="5216652"/>
            <a:chExt cx="6074410" cy="1275080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7548" y="5229606"/>
              <a:ext cx="6047994" cy="123443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704594" y="5216652"/>
              <a:ext cx="6074410" cy="136525"/>
            </a:xfrm>
            <a:custGeom>
              <a:avLst/>
              <a:gdLst/>
              <a:ahLst/>
              <a:cxnLst/>
              <a:rect l="l" t="t" r="r" b="b"/>
              <a:pathLst>
                <a:path w="6074409" h="136525">
                  <a:moveTo>
                    <a:pt x="6073902" y="136398"/>
                  </a:moveTo>
                  <a:lnTo>
                    <a:pt x="6073902" y="0"/>
                  </a:lnTo>
                  <a:lnTo>
                    <a:pt x="0" y="0"/>
                  </a:lnTo>
                  <a:lnTo>
                    <a:pt x="0" y="136398"/>
                  </a:lnTo>
                  <a:lnTo>
                    <a:pt x="6095" y="136398"/>
                  </a:lnTo>
                  <a:lnTo>
                    <a:pt x="6095" y="12954"/>
                  </a:lnTo>
                  <a:lnTo>
                    <a:pt x="12954" y="6096"/>
                  </a:lnTo>
                  <a:lnTo>
                    <a:pt x="12954" y="12954"/>
                  </a:lnTo>
                  <a:lnTo>
                    <a:pt x="6060947" y="12953"/>
                  </a:lnTo>
                  <a:lnTo>
                    <a:pt x="6060947" y="6095"/>
                  </a:lnTo>
                  <a:lnTo>
                    <a:pt x="6067806" y="12953"/>
                  </a:lnTo>
                  <a:lnTo>
                    <a:pt x="6067806" y="136398"/>
                  </a:lnTo>
                  <a:lnTo>
                    <a:pt x="6073902" y="136398"/>
                  </a:lnTo>
                  <a:close/>
                </a:path>
                <a:path w="6074409" h="136525">
                  <a:moveTo>
                    <a:pt x="12954" y="12954"/>
                  </a:moveTo>
                  <a:lnTo>
                    <a:pt x="12954" y="6096"/>
                  </a:lnTo>
                  <a:lnTo>
                    <a:pt x="6095" y="12954"/>
                  </a:lnTo>
                  <a:lnTo>
                    <a:pt x="12954" y="12954"/>
                  </a:lnTo>
                  <a:close/>
                </a:path>
                <a:path w="6074409" h="136525">
                  <a:moveTo>
                    <a:pt x="12954" y="136398"/>
                  </a:moveTo>
                  <a:lnTo>
                    <a:pt x="12954" y="12954"/>
                  </a:lnTo>
                  <a:lnTo>
                    <a:pt x="6095" y="12954"/>
                  </a:lnTo>
                  <a:lnTo>
                    <a:pt x="6095" y="136398"/>
                  </a:lnTo>
                  <a:lnTo>
                    <a:pt x="12954" y="136398"/>
                  </a:lnTo>
                  <a:close/>
                </a:path>
                <a:path w="6074409" h="136525">
                  <a:moveTo>
                    <a:pt x="6067806" y="12953"/>
                  </a:moveTo>
                  <a:lnTo>
                    <a:pt x="6060947" y="6095"/>
                  </a:lnTo>
                  <a:lnTo>
                    <a:pt x="6060947" y="12953"/>
                  </a:lnTo>
                  <a:lnTo>
                    <a:pt x="6067806" y="12953"/>
                  </a:lnTo>
                  <a:close/>
                </a:path>
                <a:path w="6074409" h="136525">
                  <a:moveTo>
                    <a:pt x="6067806" y="136398"/>
                  </a:moveTo>
                  <a:lnTo>
                    <a:pt x="6067806" y="12953"/>
                  </a:lnTo>
                  <a:lnTo>
                    <a:pt x="6060947" y="12953"/>
                  </a:lnTo>
                  <a:lnTo>
                    <a:pt x="6060947" y="136398"/>
                  </a:lnTo>
                  <a:lnTo>
                    <a:pt x="6067806" y="1363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17548" y="5353050"/>
              <a:ext cx="6047994" cy="97917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704594" y="5353050"/>
              <a:ext cx="6074410" cy="979169"/>
            </a:xfrm>
            <a:custGeom>
              <a:avLst/>
              <a:gdLst/>
              <a:ahLst/>
              <a:cxnLst/>
              <a:rect l="l" t="t" r="r" b="b"/>
              <a:pathLst>
                <a:path w="6074409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6074409" h="979170">
                  <a:moveTo>
                    <a:pt x="6073902" y="0"/>
                  </a:moveTo>
                  <a:lnTo>
                    <a:pt x="6060935" y="0"/>
                  </a:lnTo>
                  <a:lnTo>
                    <a:pt x="6060935" y="979170"/>
                  </a:lnTo>
                  <a:lnTo>
                    <a:pt x="6073902" y="979170"/>
                  </a:lnTo>
                  <a:lnTo>
                    <a:pt x="60739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17548" y="6332220"/>
              <a:ext cx="6047994" cy="146304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704594" y="6332220"/>
              <a:ext cx="6074410" cy="159385"/>
            </a:xfrm>
            <a:custGeom>
              <a:avLst/>
              <a:gdLst/>
              <a:ahLst/>
              <a:cxnLst/>
              <a:rect l="l" t="t" r="r" b="b"/>
              <a:pathLst>
                <a:path w="6074410" h="159385">
                  <a:moveTo>
                    <a:pt x="12953" y="146304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159258"/>
                  </a:lnTo>
                  <a:lnTo>
                    <a:pt x="6095" y="159258"/>
                  </a:lnTo>
                  <a:lnTo>
                    <a:pt x="6095" y="146304"/>
                  </a:lnTo>
                  <a:lnTo>
                    <a:pt x="12953" y="146304"/>
                  </a:lnTo>
                  <a:close/>
                </a:path>
                <a:path w="6074410" h="159385">
                  <a:moveTo>
                    <a:pt x="6067806" y="146303"/>
                  </a:moveTo>
                  <a:lnTo>
                    <a:pt x="6095" y="146304"/>
                  </a:lnTo>
                  <a:lnTo>
                    <a:pt x="12953" y="153162"/>
                  </a:lnTo>
                  <a:lnTo>
                    <a:pt x="12953" y="159258"/>
                  </a:lnTo>
                  <a:lnTo>
                    <a:pt x="6060947" y="159257"/>
                  </a:lnTo>
                  <a:lnTo>
                    <a:pt x="6060947" y="153162"/>
                  </a:lnTo>
                  <a:lnTo>
                    <a:pt x="6067806" y="146303"/>
                  </a:lnTo>
                  <a:close/>
                </a:path>
                <a:path w="6074410" h="159385">
                  <a:moveTo>
                    <a:pt x="12953" y="159258"/>
                  </a:moveTo>
                  <a:lnTo>
                    <a:pt x="12953" y="153162"/>
                  </a:lnTo>
                  <a:lnTo>
                    <a:pt x="6095" y="146304"/>
                  </a:lnTo>
                  <a:lnTo>
                    <a:pt x="6095" y="159258"/>
                  </a:lnTo>
                  <a:lnTo>
                    <a:pt x="12953" y="159258"/>
                  </a:lnTo>
                  <a:close/>
                </a:path>
                <a:path w="6074410" h="159385">
                  <a:moveTo>
                    <a:pt x="6073902" y="159257"/>
                  </a:moveTo>
                  <a:lnTo>
                    <a:pt x="6073902" y="0"/>
                  </a:lnTo>
                  <a:lnTo>
                    <a:pt x="6060947" y="0"/>
                  </a:lnTo>
                  <a:lnTo>
                    <a:pt x="6060947" y="146303"/>
                  </a:lnTo>
                  <a:lnTo>
                    <a:pt x="6067806" y="146303"/>
                  </a:lnTo>
                  <a:lnTo>
                    <a:pt x="6067806" y="159257"/>
                  </a:lnTo>
                  <a:lnTo>
                    <a:pt x="6073902" y="159257"/>
                  </a:lnTo>
                  <a:close/>
                </a:path>
                <a:path w="6074410" h="159385">
                  <a:moveTo>
                    <a:pt x="6067806" y="159257"/>
                  </a:moveTo>
                  <a:lnTo>
                    <a:pt x="6067806" y="146303"/>
                  </a:lnTo>
                  <a:lnTo>
                    <a:pt x="6060947" y="153162"/>
                  </a:lnTo>
                  <a:lnTo>
                    <a:pt x="6060947" y="159257"/>
                  </a:lnTo>
                  <a:lnTo>
                    <a:pt x="6067806" y="1592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144" y="919225"/>
            <a:ext cx="419989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Realisasi</a:t>
            </a:r>
            <a:r>
              <a:rPr dirty="0" spc="-100"/>
              <a:t> </a:t>
            </a:r>
            <a:r>
              <a:rPr dirty="0" spc="-10"/>
              <a:t>Kerugian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1958339"/>
          </a:xfrm>
          <a:custGeom>
            <a:avLst/>
            <a:gdLst/>
            <a:ahLst/>
            <a:cxnLst/>
            <a:rect l="l" t="t" r="r" b="b"/>
            <a:pathLst>
              <a:path w="9144000" h="1958339">
                <a:moveTo>
                  <a:pt x="9144000" y="0"/>
                </a:moveTo>
                <a:lnTo>
                  <a:pt x="0" y="0"/>
                </a:lnTo>
                <a:lnTo>
                  <a:pt x="0" y="978408"/>
                </a:lnTo>
                <a:lnTo>
                  <a:pt x="0" y="979170"/>
                </a:lnTo>
                <a:lnTo>
                  <a:pt x="0" y="1958340"/>
                </a:lnTo>
                <a:lnTo>
                  <a:pt x="9144000" y="1958340"/>
                </a:lnTo>
                <a:lnTo>
                  <a:pt x="9144000" y="979170"/>
                </a:lnTo>
                <a:lnTo>
                  <a:pt x="9144000" y="978408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993127" y="1688083"/>
            <a:ext cx="8075295" cy="465963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algn="just" marL="351790" marR="8255" indent="-339090">
              <a:lnSpc>
                <a:spcPts val="1920"/>
              </a:lnSpc>
              <a:spcBef>
                <a:spcPts val="56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Asumsikan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bahwa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Fania,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Ghani,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Hanum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menjual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seluruh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non‐kas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1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Rp44.000.000.</a:t>
            </a:r>
            <a:r>
              <a:rPr dirty="0" sz="2000" spc="1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1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demikian,</a:t>
            </a:r>
            <a:r>
              <a:rPr dirty="0" sz="2000" spc="1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kerugian</a:t>
            </a:r>
            <a:r>
              <a:rPr dirty="0" sz="2000" spc="1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1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Rp20.000.000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(Rp64.000.000</a:t>
            </a:r>
            <a:r>
              <a:rPr dirty="0" sz="2000" spc="285">
                <a:latin typeface="Calibri"/>
                <a:cs typeface="Calibri"/>
              </a:rPr>
              <a:t>    </a:t>
            </a:r>
            <a:r>
              <a:rPr dirty="0" sz="2000">
                <a:latin typeface="Calibri"/>
                <a:cs typeface="Calibri"/>
              </a:rPr>
              <a:t>dikurangi</a:t>
            </a:r>
            <a:r>
              <a:rPr dirty="0" sz="2000" spc="29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Rp44.000.000)</a:t>
            </a:r>
            <a:r>
              <a:rPr dirty="0" sz="2000" spc="28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direalisasikan.</a:t>
            </a:r>
            <a:r>
              <a:rPr dirty="0" sz="2000" spc="29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Persekutuan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dilikuidasi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selama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bulan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April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sebagai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berikut.</a:t>
            </a:r>
            <a:endParaRPr sz="2000">
              <a:latin typeface="Calibri"/>
              <a:cs typeface="Calibri"/>
            </a:endParaRPr>
          </a:p>
          <a:p>
            <a:pPr algn="just" marL="351790" indent="-33909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51790" algn="l"/>
              </a:tabLst>
            </a:pPr>
            <a:r>
              <a:rPr dirty="0" sz="2000">
                <a:latin typeface="Calibri"/>
                <a:cs typeface="Calibri"/>
              </a:rPr>
              <a:t>Langkah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1.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Menjual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non‐kas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Rp44.000.000</a:t>
            </a:r>
            <a:endParaRPr sz="2000">
              <a:latin typeface="Calibri"/>
              <a:cs typeface="Calibri"/>
            </a:endParaRPr>
          </a:p>
          <a:p>
            <a:pPr algn="just" marL="351155" marR="5715" indent="-339090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Langkah</a:t>
            </a:r>
            <a:r>
              <a:rPr dirty="0" sz="2000" spc="30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2.</a:t>
            </a:r>
            <a:r>
              <a:rPr dirty="0" sz="2000" spc="31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Membagikan</a:t>
            </a:r>
            <a:r>
              <a:rPr dirty="0" sz="2000" spc="31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kerugian:</a:t>
            </a:r>
            <a:r>
              <a:rPr dirty="0" sz="2000" spc="31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kerugian</a:t>
            </a:r>
            <a:r>
              <a:rPr dirty="0" sz="2000" spc="31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31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Rp20.000.000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dibagikan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kepada</a:t>
            </a:r>
            <a:r>
              <a:rPr dirty="0" sz="2000" spc="3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Fania,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Ghani,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Hanum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rasio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pembagian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5:3:2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sehingga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akun</a:t>
            </a:r>
            <a:r>
              <a:rPr dirty="0" sz="2000" spc="-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-8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rekan‐rekan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didebit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sejumlah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berikut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ini.</a:t>
            </a:r>
            <a:endParaRPr sz="2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25"/>
              </a:spcBef>
              <a:tabLst>
                <a:tab pos="755015" algn="l"/>
              </a:tabLst>
            </a:pPr>
            <a:r>
              <a:rPr dirty="0" sz="1800" spc="-50">
                <a:latin typeface="Arial MT"/>
                <a:cs typeface="Arial MT"/>
              </a:rPr>
              <a:t>–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Calibri"/>
                <a:cs typeface="Calibri"/>
              </a:rPr>
              <a:t>Fania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Rp10.000.000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(Rp20.000.000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×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50%)</a:t>
            </a:r>
            <a:endParaRPr sz="18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tabLst>
                <a:tab pos="755015" algn="l"/>
                <a:tab pos="1772920" algn="l"/>
              </a:tabLst>
            </a:pPr>
            <a:r>
              <a:rPr dirty="0" sz="1800" spc="-50">
                <a:latin typeface="Arial MT"/>
                <a:cs typeface="Arial MT"/>
              </a:rPr>
              <a:t>–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Calibri"/>
                <a:cs typeface="Calibri"/>
              </a:rPr>
              <a:t>Ghani</a:t>
            </a:r>
            <a:r>
              <a:rPr dirty="0" sz="1800">
                <a:latin typeface="Calibri"/>
                <a:cs typeface="Calibri"/>
              </a:rPr>
              <a:t>	6.000.000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(Rp20.000.000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× </a:t>
            </a:r>
            <a:r>
              <a:rPr dirty="0" sz="1800" spc="-20">
                <a:latin typeface="Calibri"/>
                <a:cs typeface="Calibri"/>
              </a:rPr>
              <a:t>30%)</a:t>
            </a:r>
            <a:endParaRPr sz="1800">
              <a:latin typeface="Calibri"/>
              <a:cs typeface="Calibri"/>
            </a:endParaRPr>
          </a:p>
          <a:p>
            <a:pPr marL="469900">
              <a:lnSpc>
                <a:spcPts val="2155"/>
              </a:lnSpc>
              <a:tabLst>
                <a:tab pos="755015" algn="l"/>
                <a:tab pos="1901825" algn="l"/>
              </a:tabLst>
            </a:pPr>
            <a:r>
              <a:rPr dirty="0" sz="1800" spc="-50">
                <a:latin typeface="Arial MT"/>
                <a:cs typeface="Arial MT"/>
              </a:rPr>
              <a:t>–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Calibri"/>
                <a:cs typeface="Calibri"/>
              </a:rPr>
              <a:t>Hanum</a:t>
            </a:r>
            <a:r>
              <a:rPr dirty="0" sz="1800">
                <a:latin typeface="Calibri"/>
                <a:cs typeface="Calibri"/>
              </a:rPr>
              <a:t>	4.000.000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(Rp20.000.000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× </a:t>
            </a:r>
            <a:r>
              <a:rPr dirty="0" sz="1800" spc="-20">
                <a:latin typeface="Calibri"/>
                <a:cs typeface="Calibri"/>
              </a:rPr>
              <a:t>20%)</a:t>
            </a:r>
            <a:endParaRPr sz="1800">
              <a:latin typeface="Calibri"/>
              <a:cs typeface="Calibri"/>
            </a:endParaRPr>
          </a:p>
          <a:p>
            <a:pPr marL="354965" indent="-342265">
              <a:lnSpc>
                <a:spcPts val="2395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latin typeface="Calibri"/>
                <a:cs typeface="Calibri"/>
              </a:rPr>
              <a:t>Langkah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3.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Membayar</a:t>
            </a:r>
            <a:r>
              <a:rPr dirty="0" sz="2000" spc="3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liabilitas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kepada</a:t>
            </a:r>
            <a:r>
              <a:rPr dirty="0" sz="2000" spc="3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kreditur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Rp9.000.000</a:t>
            </a:r>
            <a:endParaRPr sz="2000">
              <a:latin typeface="Calibri"/>
              <a:cs typeface="Calibri"/>
            </a:endParaRPr>
          </a:p>
          <a:p>
            <a:pPr marL="355600" marR="5080" indent="-342900">
              <a:lnSpc>
                <a:spcPts val="1920"/>
              </a:lnSpc>
              <a:spcBef>
                <a:spcPts val="464"/>
              </a:spcBef>
              <a:buFont typeface="Arial MT"/>
              <a:buChar char="•"/>
              <a:tabLst>
                <a:tab pos="355600" algn="l"/>
                <a:tab pos="1334770" algn="l"/>
                <a:tab pos="1656080" algn="l"/>
                <a:tab pos="3581400" algn="l"/>
                <a:tab pos="4044950" algn="l"/>
                <a:tab pos="4919345" algn="l"/>
                <a:tab pos="5510530" algn="l"/>
                <a:tab pos="6289040" algn="l"/>
                <a:tab pos="6798945" algn="l"/>
                <a:tab pos="7263130" algn="l"/>
              </a:tabLst>
            </a:pPr>
            <a:r>
              <a:rPr dirty="0" sz="2000" spc="-10">
                <a:latin typeface="Calibri"/>
                <a:cs typeface="Calibri"/>
              </a:rPr>
              <a:t>Langkah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4.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Mendistribusikan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kas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kepada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para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rekan: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sisa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kas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sebesar </a:t>
            </a:r>
            <a:r>
              <a:rPr dirty="0" sz="2000">
                <a:latin typeface="Calibri"/>
                <a:cs typeface="Calibri"/>
              </a:rPr>
              <a:t>Rp46.000.000</a:t>
            </a:r>
            <a:r>
              <a:rPr dirty="0" sz="2000" spc="3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didistribusikan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berdasarkan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saldo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sebagai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berikut.</a:t>
            </a:r>
            <a:endParaRPr sz="2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25"/>
              </a:spcBef>
              <a:tabLst>
                <a:tab pos="755015" algn="l"/>
              </a:tabLst>
            </a:pPr>
            <a:r>
              <a:rPr dirty="0" sz="1800" spc="-50">
                <a:latin typeface="Arial MT"/>
                <a:cs typeface="Arial MT"/>
              </a:rPr>
              <a:t>–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Calibri"/>
                <a:cs typeface="Calibri"/>
              </a:rPr>
              <a:t>Fania</a:t>
            </a:r>
            <a:r>
              <a:rPr dirty="0" sz="1800" spc="-9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Rp12.000.000</a:t>
            </a:r>
            <a:endParaRPr sz="18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tabLst>
                <a:tab pos="755015" algn="l"/>
              </a:tabLst>
            </a:pPr>
            <a:r>
              <a:rPr dirty="0" sz="1800" spc="-50">
                <a:latin typeface="Arial MT"/>
                <a:cs typeface="Arial MT"/>
              </a:rPr>
              <a:t>–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Calibri"/>
                <a:cs typeface="Calibri"/>
              </a:rPr>
              <a:t>Ghani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16.000.000</a:t>
            </a:r>
            <a:endParaRPr sz="18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tabLst>
                <a:tab pos="755015" algn="l"/>
              </a:tabLst>
            </a:pPr>
            <a:r>
              <a:rPr dirty="0" sz="1800" spc="-50">
                <a:latin typeface="Arial MT"/>
                <a:cs typeface="Arial MT"/>
              </a:rPr>
              <a:t>–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>
                <a:latin typeface="Calibri"/>
                <a:cs typeface="Calibri"/>
              </a:rPr>
              <a:t>Hanum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18.000.000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5643" rIns="0" bIns="0" rtlCol="0" vert="horz">
            <a:spAutoFit/>
          </a:bodyPr>
          <a:lstStyle/>
          <a:p>
            <a:pPr marL="2445385" marR="5080" indent="-2178685">
              <a:lnSpc>
                <a:spcPct val="100000"/>
              </a:lnSpc>
              <a:spcBef>
                <a:spcPts val="95"/>
              </a:spcBef>
            </a:pPr>
            <a:r>
              <a:rPr dirty="0" sz="3200" spc="-30"/>
              <a:t>TAMPILAN</a:t>
            </a:r>
            <a:r>
              <a:rPr dirty="0" sz="3200" spc="-80"/>
              <a:t> </a:t>
            </a:r>
            <a:r>
              <a:rPr dirty="0" sz="3200"/>
              <a:t>6</a:t>
            </a:r>
            <a:r>
              <a:rPr dirty="0" sz="3200" spc="-70"/>
              <a:t> </a:t>
            </a:r>
            <a:r>
              <a:rPr dirty="0" sz="3200"/>
              <a:t>Laporan</a:t>
            </a:r>
            <a:r>
              <a:rPr dirty="0" sz="3200" spc="-75"/>
              <a:t> </a:t>
            </a:r>
            <a:r>
              <a:rPr dirty="0" sz="3200"/>
              <a:t>Likuidasi</a:t>
            </a:r>
            <a:r>
              <a:rPr dirty="0" sz="3200" spc="-85"/>
              <a:t> </a:t>
            </a:r>
            <a:r>
              <a:rPr dirty="0" sz="3200" spc="-10"/>
              <a:t>Persekutuan: </a:t>
            </a:r>
            <a:r>
              <a:rPr dirty="0" sz="3200"/>
              <a:t>Realisasi</a:t>
            </a:r>
            <a:r>
              <a:rPr dirty="0" sz="3200" spc="-95"/>
              <a:t> </a:t>
            </a:r>
            <a:r>
              <a:rPr dirty="0" sz="3200" spc="-10"/>
              <a:t>Kerugian</a:t>
            </a:r>
            <a:endParaRPr sz="3200"/>
          </a:p>
        </p:txBody>
      </p:sp>
      <p:grpSp>
        <p:nvGrpSpPr>
          <p:cNvPr id="3" name="object 3" descr=""/>
          <p:cNvGrpSpPr/>
          <p:nvPr/>
        </p:nvGrpSpPr>
        <p:grpSpPr>
          <a:xfrm>
            <a:off x="1056132" y="2217420"/>
            <a:ext cx="8162925" cy="4202430"/>
            <a:chOff x="1056132" y="2217420"/>
            <a:chExt cx="8162925" cy="420243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8589" y="2230374"/>
              <a:ext cx="7265672" cy="18516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056119" y="2217419"/>
              <a:ext cx="8162925" cy="2156460"/>
            </a:xfrm>
            <a:custGeom>
              <a:avLst/>
              <a:gdLst/>
              <a:ahLst/>
              <a:cxnLst/>
              <a:rect l="l" t="t" r="r" b="b"/>
              <a:pathLst>
                <a:path w="8162925" h="2156460">
                  <a:moveTo>
                    <a:pt x="8162557" y="0"/>
                  </a:moveTo>
                  <a:lnTo>
                    <a:pt x="0" y="0"/>
                  </a:lnTo>
                  <a:lnTo>
                    <a:pt x="12" y="198120"/>
                  </a:lnTo>
                  <a:lnTo>
                    <a:pt x="12" y="1177290"/>
                  </a:lnTo>
                  <a:lnTo>
                    <a:pt x="12954" y="1177290"/>
                  </a:lnTo>
                  <a:lnTo>
                    <a:pt x="12954" y="198132"/>
                  </a:lnTo>
                  <a:lnTo>
                    <a:pt x="6870" y="198132"/>
                  </a:lnTo>
                  <a:lnTo>
                    <a:pt x="12954" y="198120"/>
                  </a:lnTo>
                  <a:lnTo>
                    <a:pt x="12954" y="12954"/>
                  </a:lnTo>
                  <a:lnTo>
                    <a:pt x="8149603" y="12954"/>
                  </a:lnTo>
                  <a:lnTo>
                    <a:pt x="8149603" y="198120"/>
                  </a:lnTo>
                  <a:lnTo>
                    <a:pt x="8149603" y="1177290"/>
                  </a:lnTo>
                  <a:lnTo>
                    <a:pt x="8149603" y="2156460"/>
                  </a:lnTo>
                  <a:lnTo>
                    <a:pt x="8162557" y="2156460"/>
                  </a:lnTo>
                  <a:lnTo>
                    <a:pt x="8162557" y="1177290"/>
                  </a:lnTo>
                  <a:lnTo>
                    <a:pt x="8162557" y="198120"/>
                  </a:lnTo>
                  <a:lnTo>
                    <a:pt x="81625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9086" y="2415540"/>
              <a:ext cx="8136635" cy="399135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056119" y="3394709"/>
              <a:ext cx="8162925" cy="3025140"/>
            </a:xfrm>
            <a:custGeom>
              <a:avLst/>
              <a:gdLst/>
              <a:ahLst/>
              <a:cxnLst/>
              <a:rect l="l" t="t" r="r" b="b"/>
              <a:pathLst>
                <a:path w="8162925" h="3025140">
                  <a:moveTo>
                    <a:pt x="8162557" y="979170"/>
                  </a:moveTo>
                  <a:lnTo>
                    <a:pt x="8149603" y="979170"/>
                  </a:lnTo>
                  <a:lnTo>
                    <a:pt x="8149603" y="1958340"/>
                  </a:lnTo>
                  <a:lnTo>
                    <a:pt x="8149603" y="2937510"/>
                  </a:lnTo>
                  <a:lnTo>
                    <a:pt x="8149603" y="3012186"/>
                  </a:lnTo>
                  <a:lnTo>
                    <a:pt x="12954" y="3012186"/>
                  </a:lnTo>
                  <a:lnTo>
                    <a:pt x="12954" y="2937510"/>
                  </a:lnTo>
                  <a:lnTo>
                    <a:pt x="12954" y="1958340"/>
                  </a:lnTo>
                  <a:lnTo>
                    <a:pt x="12954" y="979170"/>
                  </a:lnTo>
                  <a:lnTo>
                    <a:pt x="12954" y="0"/>
                  </a:lnTo>
                  <a:lnTo>
                    <a:pt x="0" y="0"/>
                  </a:lnTo>
                  <a:lnTo>
                    <a:pt x="0" y="979170"/>
                  </a:lnTo>
                  <a:lnTo>
                    <a:pt x="0" y="1958340"/>
                  </a:lnTo>
                  <a:lnTo>
                    <a:pt x="0" y="2937510"/>
                  </a:lnTo>
                  <a:lnTo>
                    <a:pt x="0" y="3025140"/>
                  </a:lnTo>
                  <a:lnTo>
                    <a:pt x="6870" y="3025140"/>
                  </a:lnTo>
                  <a:lnTo>
                    <a:pt x="12954" y="3025140"/>
                  </a:lnTo>
                  <a:lnTo>
                    <a:pt x="8149603" y="3025140"/>
                  </a:lnTo>
                  <a:lnTo>
                    <a:pt x="8156461" y="3025140"/>
                  </a:lnTo>
                  <a:lnTo>
                    <a:pt x="8162557" y="3025140"/>
                  </a:lnTo>
                  <a:lnTo>
                    <a:pt x="8162557" y="2937510"/>
                  </a:lnTo>
                  <a:lnTo>
                    <a:pt x="8162557" y="1958340"/>
                  </a:lnTo>
                  <a:lnTo>
                    <a:pt x="8162557" y="9791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2064512"/>
            <a:ext cx="497522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2947670" algn="l"/>
              </a:tabLst>
            </a:pPr>
            <a:r>
              <a:rPr dirty="0" sz="3200">
                <a:latin typeface="Calibri"/>
                <a:cs typeface="Calibri"/>
              </a:rPr>
              <a:t>Penjualan</a:t>
            </a:r>
            <a:r>
              <a:rPr dirty="0" sz="3200" spc="-170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aset</a:t>
            </a:r>
            <a:r>
              <a:rPr dirty="0" sz="3200">
                <a:latin typeface="Calibri"/>
                <a:cs typeface="Calibri"/>
              </a:rPr>
              <a:t>	(Langkah</a:t>
            </a:r>
            <a:r>
              <a:rPr dirty="0" sz="3200" spc="-15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1):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457200" y="2414777"/>
            <a:ext cx="9144000" cy="1484630"/>
            <a:chOff x="457200" y="2414777"/>
            <a:chExt cx="9144000" cy="148463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2414777"/>
              <a:ext cx="9144000" cy="980440"/>
            </a:xfrm>
            <a:custGeom>
              <a:avLst/>
              <a:gdLst/>
              <a:ahLst/>
              <a:cxnLst/>
              <a:rect l="l" t="t" r="r" b="b"/>
              <a:pathLst>
                <a:path w="9144000" h="980439">
                  <a:moveTo>
                    <a:pt x="9144000" y="97993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979932"/>
                  </a:lnTo>
                  <a:lnTo>
                    <a:pt x="9144000" y="9799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5248" y="2786633"/>
              <a:ext cx="5544311" cy="60807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352294" y="2773679"/>
              <a:ext cx="5570220" cy="621030"/>
            </a:xfrm>
            <a:custGeom>
              <a:avLst/>
              <a:gdLst/>
              <a:ahLst/>
              <a:cxnLst/>
              <a:rect l="l" t="t" r="r" b="b"/>
              <a:pathLst>
                <a:path w="5570220" h="621029">
                  <a:moveTo>
                    <a:pt x="5570220" y="621029"/>
                  </a:moveTo>
                  <a:lnTo>
                    <a:pt x="5570220" y="0"/>
                  </a:lnTo>
                  <a:lnTo>
                    <a:pt x="0" y="0"/>
                  </a:lnTo>
                  <a:lnTo>
                    <a:pt x="0" y="621030"/>
                  </a:lnTo>
                  <a:lnTo>
                    <a:pt x="6857" y="621030"/>
                  </a:lnTo>
                  <a:lnTo>
                    <a:pt x="6857" y="12953"/>
                  </a:lnTo>
                  <a:lnTo>
                    <a:pt x="12953" y="6096"/>
                  </a:lnTo>
                  <a:lnTo>
                    <a:pt x="12953" y="12953"/>
                  </a:lnTo>
                  <a:lnTo>
                    <a:pt x="5557265" y="12954"/>
                  </a:lnTo>
                  <a:lnTo>
                    <a:pt x="5557265" y="6096"/>
                  </a:lnTo>
                  <a:lnTo>
                    <a:pt x="5564124" y="12954"/>
                  </a:lnTo>
                  <a:lnTo>
                    <a:pt x="5564124" y="621029"/>
                  </a:lnTo>
                  <a:lnTo>
                    <a:pt x="5570220" y="621029"/>
                  </a:lnTo>
                  <a:close/>
                </a:path>
                <a:path w="5570220" h="621029">
                  <a:moveTo>
                    <a:pt x="12953" y="12953"/>
                  </a:moveTo>
                  <a:lnTo>
                    <a:pt x="12953" y="6096"/>
                  </a:lnTo>
                  <a:lnTo>
                    <a:pt x="6857" y="12953"/>
                  </a:lnTo>
                  <a:lnTo>
                    <a:pt x="12953" y="12953"/>
                  </a:lnTo>
                  <a:close/>
                </a:path>
                <a:path w="5570220" h="621029">
                  <a:moveTo>
                    <a:pt x="12953" y="621030"/>
                  </a:moveTo>
                  <a:lnTo>
                    <a:pt x="12953" y="12953"/>
                  </a:lnTo>
                  <a:lnTo>
                    <a:pt x="6857" y="12953"/>
                  </a:lnTo>
                  <a:lnTo>
                    <a:pt x="6857" y="621030"/>
                  </a:lnTo>
                  <a:lnTo>
                    <a:pt x="12953" y="621030"/>
                  </a:lnTo>
                  <a:close/>
                </a:path>
                <a:path w="5570220" h="621029">
                  <a:moveTo>
                    <a:pt x="5564124" y="12954"/>
                  </a:moveTo>
                  <a:lnTo>
                    <a:pt x="5557265" y="6096"/>
                  </a:lnTo>
                  <a:lnTo>
                    <a:pt x="5557265" y="12954"/>
                  </a:lnTo>
                  <a:lnTo>
                    <a:pt x="5564124" y="12954"/>
                  </a:lnTo>
                  <a:close/>
                </a:path>
                <a:path w="5570220" h="621029">
                  <a:moveTo>
                    <a:pt x="5564124" y="621029"/>
                  </a:moveTo>
                  <a:lnTo>
                    <a:pt x="5564124" y="12954"/>
                  </a:lnTo>
                  <a:lnTo>
                    <a:pt x="5557265" y="12954"/>
                  </a:lnTo>
                  <a:lnTo>
                    <a:pt x="5557265" y="621029"/>
                  </a:lnTo>
                  <a:lnTo>
                    <a:pt x="5564124" y="6210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5248" y="3394710"/>
              <a:ext cx="5544311" cy="49149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352294" y="3394710"/>
              <a:ext cx="5570220" cy="504825"/>
            </a:xfrm>
            <a:custGeom>
              <a:avLst/>
              <a:gdLst/>
              <a:ahLst/>
              <a:cxnLst/>
              <a:rect l="l" t="t" r="r" b="b"/>
              <a:pathLst>
                <a:path w="5570220" h="504825">
                  <a:moveTo>
                    <a:pt x="12953" y="491490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504444"/>
                  </a:lnTo>
                  <a:lnTo>
                    <a:pt x="6857" y="504444"/>
                  </a:lnTo>
                  <a:lnTo>
                    <a:pt x="6857" y="491490"/>
                  </a:lnTo>
                  <a:lnTo>
                    <a:pt x="12953" y="491490"/>
                  </a:lnTo>
                  <a:close/>
                </a:path>
                <a:path w="5570220" h="504825">
                  <a:moveTo>
                    <a:pt x="5564124" y="491490"/>
                  </a:moveTo>
                  <a:lnTo>
                    <a:pt x="6857" y="491490"/>
                  </a:lnTo>
                  <a:lnTo>
                    <a:pt x="12953" y="498348"/>
                  </a:lnTo>
                  <a:lnTo>
                    <a:pt x="12953" y="504444"/>
                  </a:lnTo>
                  <a:lnTo>
                    <a:pt x="5557265" y="504444"/>
                  </a:lnTo>
                  <a:lnTo>
                    <a:pt x="5557265" y="498348"/>
                  </a:lnTo>
                  <a:lnTo>
                    <a:pt x="5564124" y="491490"/>
                  </a:lnTo>
                  <a:close/>
                </a:path>
                <a:path w="5570220" h="504825">
                  <a:moveTo>
                    <a:pt x="12953" y="504444"/>
                  </a:moveTo>
                  <a:lnTo>
                    <a:pt x="12953" y="498348"/>
                  </a:lnTo>
                  <a:lnTo>
                    <a:pt x="6857" y="491490"/>
                  </a:lnTo>
                  <a:lnTo>
                    <a:pt x="6857" y="504444"/>
                  </a:lnTo>
                  <a:lnTo>
                    <a:pt x="12953" y="504444"/>
                  </a:lnTo>
                  <a:close/>
                </a:path>
                <a:path w="5570220" h="504825">
                  <a:moveTo>
                    <a:pt x="5570220" y="504444"/>
                  </a:moveTo>
                  <a:lnTo>
                    <a:pt x="5570220" y="0"/>
                  </a:lnTo>
                  <a:lnTo>
                    <a:pt x="5557265" y="0"/>
                  </a:lnTo>
                  <a:lnTo>
                    <a:pt x="5557265" y="491490"/>
                  </a:lnTo>
                  <a:lnTo>
                    <a:pt x="5564124" y="491490"/>
                  </a:lnTo>
                  <a:lnTo>
                    <a:pt x="5564124" y="504444"/>
                  </a:lnTo>
                  <a:lnTo>
                    <a:pt x="5570220" y="504444"/>
                  </a:lnTo>
                  <a:close/>
                </a:path>
                <a:path w="5570220" h="504825">
                  <a:moveTo>
                    <a:pt x="5564124" y="504444"/>
                  </a:moveTo>
                  <a:lnTo>
                    <a:pt x="5564124" y="491490"/>
                  </a:lnTo>
                  <a:lnTo>
                    <a:pt x="5557265" y="498348"/>
                  </a:lnTo>
                  <a:lnTo>
                    <a:pt x="5557265" y="504444"/>
                  </a:lnTo>
                  <a:lnTo>
                    <a:pt x="5564124" y="5044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993139" y="4405376"/>
            <a:ext cx="504063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>
                <a:latin typeface="Calibri"/>
                <a:cs typeface="Calibri"/>
              </a:rPr>
              <a:t>Pembagian</a:t>
            </a:r>
            <a:r>
              <a:rPr dirty="0" sz="3200" spc="-114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rugi</a:t>
            </a:r>
            <a:r>
              <a:rPr dirty="0" sz="3200" spc="-1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(Langkah</a:t>
            </a:r>
            <a:r>
              <a:rPr dirty="0" sz="3200" spc="-12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2):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2352294" y="5314188"/>
            <a:ext cx="5570220" cy="1321435"/>
            <a:chOff x="2352294" y="5314188"/>
            <a:chExt cx="5570220" cy="1321435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5248" y="5326380"/>
              <a:ext cx="5416187" cy="2666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52294" y="5314188"/>
              <a:ext cx="5570220" cy="1308354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2352294" y="5353049"/>
              <a:ext cx="5570220" cy="1282700"/>
            </a:xfrm>
            <a:custGeom>
              <a:avLst/>
              <a:gdLst/>
              <a:ahLst/>
              <a:cxnLst/>
              <a:rect l="l" t="t" r="r" b="b"/>
              <a:pathLst>
                <a:path w="5570220" h="1282700">
                  <a:moveTo>
                    <a:pt x="5570220" y="0"/>
                  </a:moveTo>
                  <a:lnTo>
                    <a:pt x="5557266" y="0"/>
                  </a:lnTo>
                  <a:lnTo>
                    <a:pt x="5557266" y="979170"/>
                  </a:lnTo>
                  <a:lnTo>
                    <a:pt x="5557266" y="1269492"/>
                  </a:lnTo>
                  <a:lnTo>
                    <a:pt x="5564124" y="1269492"/>
                  </a:lnTo>
                  <a:lnTo>
                    <a:pt x="12941" y="1269504"/>
                  </a:lnTo>
                  <a:lnTo>
                    <a:pt x="12941" y="979170"/>
                  </a:lnTo>
                  <a:lnTo>
                    <a:pt x="12941" y="0"/>
                  </a:lnTo>
                  <a:lnTo>
                    <a:pt x="0" y="0"/>
                  </a:lnTo>
                  <a:lnTo>
                    <a:pt x="0" y="979170"/>
                  </a:lnTo>
                  <a:lnTo>
                    <a:pt x="0" y="1282446"/>
                  </a:lnTo>
                  <a:lnTo>
                    <a:pt x="5570220" y="1282446"/>
                  </a:lnTo>
                  <a:lnTo>
                    <a:pt x="5570220" y="979170"/>
                  </a:lnTo>
                  <a:lnTo>
                    <a:pt x="55702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2064512"/>
            <a:ext cx="606806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2585085" algn="l"/>
              </a:tabLst>
            </a:pPr>
            <a:r>
              <a:rPr dirty="0" sz="3200" spc="-10">
                <a:latin typeface="Calibri"/>
                <a:cs typeface="Calibri"/>
              </a:rPr>
              <a:t>Pembayaran</a:t>
            </a:r>
            <a:r>
              <a:rPr dirty="0" sz="3200">
                <a:latin typeface="Calibri"/>
                <a:cs typeface="Calibri"/>
              </a:rPr>
              <a:t>	liabilitas</a:t>
            </a:r>
            <a:r>
              <a:rPr dirty="0" sz="3200" spc="-1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(Langkah</a:t>
            </a:r>
            <a:r>
              <a:rPr dirty="0" sz="3200" spc="-140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3):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457200" y="2414777"/>
            <a:ext cx="9144000" cy="1557020"/>
            <a:chOff x="457200" y="2414777"/>
            <a:chExt cx="9144000" cy="1557020"/>
          </a:xfrm>
        </p:grpSpPr>
        <p:sp>
          <p:nvSpPr>
            <p:cNvPr id="4" name="object 4" descr=""/>
            <p:cNvSpPr/>
            <p:nvPr/>
          </p:nvSpPr>
          <p:spPr>
            <a:xfrm>
              <a:off x="457200" y="2414777"/>
              <a:ext cx="9144000" cy="980440"/>
            </a:xfrm>
            <a:custGeom>
              <a:avLst/>
              <a:gdLst/>
              <a:ahLst/>
              <a:cxnLst/>
              <a:rect l="l" t="t" r="r" b="b"/>
              <a:pathLst>
                <a:path w="9144000" h="980439">
                  <a:moveTo>
                    <a:pt x="9144000" y="97993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979932"/>
                  </a:lnTo>
                  <a:lnTo>
                    <a:pt x="9144000" y="9799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5248" y="2706623"/>
              <a:ext cx="5904738" cy="68808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352294" y="2693669"/>
              <a:ext cx="5930900" cy="701040"/>
            </a:xfrm>
            <a:custGeom>
              <a:avLst/>
              <a:gdLst/>
              <a:ahLst/>
              <a:cxnLst/>
              <a:rect l="l" t="t" r="r" b="b"/>
              <a:pathLst>
                <a:path w="5930900" h="701039">
                  <a:moveTo>
                    <a:pt x="5930646" y="701039"/>
                  </a:moveTo>
                  <a:lnTo>
                    <a:pt x="5930646" y="0"/>
                  </a:lnTo>
                  <a:lnTo>
                    <a:pt x="0" y="0"/>
                  </a:lnTo>
                  <a:lnTo>
                    <a:pt x="0" y="701039"/>
                  </a:lnTo>
                  <a:lnTo>
                    <a:pt x="6857" y="701039"/>
                  </a:lnTo>
                  <a:lnTo>
                    <a:pt x="6857" y="12953"/>
                  </a:lnTo>
                  <a:lnTo>
                    <a:pt x="12953" y="6096"/>
                  </a:lnTo>
                  <a:lnTo>
                    <a:pt x="12953" y="12953"/>
                  </a:lnTo>
                  <a:lnTo>
                    <a:pt x="5917691" y="12954"/>
                  </a:lnTo>
                  <a:lnTo>
                    <a:pt x="5917691" y="6095"/>
                  </a:lnTo>
                  <a:lnTo>
                    <a:pt x="5923787" y="12954"/>
                  </a:lnTo>
                  <a:lnTo>
                    <a:pt x="5923787" y="701039"/>
                  </a:lnTo>
                  <a:lnTo>
                    <a:pt x="5930646" y="701039"/>
                  </a:lnTo>
                  <a:close/>
                </a:path>
                <a:path w="5930900" h="701039">
                  <a:moveTo>
                    <a:pt x="12953" y="12953"/>
                  </a:moveTo>
                  <a:lnTo>
                    <a:pt x="12953" y="6096"/>
                  </a:lnTo>
                  <a:lnTo>
                    <a:pt x="6857" y="12953"/>
                  </a:lnTo>
                  <a:lnTo>
                    <a:pt x="12953" y="12953"/>
                  </a:lnTo>
                  <a:close/>
                </a:path>
                <a:path w="5930900" h="701039">
                  <a:moveTo>
                    <a:pt x="12953" y="701039"/>
                  </a:moveTo>
                  <a:lnTo>
                    <a:pt x="12953" y="12953"/>
                  </a:lnTo>
                  <a:lnTo>
                    <a:pt x="6857" y="12953"/>
                  </a:lnTo>
                  <a:lnTo>
                    <a:pt x="6857" y="701039"/>
                  </a:lnTo>
                  <a:lnTo>
                    <a:pt x="12953" y="701039"/>
                  </a:lnTo>
                  <a:close/>
                </a:path>
                <a:path w="5930900" h="701039">
                  <a:moveTo>
                    <a:pt x="5923787" y="12954"/>
                  </a:moveTo>
                  <a:lnTo>
                    <a:pt x="5917691" y="6095"/>
                  </a:lnTo>
                  <a:lnTo>
                    <a:pt x="5917691" y="12954"/>
                  </a:lnTo>
                  <a:lnTo>
                    <a:pt x="5923787" y="12954"/>
                  </a:lnTo>
                  <a:close/>
                </a:path>
                <a:path w="5930900" h="701039">
                  <a:moveTo>
                    <a:pt x="5923787" y="701039"/>
                  </a:moveTo>
                  <a:lnTo>
                    <a:pt x="5923787" y="12954"/>
                  </a:lnTo>
                  <a:lnTo>
                    <a:pt x="5917691" y="12954"/>
                  </a:lnTo>
                  <a:lnTo>
                    <a:pt x="5917691" y="701039"/>
                  </a:lnTo>
                  <a:lnTo>
                    <a:pt x="5923787" y="7010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5248" y="3394710"/>
              <a:ext cx="5707913" cy="43655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352294" y="3394710"/>
              <a:ext cx="5930900" cy="577215"/>
            </a:xfrm>
            <a:custGeom>
              <a:avLst/>
              <a:gdLst/>
              <a:ahLst/>
              <a:cxnLst/>
              <a:rect l="l" t="t" r="r" b="b"/>
              <a:pathLst>
                <a:path w="5930900" h="577214">
                  <a:moveTo>
                    <a:pt x="12953" y="563880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576834"/>
                  </a:lnTo>
                  <a:lnTo>
                    <a:pt x="6857" y="576834"/>
                  </a:lnTo>
                  <a:lnTo>
                    <a:pt x="6857" y="563880"/>
                  </a:lnTo>
                  <a:lnTo>
                    <a:pt x="12953" y="563880"/>
                  </a:lnTo>
                  <a:close/>
                </a:path>
                <a:path w="5930900" h="577214">
                  <a:moveTo>
                    <a:pt x="5923787" y="563880"/>
                  </a:moveTo>
                  <a:lnTo>
                    <a:pt x="6857" y="563880"/>
                  </a:lnTo>
                  <a:lnTo>
                    <a:pt x="12953" y="569976"/>
                  </a:lnTo>
                  <a:lnTo>
                    <a:pt x="12953" y="576834"/>
                  </a:lnTo>
                  <a:lnTo>
                    <a:pt x="5917691" y="576834"/>
                  </a:lnTo>
                  <a:lnTo>
                    <a:pt x="5917691" y="569976"/>
                  </a:lnTo>
                  <a:lnTo>
                    <a:pt x="5923787" y="563880"/>
                  </a:lnTo>
                  <a:close/>
                </a:path>
                <a:path w="5930900" h="577214">
                  <a:moveTo>
                    <a:pt x="12953" y="576834"/>
                  </a:moveTo>
                  <a:lnTo>
                    <a:pt x="12953" y="569976"/>
                  </a:lnTo>
                  <a:lnTo>
                    <a:pt x="6857" y="563880"/>
                  </a:lnTo>
                  <a:lnTo>
                    <a:pt x="6857" y="576834"/>
                  </a:lnTo>
                  <a:lnTo>
                    <a:pt x="12953" y="576834"/>
                  </a:lnTo>
                  <a:close/>
                </a:path>
                <a:path w="5930900" h="577214">
                  <a:moveTo>
                    <a:pt x="5930646" y="576834"/>
                  </a:moveTo>
                  <a:lnTo>
                    <a:pt x="5930646" y="0"/>
                  </a:lnTo>
                  <a:lnTo>
                    <a:pt x="5917691" y="0"/>
                  </a:lnTo>
                  <a:lnTo>
                    <a:pt x="5917691" y="563880"/>
                  </a:lnTo>
                  <a:lnTo>
                    <a:pt x="5923787" y="563880"/>
                  </a:lnTo>
                  <a:lnTo>
                    <a:pt x="5923787" y="576834"/>
                  </a:lnTo>
                  <a:lnTo>
                    <a:pt x="5930646" y="576834"/>
                  </a:lnTo>
                  <a:close/>
                </a:path>
                <a:path w="5930900" h="577214">
                  <a:moveTo>
                    <a:pt x="5923787" y="576834"/>
                  </a:moveTo>
                  <a:lnTo>
                    <a:pt x="5923787" y="563880"/>
                  </a:lnTo>
                  <a:lnTo>
                    <a:pt x="5917691" y="569976"/>
                  </a:lnTo>
                  <a:lnTo>
                    <a:pt x="5917691" y="576834"/>
                  </a:lnTo>
                  <a:lnTo>
                    <a:pt x="5923787" y="5768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993139" y="4405376"/>
            <a:ext cx="777875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>
                <a:latin typeface="Calibri"/>
                <a:cs typeface="Calibri"/>
              </a:rPr>
              <a:t>Distribusi</a:t>
            </a:r>
            <a:r>
              <a:rPr dirty="0" sz="3200" spc="-1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kas</a:t>
            </a:r>
            <a:r>
              <a:rPr dirty="0" sz="3200" spc="-1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kepada</a:t>
            </a:r>
            <a:r>
              <a:rPr dirty="0" sz="3200" spc="-1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para</a:t>
            </a:r>
            <a:r>
              <a:rPr dirty="0" sz="3200" spc="-1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rekan</a:t>
            </a:r>
            <a:r>
              <a:rPr dirty="0" sz="3200" spc="-1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(Langkah</a:t>
            </a:r>
            <a:r>
              <a:rPr dirty="0" sz="3200" spc="-13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4):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2352294" y="5314188"/>
            <a:ext cx="5930900" cy="1609725"/>
            <a:chOff x="2352294" y="5314188"/>
            <a:chExt cx="5930900" cy="1609725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5248" y="5326380"/>
              <a:ext cx="5904738" cy="2666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52294" y="5314188"/>
              <a:ext cx="5930646" cy="1018032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2352294" y="5353049"/>
              <a:ext cx="5930900" cy="979169"/>
            </a:xfrm>
            <a:custGeom>
              <a:avLst/>
              <a:gdLst/>
              <a:ahLst/>
              <a:cxnLst/>
              <a:rect l="l" t="t" r="r" b="b"/>
              <a:pathLst>
                <a:path w="5930900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5930900" h="979170">
                  <a:moveTo>
                    <a:pt x="5930646" y="0"/>
                  </a:moveTo>
                  <a:lnTo>
                    <a:pt x="5917692" y="0"/>
                  </a:lnTo>
                  <a:lnTo>
                    <a:pt x="5917692" y="979170"/>
                  </a:lnTo>
                  <a:lnTo>
                    <a:pt x="5930646" y="979170"/>
                  </a:lnTo>
                  <a:lnTo>
                    <a:pt x="59306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65248" y="6332220"/>
              <a:ext cx="5693854" cy="578358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2352294" y="6332220"/>
              <a:ext cx="5930900" cy="591820"/>
            </a:xfrm>
            <a:custGeom>
              <a:avLst/>
              <a:gdLst/>
              <a:ahLst/>
              <a:cxnLst/>
              <a:rect l="l" t="t" r="r" b="b"/>
              <a:pathLst>
                <a:path w="5930900" h="591820">
                  <a:moveTo>
                    <a:pt x="12953" y="578358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591312"/>
                  </a:lnTo>
                  <a:lnTo>
                    <a:pt x="6857" y="591312"/>
                  </a:lnTo>
                  <a:lnTo>
                    <a:pt x="6857" y="578358"/>
                  </a:lnTo>
                  <a:lnTo>
                    <a:pt x="12953" y="578358"/>
                  </a:lnTo>
                  <a:close/>
                </a:path>
                <a:path w="5930900" h="591820">
                  <a:moveTo>
                    <a:pt x="5923787" y="578358"/>
                  </a:moveTo>
                  <a:lnTo>
                    <a:pt x="6857" y="578358"/>
                  </a:lnTo>
                  <a:lnTo>
                    <a:pt x="12953" y="585215"/>
                  </a:lnTo>
                  <a:lnTo>
                    <a:pt x="12953" y="591312"/>
                  </a:lnTo>
                  <a:lnTo>
                    <a:pt x="5917691" y="591312"/>
                  </a:lnTo>
                  <a:lnTo>
                    <a:pt x="5917691" y="585215"/>
                  </a:lnTo>
                  <a:lnTo>
                    <a:pt x="5923787" y="578358"/>
                  </a:lnTo>
                  <a:close/>
                </a:path>
                <a:path w="5930900" h="591820">
                  <a:moveTo>
                    <a:pt x="12953" y="591312"/>
                  </a:moveTo>
                  <a:lnTo>
                    <a:pt x="12953" y="585215"/>
                  </a:lnTo>
                  <a:lnTo>
                    <a:pt x="6857" y="578358"/>
                  </a:lnTo>
                  <a:lnTo>
                    <a:pt x="6857" y="591312"/>
                  </a:lnTo>
                  <a:lnTo>
                    <a:pt x="12953" y="591312"/>
                  </a:lnTo>
                  <a:close/>
                </a:path>
                <a:path w="5930900" h="591820">
                  <a:moveTo>
                    <a:pt x="5930646" y="591312"/>
                  </a:moveTo>
                  <a:lnTo>
                    <a:pt x="5930646" y="0"/>
                  </a:lnTo>
                  <a:lnTo>
                    <a:pt x="5917691" y="0"/>
                  </a:lnTo>
                  <a:lnTo>
                    <a:pt x="5917691" y="578358"/>
                  </a:lnTo>
                  <a:lnTo>
                    <a:pt x="5923787" y="578358"/>
                  </a:lnTo>
                  <a:lnTo>
                    <a:pt x="5923787" y="591312"/>
                  </a:lnTo>
                  <a:lnTo>
                    <a:pt x="5930646" y="591312"/>
                  </a:lnTo>
                  <a:close/>
                </a:path>
                <a:path w="5930900" h="591820">
                  <a:moveTo>
                    <a:pt x="5923787" y="591312"/>
                  </a:moveTo>
                  <a:lnTo>
                    <a:pt x="5923787" y="578358"/>
                  </a:lnTo>
                  <a:lnTo>
                    <a:pt x="5917691" y="585215"/>
                  </a:lnTo>
                  <a:lnTo>
                    <a:pt x="5917691" y="591312"/>
                  </a:lnTo>
                  <a:lnTo>
                    <a:pt x="5923787" y="5913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223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/>
              <a:t>Realisasi</a:t>
            </a:r>
            <a:r>
              <a:rPr dirty="0" sz="4000" spc="-114"/>
              <a:t> </a:t>
            </a:r>
            <a:r>
              <a:rPr dirty="0" sz="4000" spc="-30"/>
              <a:t>Kerugian—</a:t>
            </a:r>
            <a:r>
              <a:rPr dirty="0" sz="4000"/>
              <a:t>Defi</a:t>
            </a:r>
            <a:r>
              <a:rPr dirty="0" sz="4000" spc="-95"/>
              <a:t> </a:t>
            </a:r>
            <a:r>
              <a:rPr dirty="0" sz="4000"/>
              <a:t>siensi</a:t>
            </a:r>
            <a:r>
              <a:rPr dirty="0" sz="4000" spc="-105"/>
              <a:t> </a:t>
            </a:r>
            <a:r>
              <a:rPr dirty="0" sz="4000" spc="-10"/>
              <a:t>Modal</a:t>
            </a:r>
            <a:endParaRPr sz="4000"/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11933"/>
            <a:ext cx="8071484" cy="1165860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Pembagian</a:t>
            </a:r>
            <a:r>
              <a:rPr dirty="0" sz="2200" spc="44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realisasi</a:t>
            </a:r>
            <a:r>
              <a:rPr dirty="0" sz="2200" spc="2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21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kerugian</a:t>
            </a:r>
            <a:r>
              <a:rPr dirty="0" sz="2200" spc="21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mungkin</a:t>
            </a:r>
            <a:r>
              <a:rPr dirty="0" sz="2200" spc="20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saja</a:t>
            </a:r>
            <a:r>
              <a:rPr dirty="0" sz="2200" spc="20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lebih</a:t>
            </a:r>
            <a:r>
              <a:rPr dirty="0" sz="2200" spc="204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besar </a:t>
            </a:r>
            <a:r>
              <a:rPr dirty="0" sz="2200">
                <a:latin typeface="Calibri"/>
                <a:cs typeface="Calibri"/>
              </a:rPr>
              <a:t>daripada</a:t>
            </a:r>
            <a:r>
              <a:rPr dirty="0" sz="2200" spc="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para</a:t>
            </a:r>
            <a:r>
              <a:rPr dirty="0" sz="2200" spc="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rekan.</a:t>
            </a:r>
            <a:r>
              <a:rPr dirty="0" sz="2200" spc="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debit</a:t>
            </a:r>
            <a:r>
              <a:rPr dirty="0" sz="2200" spc="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pada</a:t>
            </a:r>
            <a:r>
              <a:rPr dirty="0" sz="2200" spc="50">
                <a:latin typeface="Calibri"/>
                <a:cs typeface="Calibri"/>
              </a:rPr>
              <a:t>  </a:t>
            </a:r>
            <a:r>
              <a:rPr dirty="0" sz="2200" spc="-20">
                <a:latin typeface="Calibri"/>
                <a:cs typeface="Calibri"/>
              </a:rPr>
              <a:t>akun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disebut</a:t>
            </a:r>
            <a:r>
              <a:rPr dirty="0" sz="2200" spc="4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defisiensi</a:t>
            </a:r>
            <a:r>
              <a:rPr dirty="0" sz="2200" spc="4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(deficiency)</a:t>
            </a:r>
            <a:r>
              <a:rPr dirty="0" sz="2200" spc="4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4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mencerminkan</a:t>
            </a:r>
            <a:r>
              <a:rPr dirty="0" sz="2200" spc="5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klaim persekutuan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terhadap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rekan.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993131" y="3151867"/>
            <a:ext cx="374142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1412240" algn="l"/>
                <a:tab pos="2538095" algn="l"/>
              </a:tabLst>
            </a:pPr>
            <a:r>
              <a:rPr dirty="0" sz="2200" spc="-10">
                <a:latin typeface="Calibri"/>
                <a:cs typeface="Calibri"/>
              </a:rPr>
              <a:t>Sebagai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ilustrasi.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asumsikan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892294" y="3151886"/>
            <a:ext cx="417258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1230" algn="l"/>
                <a:tab pos="1804035" algn="l"/>
                <a:tab pos="2724150" algn="l"/>
                <a:tab pos="3336290" algn="l"/>
              </a:tabLst>
            </a:pPr>
            <a:r>
              <a:rPr dirty="0" sz="2200" spc="-10">
                <a:latin typeface="Calibri"/>
                <a:cs typeface="Calibri"/>
              </a:rPr>
              <a:t>bahwa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Fania,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Ghani,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25">
                <a:latin typeface="Calibri"/>
                <a:cs typeface="Calibri"/>
              </a:rPr>
              <a:t>dan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Hanum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993139" y="3420110"/>
            <a:ext cx="8074025" cy="3288029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algn="just" marL="355600" marR="6985" indent="-635">
              <a:lnSpc>
                <a:spcPct val="80000"/>
              </a:lnSpc>
              <a:spcBef>
                <a:spcPts val="630"/>
              </a:spcBef>
            </a:pPr>
            <a:r>
              <a:rPr dirty="0" sz="2200">
                <a:latin typeface="Calibri"/>
                <a:cs typeface="Calibri"/>
              </a:rPr>
              <a:t>menjual</a:t>
            </a:r>
            <a:r>
              <a:rPr dirty="0" sz="2200" spc="21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seluruh</a:t>
            </a:r>
            <a:r>
              <a:rPr dirty="0" sz="2200" spc="2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21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non‐kas</a:t>
            </a:r>
            <a:r>
              <a:rPr dirty="0" sz="2200" spc="2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2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Rp10.000.000</a:t>
            </a:r>
            <a:r>
              <a:rPr dirty="0" sz="2200" spc="21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sehingga </a:t>
            </a:r>
            <a:r>
              <a:rPr dirty="0" sz="2200">
                <a:latin typeface="Calibri"/>
                <a:cs typeface="Calibri"/>
              </a:rPr>
              <a:t>terdapat</a:t>
            </a:r>
            <a:r>
              <a:rPr dirty="0" sz="2200" spc="27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kerugian</a:t>
            </a:r>
            <a:r>
              <a:rPr dirty="0" sz="2200" spc="27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27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Rp54.000.000</a:t>
            </a:r>
            <a:r>
              <a:rPr dirty="0" sz="2200" spc="27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(Rp64.000.000</a:t>
            </a:r>
            <a:r>
              <a:rPr dirty="0" sz="2200" spc="275">
                <a:latin typeface="Calibri"/>
                <a:cs typeface="Calibri"/>
              </a:rPr>
              <a:t>   </a:t>
            </a:r>
            <a:r>
              <a:rPr dirty="0" sz="2200" spc="-50">
                <a:latin typeface="Calibri"/>
                <a:cs typeface="Calibri"/>
              </a:rPr>
              <a:t>– </a:t>
            </a:r>
            <a:r>
              <a:rPr dirty="0" sz="2200">
                <a:latin typeface="Calibri"/>
                <a:cs typeface="Calibri"/>
              </a:rPr>
              <a:t>Rp10.000.000).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Likuidasi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persekutuan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adalah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sebagai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berikut.</a:t>
            </a:r>
            <a:endParaRPr sz="22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Langkah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1.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Menjual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non‐kas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Rp10.000.000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2110"/>
              </a:lnSpc>
              <a:spcBef>
                <a:spcPts val="50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Langkah</a:t>
            </a:r>
            <a:r>
              <a:rPr dirty="0" sz="2200" spc="2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2.</a:t>
            </a:r>
            <a:r>
              <a:rPr dirty="0" sz="2200" spc="2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Membagikan</a:t>
            </a:r>
            <a:r>
              <a:rPr dirty="0" sz="2200" spc="22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kerugian:</a:t>
            </a:r>
            <a:r>
              <a:rPr dirty="0" sz="2200" spc="2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kerugian</a:t>
            </a:r>
            <a:r>
              <a:rPr dirty="0" sz="2200" spc="2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2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Rp54.000.000 </a:t>
            </a:r>
            <a:r>
              <a:rPr dirty="0" sz="2200">
                <a:latin typeface="Calibri"/>
                <a:cs typeface="Calibri"/>
              </a:rPr>
              <a:t>dibagikan</a:t>
            </a:r>
            <a:r>
              <a:rPr dirty="0" sz="2200" spc="3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kepada</a:t>
            </a:r>
            <a:r>
              <a:rPr dirty="0" sz="2200" spc="345">
                <a:latin typeface="Calibri"/>
                <a:cs typeface="Calibri"/>
              </a:rPr>
              <a:t>    </a:t>
            </a:r>
            <a:r>
              <a:rPr dirty="0" sz="2200">
                <a:latin typeface="Calibri"/>
                <a:cs typeface="Calibri"/>
              </a:rPr>
              <a:t>Fania,</a:t>
            </a:r>
            <a:r>
              <a:rPr dirty="0" sz="2200" spc="3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Ghani,</a:t>
            </a:r>
            <a:r>
              <a:rPr dirty="0" sz="2200" spc="3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3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Hanum</a:t>
            </a:r>
            <a:r>
              <a:rPr dirty="0" sz="2200" spc="3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34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rasio </a:t>
            </a:r>
            <a:r>
              <a:rPr dirty="0" sz="2200">
                <a:latin typeface="Calibri"/>
                <a:cs typeface="Calibri"/>
              </a:rPr>
              <a:t>pembagian</a:t>
            </a:r>
            <a:r>
              <a:rPr dirty="0" sz="2200" spc="29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5:3:2</a:t>
            </a:r>
            <a:r>
              <a:rPr dirty="0" sz="2200" spc="29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sehingga</a:t>
            </a:r>
            <a:r>
              <a:rPr dirty="0" sz="2200" spc="28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290">
                <a:latin typeface="Calibri"/>
                <a:cs typeface="Calibri"/>
              </a:rPr>
              <a:t>   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2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rekan‐rekan</a:t>
            </a:r>
            <a:r>
              <a:rPr dirty="0" sz="2200" spc="28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didebit </a:t>
            </a:r>
            <a:r>
              <a:rPr dirty="0" sz="2200">
                <a:latin typeface="Calibri"/>
                <a:cs typeface="Calibri"/>
              </a:rPr>
              <a:t>sejumlah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berikut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ini.</a:t>
            </a:r>
            <a:endParaRPr sz="22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5"/>
              </a:spcBef>
              <a:tabLst>
                <a:tab pos="755015" algn="l"/>
              </a:tabLst>
            </a:pPr>
            <a:r>
              <a:rPr dirty="0" sz="2000" spc="-50">
                <a:latin typeface="Arial MT"/>
                <a:cs typeface="Arial MT"/>
              </a:rPr>
              <a:t>–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>
                <a:latin typeface="Calibri"/>
                <a:cs typeface="Calibri"/>
              </a:rPr>
              <a:t>Fania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Rp27.000.000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(Rp54.000.000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×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50%)</a:t>
            </a:r>
            <a:endParaRPr sz="2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tabLst>
                <a:tab pos="755015" algn="l"/>
              </a:tabLst>
            </a:pPr>
            <a:r>
              <a:rPr dirty="0" sz="2000" spc="-50">
                <a:latin typeface="Arial MT"/>
                <a:cs typeface="Arial MT"/>
              </a:rPr>
              <a:t>–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>
                <a:latin typeface="Calibri"/>
                <a:cs typeface="Calibri"/>
              </a:rPr>
              <a:t>Ghani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16.200.000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(Rp54.000.000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×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30%)</a:t>
            </a:r>
            <a:endParaRPr sz="2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tabLst>
                <a:tab pos="755015" algn="l"/>
              </a:tabLst>
            </a:pPr>
            <a:r>
              <a:rPr dirty="0" sz="2000" spc="-50">
                <a:latin typeface="Arial MT"/>
                <a:cs typeface="Arial MT"/>
              </a:rPr>
              <a:t>–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>
                <a:latin typeface="Calibri"/>
                <a:cs typeface="Calibri"/>
              </a:rPr>
              <a:t>Hanum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10.800.000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(Rp54.000.000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×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20%)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994408"/>
            <a:ext cx="1990089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1716405" algn="l"/>
              </a:tabLst>
            </a:pPr>
            <a:r>
              <a:rPr dirty="0" sz="2700" spc="-10">
                <a:latin typeface="Calibri"/>
                <a:cs typeface="Calibri"/>
              </a:rPr>
              <a:t>Langkah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5">
                <a:latin typeface="Calibri"/>
                <a:cs typeface="Calibri"/>
              </a:rPr>
              <a:t>3.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177155" y="1994408"/>
            <a:ext cx="588962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58339" algn="l"/>
                <a:tab pos="3322320" algn="l"/>
                <a:tab pos="4762500" algn="l"/>
              </a:tabLst>
            </a:pPr>
            <a:r>
              <a:rPr dirty="0" sz="2700" spc="-10">
                <a:latin typeface="Calibri"/>
                <a:cs typeface="Calibri"/>
              </a:rPr>
              <a:t>Membayar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liabilitas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kepada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kreditur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57200" y="2414777"/>
            <a:ext cx="9144000" cy="3917950"/>
          </a:xfrm>
          <a:custGeom>
            <a:avLst/>
            <a:gdLst/>
            <a:ahLst/>
            <a:cxnLst/>
            <a:rect l="l" t="t" r="r" b="b"/>
            <a:pathLst>
              <a:path w="9144000" h="391795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3917442"/>
                </a:lnTo>
                <a:lnTo>
                  <a:pt x="9144000" y="391744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993139" y="2323591"/>
            <a:ext cx="8073390" cy="4580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>
              <a:lnSpc>
                <a:spcPct val="100000"/>
              </a:lnSpc>
              <a:spcBef>
                <a:spcPts val="100"/>
              </a:spcBef>
            </a:pPr>
            <a:r>
              <a:rPr dirty="0" sz="2700">
                <a:latin typeface="Calibri"/>
                <a:cs typeface="Calibri"/>
              </a:rPr>
              <a:t>sebesar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Rp9.000.000</a:t>
            </a:r>
            <a:endParaRPr sz="27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2590"/>
              </a:lnSpc>
              <a:spcBef>
                <a:spcPts val="6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>
                <a:latin typeface="Calibri"/>
                <a:cs typeface="Calibri"/>
              </a:rPr>
              <a:t>Langkah</a:t>
            </a:r>
            <a:r>
              <a:rPr dirty="0" sz="2700" spc="5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4.</a:t>
            </a:r>
            <a:r>
              <a:rPr dirty="0" sz="2700" spc="56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Mendistribusikan</a:t>
            </a:r>
            <a:r>
              <a:rPr dirty="0" sz="2700" spc="5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kas</a:t>
            </a:r>
            <a:r>
              <a:rPr dirty="0" sz="2700" spc="5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kepada</a:t>
            </a:r>
            <a:r>
              <a:rPr dirty="0" sz="2700" spc="5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para</a:t>
            </a:r>
            <a:r>
              <a:rPr dirty="0" sz="2700" spc="55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rekan: </a:t>
            </a:r>
            <a:r>
              <a:rPr dirty="0" sz="2700">
                <a:latin typeface="Calibri"/>
                <a:cs typeface="Calibri"/>
              </a:rPr>
              <a:t>pembagian</a:t>
            </a:r>
            <a:r>
              <a:rPr dirty="0" sz="2700" spc="54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kerugian</a:t>
            </a:r>
            <a:r>
              <a:rPr dirty="0" sz="2700" spc="54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dialokasikan</a:t>
            </a:r>
            <a:r>
              <a:rPr dirty="0" sz="2700" spc="540">
                <a:latin typeface="Calibri"/>
                <a:cs typeface="Calibri"/>
              </a:rPr>
              <a:t>    </a:t>
            </a:r>
            <a:r>
              <a:rPr dirty="0" sz="2700">
                <a:latin typeface="Calibri"/>
                <a:cs typeface="Calibri"/>
              </a:rPr>
              <a:t>kepada</a:t>
            </a:r>
            <a:r>
              <a:rPr dirty="0" sz="2700" spc="545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Fania </a:t>
            </a:r>
            <a:r>
              <a:rPr dirty="0" sz="2700">
                <a:latin typeface="Calibri"/>
                <a:cs typeface="Calibri"/>
              </a:rPr>
              <a:t>sebesar</a:t>
            </a:r>
            <a:r>
              <a:rPr dirty="0" sz="2700" spc="1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Rp27.000.000</a:t>
            </a:r>
            <a:r>
              <a:rPr dirty="0" sz="2700" spc="1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(50%</a:t>
            </a:r>
            <a:r>
              <a:rPr dirty="0" sz="2700" spc="1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×</a:t>
            </a:r>
            <a:r>
              <a:rPr dirty="0" sz="2700" spc="1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Rp54.000.000).</a:t>
            </a:r>
            <a:r>
              <a:rPr dirty="0" sz="2700" spc="16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melebihi </a:t>
            </a:r>
            <a:r>
              <a:rPr dirty="0" sz="2700">
                <a:latin typeface="Calibri"/>
                <a:cs typeface="Calibri"/>
              </a:rPr>
              <a:t>saldo</a:t>
            </a:r>
            <a:r>
              <a:rPr dirty="0" sz="2700" spc="1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akun</a:t>
            </a:r>
            <a:r>
              <a:rPr dirty="0" sz="2700" spc="1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modalnya</a:t>
            </a:r>
            <a:r>
              <a:rPr dirty="0" sz="2700" spc="12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sebesar</a:t>
            </a:r>
            <a:r>
              <a:rPr dirty="0" sz="2700" spc="13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Rp22.000.000.</a:t>
            </a:r>
            <a:r>
              <a:rPr dirty="0" sz="2700" spc="12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Defisiensi </a:t>
            </a:r>
            <a:r>
              <a:rPr dirty="0" sz="2700">
                <a:latin typeface="Calibri"/>
                <a:cs typeface="Calibri"/>
              </a:rPr>
              <a:t>sebesar</a:t>
            </a:r>
            <a:r>
              <a:rPr dirty="0" sz="2700" spc="59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Rp5.000.000</a:t>
            </a:r>
            <a:r>
              <a:rPr dirty="0" sz="2700" spc="6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mencerminkan</a:t>
            </a:r>
            <a:r>
              <a:rPr dirty="0" sz="2700" spc="5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jumlah</a:t>
            </a:r>
            <a:r>
              <a:rPr dirty="0" sz="2700" spc="60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terutang </a:t>
            </a:r>
            <a:r>
              <a:rPr dirty="0" sz="2700">
                <a:latin typeface="Calibri"/>
                <a:cs typeface="Calibri"/>
              </a:rPr>
              <a:t>milik</a:t>
            </a:r>
            <a:r>
              <a:rPr dirty="0" sz="2700" spc="67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Fania</a:t>
            </a:r>
            <a:r>
              <a:rPr dirty="0" sz="2700" spc="67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ke</a:t>
            </a:r>
            <a:r>
              <a:rPr dirty="0" sz="2700" spc="66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persekutuan.</a:t>
            </a:r>
            <a:r>
              <a:rPr dirty="0" sz="2700" spc="66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Diasumsikan</a:t>
            </a:r>
            <a:r>
              <a:rPr dirty="0" sz="2700" spc="665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Fania </a:t>
            </a:r>
            <a:r>
              <a:rPr dirty="0" sz="2700">
                <a:latin typeface="Calibri"/>
                <a:cs typeface="Calibri"/>
              </a:rPr>
              <a:t>membayar</a:t>
            </a:r>
            <a:r>
              <a:rPr dirty="0" sz="2700" spc="19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seluruh</a:t>
            </a:r>
            <a:r>
              <a:rPr dirty="0" sz="2700" spc="459">
                <a:latin typeface="Calibri"/>
                <a:cs typeface="Calibri"/>
              </a:rPr>
              <a:t>   </a:t>
            </a:r>
            <a:r>
              <a:rPr dirty="0" sz="2700">
                <a:latin typeface="Calibri"/>
                <a:cs typeface="Calibri"/>
              </a:rPr>
              <a:t>defisiensi</a:t>
            </a:r>
            <a:r>
              <a:rPr dirty="0" sz="2700" spc="19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ke</a:t>
            </a:r>
            <a:r>
              <a:rPr dirty="0" sz="2700" spc="19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persekutuan.</a:t>
            </a:r>
            <a:r>
              <a:rPr dirty="0" sz="2700" spc="190">
                <a:latin typeface="Calibri"/>
                <a:cs typeface="Calibri"/>
              </a:rPr>
              <a:t>  </a:t>
            </a:r>
            <a:r>
              <a:rPr dirty="0" sz="2700" spc="-25">
                <a:latin typeface="Calibri"/>
                <a:cs typeface="Calibri"/>
              </a:rPr>
              <a:t>kas </a:t>
            </a:r>
            <a:r>
              <a:rPr dirty="0" sz="2700">
                <a:latin typeface="Calibri"/>
                <a:cs typeface="Calibri"/>
              </a:rPr>
              <a:t>sebesar</a:t>
            </a:r>
            <a:r>
              <a:rPr dirty="0" sz="2700" spc="12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Rp17.000.000</a:t>
            </a:r>
            <a:r>
              <a:rPr dirty="0" sz="2700" spc="13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didistribusikan</a:t>
            </a:r>
            <a:r>
              <a:rPr dirty="0" sz="2700" spc="12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kepada</a:t>
            </a:r>
            <a:r>
              <a:rPr dirty="0" sz="2700" spc="130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rekan‐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-8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berdasarkan</a:t>
            </a:r>
            <a:r>
              <a:rPr dirty="0" sz="2700" spc="-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saldo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modalnya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sebagai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berikut:</a:t>
            </a:r>
            <a:endParaRPr sz="2700">
              <a:latin typeface="Calibri"/>
              <a:cs typeface="Calibri"/>
            </a:endParaRPr>
          </a:p>
          <a:p>
            <a:pPr lvl="1" marL="754380" indent="-284480">
              <a:lnSpc>
                <a:spcPct val="100000"/>
              </a:lnSpc>
              <a:spcBef>
                <a:spcPts val="50"/>
              </a:spcBef>
              <a:buFont typeface="Arial MT"/>
              <a:buChar char="–"/>
              <a:tabLst>
                <a:tab pos="754380" algn="l"/>
              </a:tabLst>
            </a:pPr>
            <a:r>
              <a:rPr dirty="0" sz="2400">
                <a:latin typeface="Calibri"/>
                <a:cs typeface="Calibri"/>
              </a:rPr>
              <a:t>Fania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Rp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 spc="-50">
                <a:latin typeface="Calibri"/>
                <a:cs typeface="Calibri"/>
              </a:rPr>
              <a:t>0</a:t>
            </a:r>
            <a:endParaRPr sz="2400">
              <a:latin typeface="Calibri"/>
              <a:cs typeface="Calibri"/>
            </a:endParaRPr>
          </a:p>
          <a:p>
            <a:pPr lvl="1" marL="754380" indent="-284480">
              <a:lnSpc>
                <a:spcPct val="100000"/>
              </a:lnSpc>
              <a:buFont typeface="Arial MT"/>
              <a:buChar char="–"/>
              <a:tabLst>
                <a:tab pos="754380" algn="l"/>
              </a:tabLst>
            </a:pPr>
            <a:r>
              <a:rPr dirty="0" sz="2400">
                <a:latin typeface="Calibri"/>
                <a:cs typeface="Calibri"/>
              </a:rPr>
              <a:t>Ghani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5.800.000</a:t>
            </a:r>
            <a:endParaRPr sz="2400">
              <a:latin typeface="Calibri"/>
              <a:cs typeface="Calibri"/>
            </a:endParaRPr>
          </a:p>
          <a:p>
            <a:pPr lvl="1" marL="754380" indent="-284480">
              <a:lnSpc>
                <a:spcPct val="100000"/>
              </a:lnSpc>
              <a:buFont typeface="Arial MT"/>
              <a:buChar char="–"/>
              <a:tabLst>
                <a:tab pos="754380" algn="l"/>
              </a:tabLst>
            </a:pPr>
            <a:r>
              <a:rPr dirty="0" sz="2400">
                <a:latin typeface="Calibri"/>
                <a:cs typeface="Calibri"/>
              </a:rPr>
              <a:t>Hanum</a:t>
            </a:r>
            <a:r>
              <a:rPr dirty="0" sz="2400" spc="-10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11.200.000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1958" y="343153"/>
            <a:ext cx="7174865" cy="12452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426720">
              <a:lnSpc>
                <a:spcPct val="100000"/>
              </a:lnSpc>
              <a:spcBef>
                <a:spcPts val="100"/>
              </a:spcBef>
            </a:pPr>
            <a:r>
              <a:rPr dirty="0" sz="4000" spc="-35" b="0">
                <a:latin typeface="Calibri"/>
                <a:cs typeface="Calibri"/>
              </a:rPr>
              <a:t>TAMPILAN</a:t>
            </a:r>
            <a:r>
              <a:rPr dirty="0" sz="4000" spc="-105" b="0">
                <a:latin typeface="Calibri"/>
                <a:cs typeface="Calibri"/>
              </a:rPr>
              <a:t> </a:t>
            </a:r>
            <a:r>
              <a:rPr dirty="0" sz="4000" b="0">
                <a:latin typeface="Calibri"/>
                <a:cs typeface="Calibri"/>
              </a:rPr>
              <a:t>7</a:t>
            </a:r>
            <a:r>
              <a:rPr dirty="0" sz="4000" spc="-105" b="0">
                <a:latin typeface="Calibri"/>
                <a:cs typeface="Calibri"/>
              </a:rPr>
              <a:t> </a:t>
            </a:r>
            <a:r>
              <a:rPr dirty="0" sz="4000"/>
              <a:t>Laporan</a:t>
            </a:r>
            <a:r>
              <a:rPr dirty="0" sz="4000" spc="-90"/>
              <a:t> </a:t>
            </a:r>
            <a:r>
              <a:rPr dirty="0" sz="4000" spc="-10"/>
              <a:t>Likuidasi </a:t>
            </a:r>
            <a:r>
              <a:rPr dirty="0" sz="4000" spc="-20"/>
              <a:t>Persekutuan:</a:t>
            </a:r>
            <a:r>
              <a:rPr dirty="0" sz="4000" spc="-150"/>
              <a:t> </a:t>
            </a:r>
            <a:r>
              <a:rPr dirty="0" sz="4000"/>
              <a:t>Realisasi</a:t>
            </a:r>
            <a:r>
              <a:rPr dirty="0" sz="4000" spc="-145"/>
              <a:t> </a:t>
            </a:r>
            <a:r>
              <a:rPr dirty="0" sz="4000" spc="-10"/>
              <a:t>Kerugian—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253994" y="1562354"/>
            <a:ext cx="355092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b="1">
                <a:latin typeface="Calibri"/>
                <a:cs typeface="Calibri"/>
              </a:rPr>
              <a:t>Defisiensi</a:t>
            </a:r>
            <a:r>
              <a:rPr dirty="0" sz="4000" spc="-204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Modal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840486" y="2554985"/>
            <a:ext cx="8378190" cy="4152900"/>
            <a:chOff x="840486" y="2554985"/>
            <a:chExt cx="8378190" cy="415290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9240" y="2567177"/>
              <a:ext cx="7506480" cy="82753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840486" y="2554985"/>
              <a:ext cx="8378190" cy="1819275"/>
            </a:xfrm>
            <a:custGeom>
              <a:avLst/>
              <a:gdLst/>
              <a:ahLst/>
              <a:cxnLst/>
              <a:rect l="l" t="t" r="r" b="b"/>
              <a:pathLst>
                <a:path w="8378190" h="1819275">
                  <a:moveTo>
                    <a:pt x="8378190" y="0"/>
                  </a:moveTo>
                  <a:lnTo>
                    <a:pt x="0" y="0"/>
                  </a:lnTo>
                  <a:lnTo>
                    <a:pt x="0" y="839724"/>
                  </a:lnTo>
                  <a:lnTo>
                    <a:pt x="6096" y="839724"/>
                  </a:lnTo>
                  <a:lnTo>
                    <a:pt x="12954" y="839724"/>
                  </a:lnTo>
                  <a:lnTo>
                    <a:pt x="12954" y="12192"/>
                  </a:lnTo>
                  <a:lnTo>
                    <a:pt x="8365236" y="12192"/>
                  </a:lnTo>
                  <a:lnTo>
                    <a:pt x="8365236" y="839724"/>
                  </a:lnTo>
                  <a:lnTo>
                    <a:pt x="8365236" y="1818894"/>
                  </a:lnTo>
                  <a:lnTo>
                    <a:pt x="8378190" y="1818894"/>
                  </a:lnTo>
                  <a:lnTo>
                    <a:pt x="8378190" y="839724"/>
                  </a:lnTo>
                  <a:lnTo>
                    <a:pt x="837819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3440" y="3394709"/>
              <a:ext cx="8352281" cy="195834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840486" y="3394709"/>
              <a:ext cx="8378190" cy="2937510"/>
            </a:xfrm>
            <a:custGeom>
              <a:avLst/>
              <a:gdLst/>
              <a:ahLst/>
              <a:cxnLst/>
              <a:rect l="l" t="t" r="r" b="b"/>
              <a:pathLst>
                <a:path w="8378190" h="293751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0" y="1958340"/>
                  </a:lnTo>
                  <a:lnTo>
                    <a:pt x="12954" y="195834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8378190" h="2937510">
                  <a:moveTo>
                    <a:pt x="8378190" y="979170"/>
                  </a:moveTo>
                  <a:lnTo>
                    <a:pt x="8365236" y="979170"/>
                  </a:lnTo>
                  <a:lnTo>
                    <a:pt x="8365236" y="1958340"/>
                  </a:lnTo>
                  <a:lnTo>
                    <a:pt x="8365236" y="2937510"/>
                  </a:lnTo>
                  <a:lnTo>
                    <a:pt x="8378190" y="2937510"/>
                  </a:lnTo>
                  <a:lnTo>
                    <a:pt x="8378190" y="1958340"/>
                  </a:lnTo>
                  <a:lnTo>
                    <a:pt x="8378190" y="9791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3440" y="5353050"/>
              <a:ext cx="8352281" cy="1341882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840486" y="5353049"/>
              <a:ext cx="8378190" cy="1355090"/>
            </a:xfrm>
            <a:custGeom>
              <a:avLst/>
              <a:gdLst/>
              <a:ahLst/>
              <a:cxnLst/>
              <a:rect l="l" t="t" r="r" b="b"/>
              <a:pathLst>
                <a:path w="8378190" h="1355090">
                  <a:moveTo>
                    <a:pt x="8378190" y="979170"/>
                  </a:moveTo>
                  <a:lnTo>
                    <a:pt x="8365236" y="979170"/>
                  </a:lnTo>
                  <a:lnTo>
                    <a:pt x="8365236" y="1341882"/>
                  </a:lnTo>
                  <a:lnTo>
                    <a:pt x="12941" y="1341882"/>
                  </a:lnTo>
                  <a:lnTo>
                    <a:pt x="12941" y="979170"/>
                  </a:lnTo>
                  <a:lnTo>
                    <a:pt x="12954" y="0"/>
                  </a:lnTo>
                  <a:lnTo>
                    <a:pt x="6096" y="0"/>
                  </a:lnTo>
                  <a:lnTo>
                    <a:pt x="6096" y="979170"/>
                  </a:lnTo>
                  <a:lnTo>
                    <a:pt x="6083" y="0"/>
                  </a:lnTo>
                  <a:lnTo>
                    <a:pt x="0" y="0"/>
                  </a:lnTo>
                  <a:lnTo>
                    <a:pt x="0" y="979170"/>
                  </a:lnTo>
                  <a:lnTo>
                    <a:pt x="0" y="1354836"/>
                  </a:lnTo>
                  <a:lnTo>
                    <a:pt x="8378190" y="1354836"/>
                  </a:lnTo>
                  <a:lnTo>
                    <a:pt x="8378190" y="9791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64512"/>
            <a:ext cx="7996555" cy="15862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  <a:tab pos="2737485" algn="l"/>
              </a:tabLst>
            </a:pPr>
            <a:r>
              <a:rPr dirty="0" sz="3200" spc="-10">
                <a:latin typeface="Calibri"/>
                <a:cs typeface="Calibri"/>
              </a:rPr>
              <a:t>Ayat</a:t>
            </a:r>
            <a:r>
              <a:rPr dirty="0" sz="3200" spc="-1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jurnal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untuk</a:t>
            </a:r>
            <a:r>
              <a:rPr dirty="0" sz="3200" spc="-12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mencatat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langkah‐langkah </a:t>
            </a:r>
            <a:r>
              <a:rPr dirty="0" sz="3200">
                <a:latin typeface="Calibri"/>
                <a:cs typeface="Calibri"/>
              </a:rPr>
              <a:t>dalam</a:t>
            </a:r>
            <a:r>
              <a:rPr dirty="0" sz="3200" spc="-6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proses</a:t>
            </a:r>
            <a:r>
              <a:rPr dirty="0" sz="3200">
                <a:latin typeface="Calibri"/>
                <a:cs typeface="Calibri"/>
              </a:rPr>
              <a:t>	likuidasi</a:t>
            </a:r>
            <a:r>
              <a:rPr dirty="0" sz="3200" spc="-1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adalah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sebagai</a:t>
            </a:r>
            <a:r>
              <a:rPr dirty="0" sz="3200" spc="-12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berikut.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2947670" algn="l"/>
              </a:tabLst>
            </a:pPr>
            <a:r>
              <a:rPr dirty="0" sz="3200">
                <a:latin typeface="Calibri"/>
                <a:cs typeface="Calibri"/>
              </a:rPr>
              <a:t>Penjualan</a:t>
            </a:r>
            <a:r>
              <a:rPr dirty="0" sz="3200" spc="-170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aset</a:t>
            </a:r>
            <a:r>
              <a:rPr dirty="0" sz="3200">
                <a:latin typeface="Calibri"/>
                <a:cs typeface="Calibri"/>
              </a:rPr>
              <a:t>	(Langkah</a:t>
            </a:r>
            <a:r>
              <a:rPr dirty="0" sz="3200" spc="-15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1):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488186" y="3860291"/>
            <a:ext cx="6075045" cy="513715"/>
            <a:chOff x="1488186" y="3860291"/>
            <a:chExt cx="6075045" cy="51371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3873245"/>
              <a:ext cx="6048755" cy="50063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488186" y="3860291"/>
              <a:ext cx="6075045" cy="513715"/>
            </a:xfrm>
            <a:custGeom>
              <a:avLst/>
              <a:gdLst/>
              <a:ahLst/>
              <a:cxnLst/>
              <a:rect l="l" t="t" r="r" b="b"/>
              <a:pathLst>
                <a:path w="6075045" h="513714">
                  <a:moveTo>
                    <a:pt x="6074664" y="513588"/>
                  </a:moveTo>
                  <a:lnTo>
                    <a:pt x="6074664" y="0"/>
                  </a:lnTo>
                  <a:lnTo>
                    <a:pt x="0" y="0"/>
                  </a:lnTo>
                  <a:lnTo>
                    <a:pt x="0" y="513588"/>
                  </a:lnTo>
                  <a:lnTo>
                    <a:pt x="6857" y="513588"/>
                  </a:lnTo>
                  <a:lnTo>
                    <a:pt x="6857" y="12954"/>
                  </a:lnTo>
                  <a:lnTo>
                    <a:pt x="12953" y="6858"/>
                  </a:lnTo>
                  <a:lnTo>
                    <a:pt x="12953" y="12954"/>
                  </a:lnTo>
                  <a:lnTo>
                    <a:pt x="6061710" y="12954"/>
                  </a:lnTo>
                  <a:lnTo>
                    <a:pt x="6061710" y="6858"/>
                  </a:lnTo>
                  <a:lnTo>
                    <a:pt x="6067806" y="12954"/>
                  </a:lnTo>
                  <a:lnTo>
                    <a:pt x="6067806" y="513588"/>
                  </a:lnTo>
                  <a:lnTo>
                    <a:pt x="6074664" y="513588"/>
                  </a:lnTo>
                  <a:close/>
                </a:path>
                <a:path w="6075045" h="513714">
                  <a:moveTo>
                    <a:pt x="12953" y="12954"/>
                  </a:moveTo>
                  <a:lnTo>
                    <a:pt x="12953" y="6858"/>
                  </a:lnTo>
                  <a:lnTo>
                    <a:pt x="6857" y="12954"/>
                  </a:lnTo>
                  <a:lnTo>
                    <a:pt x="12953" y="12954"/>
                  </a:lnTo>
                  <a:close/>
                </a:path>
                <a:path w="6075045" h="513714">
                  <a:moveTo>
                    <a:pt x="12953" y="513588"/>
                  </a:moveTo>
                  <a:lnTo>
                    <a:pt x="12953" y="12954"/>
                  </a:lnTo>
                  <a:lnTo>
                    <a:pt x="6857" y="12954"/>
                  </a:lnTo>
                  <a:lnTo>
                    <a:pt x="6857" y="513588"/>
                  </a:lnTo>
                  <a:lnTo>
                    <a:pt x="12953" y="513588"/>
                  </a:lnTo>
                  <a:close/>
                </a:path>
                <a:path w="6075045" h="513714">
                  <a:moveTo>
                    <a:pt x="6067806" y="12954"/>
                  </a:moveTo>
                  <a:lnTo>
                    <a:pt x="6061710" y="6858"/>
                  </a:lnTo>
                  <a:lnTo>
                    <a:pt x="6061710" y="12954"/>
                  </a:lnTo>
                  <a:lnTo>
                    <a:pt x="6067806" y="12954"/>
                  </a:lnTo>
                  <a:close/>
                </a:path>
                <a:path w="6075045" h="513714">
                  <a:moveTo>
                    <a:pt x="6067806" y="513588"/>
                  </a:moveTo>
                  <a:lnTo>
                    <a:pt x="6067806" y="12954"/>
                  </a:lnTo>
                  <a:lnTo>
                    <a:pt x="6061710" y="12954"/>
                  </a:lnTo>
                  <a:lnTo>
                    <a:pt x="6061710" y="513588"/>
                  </a:lnTo>
                  <a:lnTo>
                    <a:pt x="6067806" y="5135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993139" y="4893055"/>
            <a:ext cx="503999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>
                <a:latin typeface="Calibri"/>
                <a:cs typeface="Calibri"/>
              </a:rPr>
              <a:t>Pembagian</a:t>
            </a:r>
            <a:r>
              <a:rPr dirty="0" sz="3200" spc="-114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rugi</a:t>
            </a:r>
            <a:r>
              <a:rPr dirty="0" sz="3200" spc="-1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(Langkah</a:t>
            </a:r>
            <a:r>
              <a:rPr dirty="0" sz="3200" spc="-114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2):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1488186" y="4373879"/>
            <a:ext cx="6075045" cy="533400"/>
            <a:chOff x="1488186" y="4373879"/>
            <a:chExt cx="6075045" cy="533400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1140" y="4373879"/>
              <a:ext cx="6048755" cy="52044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488186" y="4373879"/>
              <a:ext cx="6075045" cy="533400"/>
            </a:xfrm>
            <a:custGeom>
              <a:avLst/>
              <a:gdLst/>
              <a:ahLst/>
              <a:cxnLst/>
              <a:rect l="l" t="t" r="r" b="b"/>
              <a:pathLst>
                <a:path w="6075045" h="533400">
                  <a:moveTo>
                    <a:pt x="12953" y="520446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533400"/>
                  </a:lnTo>
                  <a:lnTo>
                    <a:pt x="6858" y="533400"/>
                  </a:lnTo>
                  <a:lnTo>
                    <a:pt x="6858" y="520446"/>
                  </a:lnTo>
                  <a:lnTo>
                    <a:pt x="12953" y="520446"/>
                  </a:lnTo>
                  <a:close/>
                </a:path>
                <a:path w="6075045" h="533400">
                  <a:moveTo>
                    <a:pt x="6067806" y="520446"/>
                  </a:moveTo>
                  <a:lnTo>
                    <a:pt x="6858" y="520446"/>
                  </a:lnTo>
                  <a:lnTo>
                    <a:pt x="12953" y="527304"/>
                  </a:lnTo>
                  <a:lnTo>
                    <a:pt x="12953" y="533400"/>
                  </a:lnTo>
                  <a:lnTo>
                    <a:pt x="6061710" y="533400"/>
                  </a:lnTo>
                  <a:lnTo>
                    <a:pt x="6061710" y="527303"/>
                  </a:lnTo>
                  <a:lnTo>
                    <a:pt x="6067806" y="520446"/>
                  </a:lnTo>
                  <a:close/>
                </a:path>
                <a:path w="6075045" h="533400">
                  <a:moveTo>
                    <a:pt x="12953" y="533400"/>
                  </a:moveTo>
                  <a:lnTo>
                    <a:pt x="12953" y="527304"/>
                  </a:lnTo>
                  <a:lnTo>
                    <a:pt x="6858" y="520446"/>
                  </a:lnTo>
                  <a:lnTo>
                    <a:pt x="6858" y="533400"/>
                  </a:lnTo>
                  <a:lnTo>
                    <a:pt x="12953" y="533400"/>
                  </a:lnTo>
                  <a:close/>
                </a:path>
                <a:path w="6075045" h="533400">
                  <a:moveTo>
                    <a:pt x="6074664" y="533400"/>
                  </a:moveTo>
                  <a:lnTo>
                    <a:pt x="6074664" y="0"/>
                  </a:lnTo>
                  <a:lnTo>
                    <a:pt x="6061710" y="0"/>
                  </a:lnTo>
                  <a:lnTo>
                    <a:pt x="6061710" y="520446"/>
                  </a:lnTo>
                  <a:lnTo>
                    <a:pt x="6067806" y="520446"/>
                  </a:lnTo>
                  <a:lnTo>
                    <a:pt x="6067806" y="533400"/>
                  </a:lnTo>
                  <a:lnTo>
                    <a:pt x="6074664" y="533400"/>
                  </a:lnTo>
                  <a:close/>
                </a:path>
                <a:path w="6075045" h="533400">
                  <a:moveTo>
                    <a:pt x="6067806" y="533400"/>
                  </a:moveTo>
                  <a:lnTo>
                    <a:pt x="6067806" y="520446"/>
                  </a:lnTo>
                  <a:lnTo>
                    <a:pt x="6061710" y="527303"/>
                  </a:lnTo>
                  <a:lnTo>
                    <a:pt x="6061710" y="533400"/>
                  </a:lnTo>
                  <a:lnTo>
                    <a:pt x="6067806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457200" y="5352288"/>
            <a:ext cx="9144000" cy="1571625"/>
            <a:chOff x="457200" y="5352288"/>
            <a:chExt cx="9144000" cy="1571625"/>
          </a:xfrm>
        </p:grpSpPr>
        <p:sp>
          <p:nvSpPr>
            <p:cNvPr id="12" name="object 12" descr=""/>
            <p:cNvSpPr/>
            <p:nvPr/>
          </p:nvSpPr>
          <p:spPr>
            <a:xfrm>
              <a:off x="457200" y="5352288"/>
              <a:ext cx="9144000" cy="980440"/>
            </a:xfrm>
            <a:custGeom>
              <a:avLst/>
              <a:gdLst/>
              <a:ahLst/>
              <a:cxnLst/>
              <a:rect l="l" t="t" r="r" b="b"/>
              <a:pathLst>
                <a:path w="9144000" h="980439">
                  <a:moveTo>
                    <a:pt x="9144000" y="97993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979932"/>
                  </a:lnTo>
                  <a:lnTo>
                    <a:pt x="9144000" y="9799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4094" y="5714238"/>
              <a:ext cx="6035802" cy="617981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501902" y="5701284"/>
              <a:ext cx="6061075" cy="631190"/>
            </a:xfrm>
            <a:custGeom>
              <a:avLst/>
              <a:gdLst/>
              <a:ahLst/>
              <a:cxnLst/>
              <a:rect l="l" t="t" r="r" b="b"/>
              <a:pathLst>
                <a:path w="6061075" h="631189">
                  <a:moveTo>
                    <a:pt x="6060948" y="630936"/>
                  </a:moveTo>
                  <a:lnTo>
                    <a:pt x="6060948" y="0"/>
                  </a:lnTo>
                  <a:lnTo>
                    <a:pt x="0" y="0"/>
                  </a:lnTo>
                  <a:lnTo>
                    <a:pt x="0" y="630936"/>
                  </a:lnTo>
                  <a:lnTo>
                    <a:pt x="6096" y="630936"/>
                  </a:lnTo>
                  <a:lnTo>
                    <a:pt x="6096" y="12954"/>
                  </a:lnTo>
                  <a:lnTo>
                    <a:pt x="12192" y="6096"/>
                  </a:lnTo>
                  <a:lnTo>
                    <a:pt x="12192" y="12954"/>
                  </a:lnTo>
                  <a:lnTo>
                    <a:pt x="6047994" y="12953"/>
                  </a:lnTo>
                  <a:lnTo>
                    <a:pt x="6047994" y="6096"/>
                  </a:lnTo>
                  <a:lnTo>
                    <a:pt x="6054090" y="12953"/>
                  </a:lnTo>
                  <a:lnTo>
                    <a:pt x="6054090" y="630936"/>
                  </a:lnTo>
                  <a:lnTo>
                    <a:pt x="6060948" y="630936"/>
                  </a:lnTo>
                  <a:close/>
                </a:path>
                <a:path w="6061075" h="631189">
                  <a:moveTo>
                    <a:pt x="12192" y="12954"/>
                  </a:moveTo>
                  <a:lnTo>
                    <a:pt x="12192" y="6096"/>
                  </a:lnTo>
                  <a:lnTo>
                    <a:pt x="6096" y="12954"/>
                  </a:lnTo>
                  <a:lnTo>
                    <a:pt x="12192" y="12954"/>
                  </a:lnTo>
                  <a:close/>
                </a:path>
                <a:path w="6061075" h="631189">
                  <a:moveTo>
                    <a:pt x="12192" y="630936"/>
                  </a:moveTo>
                  <a:lnTo>
                    <a:pt x="12192" y="12954"/>
                  </a:lnTo>
                  <a:lnTo>
                    <a:pt x="6096" y="12954"/>
                  </a:lnTo>
                  <a:lnTo>
                    <a:pt x="6096" y="630936"/>
                  </a:lnTo>
                  <a:lnTo>
                    <a:pt x="12192" y="630936"/>
                  </a:lnTo>
                  <a:close/>
                </a:path>
                <a:path w="6061075" h="631189">
                  <a:moveTo>
                    <a:pt x="6054090" y="12953"/>
                  </a:moveTo>
                  <a:lnTo>
                    <a:pt x="6047994" y="6096"/>
                  </a:lnTo>
                  <a:lnTo>
                    <a:pt x="6047994" y="12953"/>
                  </a:lnTo>
                  <a:lnTo>
                    <a:pt x="6054090" y="12953"/>
                  </a:lnTo>
                  <a:close/>
                </a:path>
                <a:path w="6061075" h="631189">
                  <a:moveTo>
                    <a:pt x="6054090" y="630936"/>
                  </a:moveTo>
                  <a:lnTo>
                    <a:pt x="6054090" y="12953"/>
                  </a:lnTo>
                  <a:lnTo>
                    <a:pt x="6047994" y="12953"/>
                  </a:lnTo>
                  <a:lnTo>
                    <a:pt x="6047994" y="630936"/>
                  </a:lnTo>
                  <a:lnTo>
                    <a:pt x="6054090" y="6309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4094" y="6332220"/>
              <a:ext cx="6035802" cy="578358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501902" y="6332220"/>
              <a:ext cx="6061075" cy="591820"/>
            </a:xfrm>
            <a:custGeom>
              <a:avLst/>
              <a:gdLst/>
              <a:ahLst/>
              <a:cxnLst/>
              <a:rect l="l" t="t" r="r" b="b"/>
              <a:pathLst>
                <a:path w="6061075" h="591820">
                  <a:moveTo>
                    <a:pt x="12191" y="578358"/>
                  </a:moveTo>
                  <a:lnTo>
                    <a:pt x="12191" y="0"/>
                  </a:lnTo>
                  <a:lnTo>
                    <a:pt x="0" y="0"/>
                  </a:lnTo>
                  <a:lnTo>
                    <a:pt x="0" y="591312"/>
                  </a:lnTo>
                  <a:lnTo>
                    <a:pt x="6096" y="591312"/>
                  </a:lnTo>
                  <a:lnTo>
                    <a:pt x="6096" y="578358"/>
                  </a:lnTo>
                  <a:lnTo>
                    <a:pt x="12191" y="578358"/>
                  </a:lnTo>
                  <a:close/>
                </a:path>
                <a:path w="6061075" h="591820">
                  <a:moveTo>
                    <a:pt x="6054090" y="578358"/>
                  </a:moveTo>
                  <a:lnTo>
                    <a:pt x="6096" y="578358"/>
                  </a:lnTo>
                  <a:lnTo>
                    <a:pt x="12191" y="585215"/>
                  </a:lnTo>
                  <a:lnTo>
                    <a:pt x="12191" y="591312"/>
                  </a:lnTo>
                  <a:lnTo>
                    <a:pt x="6047994" y="591312"/>
                  </a:lnTo>
                  <a:lnTo>
                    <a:pt x="6047994" y="585215"/>
                  </a:lnTo>
                  <a:lnTo>
                    <a:pt x="6054090" y="578358"/>
                  </a:lnTo>
                  <a:close/>
                </a:path>
                <a:path w="6061075" h="591820">
                  <a:moveTo>
                    <a:pt x="12191" y="591312"/>
                  </a:moveTo>
                  <a:lnTo>
                    <a:pt x="12191" y="585215"/>
                  </a:lnTo>
                  <a:lnTo>
                    <a:pt x="6096" y="578358"/>
                  </a:lnTo>
                  <a:lnTo>
                    <a:pt x="6096" y="591312"/>
                  </a:lnTo>
                  <a:lnTo>
                    <a:pt x="12191" y="591312"/>
                  </a:lnTo>
                  <a:close/>
                </a:path>
                <a:path w="6061075" h="591820">
                  <a:moveTo>
                    <a:pt x="6060948" y="591312"/>
                  </a:moveTo>
                  <a:lnTo>
                    <a:pt x="6060948" y="0"/>
                  </a:lnTo>
                  <a:lnTo>
                    <a:pt x="6047994" y="0"/>
                  </a:lnTo>
                  <a:lnTo>
                    <a:pt x="6047994" y="578358"/>
                  </a:lnTo>
                  <a:lnTo>
                    <a:pt x="6054090" y="578358"/>
                  </a:lnTo>
                  <a:lnTo>
                    <a:pt x="6054090" y="591312"/>
                  </a:lnTo>
                  <a:lnTo>
                    <a:pt x="6060948" y="591312"/>
                  </a:lnTo>
                  <a:close/>
                </a:path>
                <a:path w="6061075" h="591820">
                  <a:moveTo>
                    <a:pt x="6054090" y="591312"/>
                  </a:moveTo>
                  <a:lnTo>
                    <a:pt x="6054090" y="578358"/>
                  </a:lnTo>
                  <a:lnTo>
                    <a:pt x="6047994" y="585215"/>
                  </a:lnTo>
                  <a:lnTo>
                    <a:pt x="6047994" y="591312"/>
                  </a:lnTo>
                  <a:lnTo>
                    <a:pt x="6054090" y="5913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868933"/>
            <a:ext cx="606806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2585085" algn="l"/>
              </a:tabLst>
            </a:pPr>
            <a:r>
              <a:rPr dirty="0" sz="3200" spc="-10">
                <a:latin typeface="Calibri"/>
                <a:cs typeface="Calibri"/>
              </a:rPr>
              <a:t>Pembayaran</a:t>
            </a:r>
            <a:r>
              <a:rPr dirty="0" sz="3200">
                <a:latin typeface="Calibri"/>
                <a:cs typeface="Calibri"/>
              </a:rPr>
              <a:t>	liabilitas</a:t>
            </a:r>
            <a:r>
              <a:rPr dirty="0" sz="3200" spc="-1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(Langkah</a:t>
            </a:r>
            <a:r>
              <a:rPr dirty="0" sz="3200" spc="-140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3):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848611" y="1497330"/>
            <a:ext cx="6290310" cy="1106170"/>
            <a:chOff x="1848611" y="1497330"/>
            <a:chExt cx="6290310" cy="110617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1565" y="1510284"/>
              <a:ext cx="6195258" cy="90525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848611" y="1497330"/>
              <a:ext cx="6290310" cy="918210"/>
            </a:xfrm>
            <a:custGeom>
              <a:avLst/>
              <a:gdLst/>
              <a:ahLst/>
              <a:cxnLst/>
              <a:rect l="l" t="t" r="r" b="b"/>
              <a:pathLst>
                <a:path w="6290309" h="918210">
                  <a:moveTo>
                    <a:pt x="6290310" y="918209"/>
                  </a:moveTo>
                  <a:lnTo>
                    <a:pt x="6290310" y="0"/>
                  </a:lnTo>
                  <a:lnTo>
                    <a:pt x="0" y="0"/>
                  </a:lnTo>
                  <a:lnTo>
                    <a:pt x="0" y="918210"/>
                  </a:lnTo>
                  <a:lnTo>
                    <a:pt x="6095" y="918210"/>
                  </a:lnTo>
                  <a:lnTo>
                    <a:pt x="6095" y="12953"/>
                  </a:lnTo>
                  <a:lnTo>
                    <a:pt x="12954" y="6858"/>
                  </a:lnTo>
                  <a:lnTo>
                    <a:pt x="12954" y="12953"/>
                  </a:lnTo>
                  <a:lnTo>
                    <a:pt x="6277356" y="12953"/>
                  </a:lnTo>
                  <a:lnTo>
                    <a:pt x="6277356" y="6857"/>
                  </a:lnTo>
                  <a:lnTo>
                    <a:pt x="6283452" y="12953"/>
                  </a:lnTo>
                  <a:lnTo>
                    <a:pt x="6283452" y="918209"/>
                  </a:lnTo>
                  <a:lnTo>
                    <a:pt x="6290310" y="918209"/>
                  </a:lnTo>
                  <a:close/>
                </a:path>
                <a:path w="6290309" h="918210">
                  <a:moveTo>
                    <a:pt x="12954" y="12953"/>
                  </a:moveTo>
                  <a:lnTo>
                    <a:pt x="12954" y="6858"/>
                  </a:lnTo>
                  <a:lnTo>
                    <a:pt x="6095" y="12953"/>
                  </a:lnTo>
                  <a:lnTo>
                    <a:pt x="12954" y="12953"/>
                  </a:lnTo>
                  <a:close/>
                </a:path>
                <a:path w="6290309" h="918210">
                  <a:moveTo>
                    <a:pt x="12954" y="918210"/>
                  </a:moveTo>
                  <a:lnTo>
                    <a:pt x="12954" y="12953"/>
                  </a:lnTo>
                  <a:lnTo>
                    <a:pt x="6095" y="12953"/>
                  </a:lnTo>
                  <a:lnTo>
                    <a:pt x="6095" y="918210"/>
                  </a:lnTo>
                  <a:lnTo>
                    <a:pt x="12954" y="918210"/>
                  </a:lnTo>
                  <a:close/>
                </a:path>
                <a:path w="6290309" h="918210">
                  <a:moveTo>
                    <a:pt x="6283452" y="12953"/>
                  </a:moveTo>
                  <a:lnTo>
                    <a:pt x="6277356" y="6857"/>
                  </a:lnTo>
                  <a:lnTo>
                    <a:pt x="6277356" y="12953"/>
                  </a:lnTo>
                  <a:lnTo>
                    <a:pt x="6283452" y="12953"/>
                  </a:lnTo>
                  <a:close/>
                </a:path>
                <a:path w="6290309" h="918210">
                  <a:moveTo>
                    <a:pt x="6283452" y="918209"/>
                  </a:moveTo>
                  <a:lnTo>
                    <a:pt x="6283452" y="12953"/>
                  </a:lnTo>
                  <a:lnTo>
                    <a:pt x="6277356" y="12953"/>
                  </a:lnTo>
                  <a:lnTo>
                    <a:pt x="6277356" y="918209"/>
                  </a:lnTo>
                  <a:lnTo>
                    <a:pt x="6283452" y="9182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1565" y="2415540"/>
              <a:ext cx="6181429" cy="1454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848611" y="2415540"/>
              <a:ext cx="6290310" cy="187960"/>
            </a:xfrm>
            <a:custGeom>
              <a:avLst/>
              <a:gdLst/>
              <a:ahLst/>
              <a:cxnLst/>
              <a:rect l="l" t="t" r="r" b="b"/>
              <a:pathLst>
                <a:path w="6290309" h="187960">
                  <a:moveTo>
                    <a:pt x="12953" y="174498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187452"/>
                  </a:lnTo>
                  <a:lnTo>
                    <a:pt x="6095" y="187452"/>
                  </a:lnTo>
                  <a:lnTo>
                    <a:pt x="6095" y="174498"/>
                  </a:lnTo>
                  <a:lnTo>
                    <a:pt x="12953" y="174498"/>
                  </a:lnTo>
                  <a:close/>
                </a:path>
                <a:path w="6290309" h="187960">
                  <a:moveTo>
                    <a:pt x="6283452" y="174498"/>
                  </a:moveTo>
                  <a:lnTo>
                    <a:pt x="6095" y="174498"/>
                  </a:lnTo>
                  <a:lnTo>
                    <a:pt x="12953" y="181356"/>
                  </a:lnTo>
                  <a:lnTo>
                    <a:pt x="12953" y="187452"/>
                  </a:lnTo>
                  <a:lnTo>
                    <a:pt x="6277356" y="187452"/>
                  </a:lnTo>
                  <a:lnTo>
                    <a:pt x="6277356" y="181356"/>
                  </a:lnTo>
                  <a:lnTo>
                    <a:pt x="6283452" y="174498"/>
                  </a:lnTo>
                  <a:close/>
                </a:path>
                <a:path w="6290309" h="187960">
                  <a:moveTo>
                    <a:pt x="12953" y="187452"/>
                  </a:moveTo>
                  <a:lnTo>
                    <a:pt x="12953" y="181356"/>
                  </a:lnTo>
                  <a:lnTo>
                    <a:pt x="6095" y="174498"/>
                  </a:lnTo>
                  <a:lnTo>
                    <a:pt x="6095" y="187452"/>
                  </a:lnTo>
                  <a:lnTo>
                    <a:pt x="12953" y="187452"/>
                  </a:lnTo>
                  <a:close/>
                </a:path>
                <a:path w="6290309" h="187960">
                  <a:moveTo>
                    <a:pt x="6290310" y="187452"/>
                  </a:moveTo>
                  <a:lnTo>
                    <a:pt x="6290310" y="0"/>
                  </a:lnTo>
                  <a:lnTo>
                    <a:pt x="6277356" y="0"/>
                  </a:lnTo>
                  <a:lnTo>
                    <a:pt x="6277356" y="174498"/>
                  </a:lnTo>
                  <a:lnTo>
                    <a:pt x="6283452" y="174498"/>
                  </a:lnTo>
                  <a:lnTo>
                    <a:pt x="6283452" y="187452"/>
                  </a:lnTo>
                  <a:lnTo>
                    <a:pt x="6290310" y="187452"/>
                  </a:lnTo>
                  <a:close/>
                </a:path>
                <a:path w="6290309" h="187960">
                  <a:moveTo>
                    <a:pt x="6283452" y="187452"/>
                  </a:moveTo>
                  <a:lnTo>
                    <a:pt x="6283452" y="174498"/>
                  </a:lnTo>
                  <a:lnTo>
                    <a:pt x="6277356" y="181356"/>
                  </a:lnTo>
                  <a:lnTo>
                    <a:pt x="6277356" y="187452"/>
                  </a:lnTo>
                  <a:lnTo>
                    <a:pt x="6283452" y="1874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993139" y="2624582"/>
            <a:ext cx="683768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>
                <a:latin typeface="Calibri"/>
                <a:cs typeface="Calibri"/>
              </a:rPr>
              <a:t>Penerimaan</a:t>
            </a:r>
            <a:r>
              <a:rPr dirty="0" sz="3200" spc="-1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dari</a:t>
            </a:r>
            <a:r>
              <a:rPr dirty="0" sz="3200" spc="-1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defisiensi</a:t>
            </a:r>
            <a:r>
              <a:rPr dirty="0" sz="3200" spc="-1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(Langkah</a:t>
            </a:r>
            <a:r>
              <a:rPr dirty="0" sz="3200" spc="-13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4):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848611" y="3369564"/>
            <a:ext cx="6290310" cy="1004569"/>
            <a:chOff x="1848611" y="3369564"/>
            <a:chExt cx="6290310" cy="1004569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61565" y="3382521"/>
              <a:ext cx="6264402" cy="1218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48611" y="3369564"/>
              <a:ext cx="6290309" cy="100431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848612" y="3394709"/>
              <a:ext cx="6290310" cy="979169"/>
            </a:xfrm>
            <a:custGeom>
              <a:avLst/>
              <a:gdLst/>
              <a:ahLst/>
              <a:cxnLst/>
              <a:rect l="l" t="t" r="r" b="b"/>
              <a:pathLst>
                <a:path w="6290309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6290309" h="979170">
                  <a:moveTo>
                    <a:pt x="6290310" y="0"/>
                  </a:moveTo>
                  <a:lnTo>
                    <a:pt x="6277356" y="0"/>
                  </a:lnTo>
                  <a:lnTo>
                    <a:pt x="6277356" y="979170"/>
                  </a:lnTo>
                  <a:lnTo>
                    <a:pt x="6290310" y="979170"/>
                  </a:lnTo>
                  <a:lnTo>
                    <a:pt x="6290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993139" y="4380229"/>
            <a:ext cx="777875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>
                <a:latin typeface="Calibri"/>
                <a:cs typeface="Calibri"/>
              </a:rPr>
              <a:t>Distribusi</a:t>
            </a:r>
            <a:r>
              <a:rPr dirty="0" sz="3200" spc="-1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kas</a:t>
            </a:r>
            <a:r>
              <a:rPr dirty="0" sz="3200" spc="-1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kepada</a:t>
            </a:r>
            <a:r>
              <a:rPr dirty="0" sz="3200" spc="-1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para</a:t>
            </a:r>
            <a:r>
              <a:rPr dirty="0" sz="3200" spc="-1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rekan</a:t>
            </a:r>
            <a:r>
              <a:rPr dirty="0" sz="3200" spc="-1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(Langkah</a:t>
            </a:r>
            <a:r>
              <a:rPr dirty="0" sz="3200" spc="-13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4):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848611" y="4373879"/>
            <a:ext cx="6290310" cy="29845"/>
          </a:xfrm>
          <a:custGeom>
            <a:avLst/>
            <a:gdLst/>
            <a:ahLst/>
            <a:cxnLst/>
            <a:rect l="l" t="t" r="r" b="b"/>
            <a:pathLst>
              <a:path w="6290309" h="29845">
                <a:moveTo>
                  <a:pt x="12953" y="16764"/>
                </a:moveTo>
                <a:lnTo>
                  <a:pt x="12953" y="0"/>
                </a:lnTo>
                <a:lnTo>
                  <a:pt x="0" y="0"/>
                </a:lnTo>
                <a:lnTo>
                  <a:pt x="0" y="29718"/>
                </a:lnTo>
                <a:lnTo>
                  <a:pt x="6095" y="29718"/>
                </a:lnTo>
                <a:lnTo>
                  <a:pt x="6095" y="16764"/>
                </a:lnTo>
                <a:lnTo>
                  <a:pt x="12953" y="16764"/>
                </a:lnTo>
                <a:close/>
              </a:path>
              <a:path w="6290309" h="29845">
                <a:moveTo>
                  <a:pt x="6283452" y="16764"/>
                </a:moveTo>
                <a:lnTo>
                  <a:pt x="6095" y="16764"/>
                </a:lnTo>
                <a:lnTo>
                  <a:pt x="12953" y="22860"/>
                </a:lnTo>
                <a:lnTo>
                  <a:pt x="12953" y="29718"/>
                </a:lnTo>
                <a:lnTo>
                  <a:pt x="6277356" y="29718"/>
                </a:lnTo>
                <a:lnTo>
                  <a:pt x="6277356" y="22860"/>
                </a:lnTo>
                <a:lnTo>
                  <a:pt x="6283452" y="16764"/>
                </a:lnTo>
                <a:close/>
              </a:path>
              <a:path w="6290309" h="29845">
                <a:moveTo>
                  <a:pt x="12953" y="29718"/>
                </a:moveTo>
                <a:lnTo>
                  <a:pt x="12953" y="22860"/>
                </a:lnTo>
                <a:lnTo>
                  <a:pt x="6095" y="16764"/>
                </a:lnTo>
                <a:lnTo>
                  <a:pt x="6095" y="29718"/>
                </a:lnTo>
                <a:lnTo>
                  <a:pt x="12953" y="29718"/>
                </a:lnTo>
                <a:close/>
              </a:path>
              <a:path w="6290309" h="29845">
                <a:moveTo>
                  <a:pt x="6290309" y="29718"/>
                </a:moveTo>
                <a:lnTo>
                  <a:pt x="6290309" y="0"/>
                </a:lnTo>
                <a:lnTo>
                  <a:pt x="6277356" y="0"/>
                </a:lnTo>
                <a:lnTo>
                  <a:pt x="6277356" y="16764"/>
                </a:lnTo>
                <a:lnTo>
                  <a:pt x="6283452" y="16764"/>
                </a:lnTo>
                <a:lnTo>
                  <a:pt x="6283452" y="29718"/>
                </a:lnTo>
                <a:lnTo>
                  <a:pt x="6290309" y="29718"/>
                </a:lnTo>
                <a:close/>
              </a:path>
              <a:path w="6290309" h="29845">
                <a:moveTo>
                  <a:pt x="6283452" y="29718"/>
                </a:moveTo>
                <a:lnTo>
                  <a:pt x="6283452" y="16764"/>
                </a:lnTo>
                <a:lnTo>
                  <a:pt x="6277356" y="22860"/>
                </a:lnTo>
                <a:lnTo>
                  <a:pt x="6277356" y="29718"/>
                </a:lnTo>
                <a:lnTo>
                  <a:pt x="6283452" y="297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1848611" y="5241797"/>
            <a:ext cx="6290310" cy="1178560"/>
            <a:chOff x="1848611" y="5241797"/>
            <a:chExt cx="6290310" cy="1178560"/>
          </a:xfrm>
        </p:grpSpPr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61565" y="5336666"/>
              <a:ext cx="6264402" cy="16383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848611" y="5241797"/>
              <a:ext cx="6290310" cy="111760"/>
            </a:xfrm>
            <a:custGeom>
              <a:avLst/>
              <a:gdLst/>
              <a:ahLst/>
              <a:cxnLst/>
              <a:rect l="l" t="t" r="r" b="b"/>
              <a:pathLst>
                <a:path w="6290309" h="111760">
                  <a:moveTo>
                    <a:pt x="6290309" y="111251"/>
                  </a:moveTo>
                  <a:lnTo>
                    <a:pt x="6290309" y="0"/>
                  </a:lnTo>
                  <a:lnTo>
                    <a:pt x="0" y="0"/>
                  </a:lnTo>
                  <a:lnTo>
                    <a:pt x="0" y="111252"/>
                  </a:lnTo>
                  <a:lnTo>
                    <a:pt x="6095" y="111252"/>
                  </a:lnTo>
                  <a:lnTo>
                    <a:pt x="6095" y="12954"/>
                  </a:lnTo>
                  <a:lnTo>
                    <a:pt x="12954" y="6858"/>
                  </a:lnTo>
                  <a:lnTo>
                    <a:pt x="12954" y="12954"/>
                  </a:lnTo>
                  <a:lnTo>
                    <a:pt x="6277356" y="12953"/>
                  </a:lnTo>
                  <a:lnTo>
                    <a:pt x="6277356" y="6857"/>
                  </a:lnTo>
                  <a:lnTo>
                    <a:pt x="6283452" y="12953"/>
                  </a:lnTo>
                  <a:lnTo>
                    <a:pt x="6283452" y="111251"/>
                  </a:lnTo>
                  <a:lnTo>
                    <a:pt x="6290309" y="111251"/>
                  </a:lnTo>
                  <a:close/>
                </a:path>
                <a:path w="6290309" h="111760">
                  <a:moveTo>
                    <a:pt x="12954" y="12954"/>
                  </a:moveTo>
                  <a:lnTo>
                    <a:pt x="12954" y="6858"/>
                  </a:lnTo>
                  <a:lnTo>
                    <a:pt x="6095" y="12954"/>
                  </a:lnTo>
                  <a:lnTo>
                    <a:pt x="12954" y="12954"/>
                  </a:lnTo>
                  <a:close/>
                </a:path>
                <a:path w="6290309" h="111760">
                  <a:moveTo>
                    <a:pt x="12954" y="111252"/>
                  </a:moveTo>
                  <a:lnTo>
                    <a:pt x="12954" y="12954"/>
                  </a:lnTo>
                  <a:lnTo>
                    <a:pt x="6095" y="12954"/>
                  </a:lnTo>
                  <a:lnTo>
                    <a:pt x="6095" y="111252"/>
                  </a:lnTo>
                  <a:lnTo>
                    <a:pt x="12954" y="111252"/>
                  </a:lnTo>
                  <a:close/>
                </a:path>
                <a:path w="6290309" h="111760">
                  <a:moveTo>
                    <a:pt x="6283452" y="12953"/>
                  </a:moveTo>
                  <a:lnTo>
                    <a:pt x="6277356" y="6857"/>
                  </a:lnTo>
                  <a:lnTo>
                    <a:pt x="6277356" y="12953"/>
                  </a:lnTo>
                  <a:lnTo>
                    <a:pt x="6283452" y="12953"/>
                  </a:lnTo>
                  <a:close/>
                </a:path>
                <a:path w="6290309" h="111760">
                  <a:moveTo>
                    <a:pt x="6283452" y="111251"/>
                  </a:moveTo>
                  <a:lnTo>
                    <a:pt x="6283452" y="12953"/>
                  </a:lnTo>
                  <a:lnTo>
                    <a:pt x="6277356" y="12953"/>
                  </a:lnTo>
                  <a:lnTo>
                    <a:pt x="6277356" y="111251"/>
                  </a:lnTo>
                  <a:lnTo>
                    <a:pt x="6283452" y="1112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61565" y="5353049"/>
              <a:ext cx="6264402" cy="979170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1848612" y="5353049"/>
              <a:ext cx="6290310" cy="979169"/>
            </a:xfrm>
            <a:custGeom>
              <a:avLst/>
              <a:gdLst/>
              <a:ahLst/>
              <a:cxnLst/>
              <a:rect l="l" t="t" r="r" b="b"/>
              <a:pathLst>
                <a:path w="6290309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6290309" h="979170">
                  <a:moveTo>
                    <a:pt x="6290310" y="0"/>
                  </a:moveTo>
                  <a:lnTo>
                    <a:pt x="6277356" y="0"/>
                  </a:lnTo>
                  <a:lnTo>
                    <a:pt x="6277356" y="979170"/>
                  </a:lnTo>
                  <a:lnTo>
                    <a:pt x="6290310" y="979170"/>
                  </a:lnTo>
                  <a:lnTo>
                    <a:pt x="6290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61565" y="6332219"/>
              <a:ext cx="6264402" cy="74676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1848611" y="6332219"/>
              <a:ext cx="6290310" cy="87630"/>
            </a:xfrm>
            <a:custGeom>
              <a:avLst/>
              <a:gdLst/>
              <a:ahLst/>
              <a:cxnLst/>
              <a:rect l="l" t="t" r="r" b="b"/>
              <a:pathLst>
                <a:path w="6290309" h="87629">
                  <a:moveTo>
                    <a:pt x="12953" y="74676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87630"/>
                  </a:lnTo>
                  <a:lnTo>
                    <a:pt x="6095" y="87630"/>
                  </a:lnTo>
                  <a:lnTo>
                    <a:pt x="6095" y="74676"/>
                  </a:lnTo>
                  <a:lnTo>
                    <a:pt x="12953" y="74676"/>
                  </a:lnTo>
                  <a:close/>
                </a:path>
                <a:path w="6290309" h="87629">
                  <a:moveTo>
                    <a:pt x="6283452" y="74675"/>
                  </a:moveTo>
                  <a:lnTo>
                    <a:pt x="6095" y="74676"/>
                  </a:lnTo>
                  <a:lnTo>
                    <a:pt x="12953" y="80772"/>
                  </a:lnTo>
                  <a:lnTo>
                    <a:pt x="12953" y="87630"/>
                  </a:lnTo>
                  <a:lnTo>
                    <a:pt x="6277356" y="87629"/>
                  </a:lnTo>
                  <a:lnTo>
                    <a:pt x="6277356" y="80771"/>
                  </a:lnTo>
                  <a:lnTo>
                    <a:pt x="6283452" y="74675"/>
                  </a:lnTo>
                  <a:close/>
                </a:path>
                <a:path w="6290309" h="87629">
                  <a:moveTo>
                    <a:pt x="12953" y="87630"/>
                  </a:moveTo>
                  <a:lnTo>
                    <a:pt x="12953" y="80772"/>
                  </a:lnTo>
                  <a:lnTo>
                    <a:pt x="6095" y="74676"/>
                  </a:lnTo>
                  <a:lnTo>
                    <a:pt x="6095" y="87630"/>
                  </a:lnTo>
                  <a:lnTo>
                    <a:pt x="12953" y="87630"/>
                  </a:lnTo>
                  <a:close/>
                </a:path>
                <a:path w="6290309" h="87629">
                  <a:moveTo>
                    <a:pt x="6290309" y="87629"/>
                  </a:moveTo>
                  <a:lnTo>
                    <a:pt x="6290309" y="0"/>
                  </a:lnTo>
                  <a:lnTo>
                    <a:pt x="6277356" y="0"/>
                  </a:lnTo>
                  <a:lnTo>
                    <a:pt x="6277356" y="74675"/>
                  </a:lnTo>
                  <a:lnTo>
                    <a:pt x="6283452" y="74675"/>
                  </a:lnTo>
                  <a:lnTo>
                    <a:pt x="6283452" y="87629"/>
                  </a:lnTo>
                  <a:lnTo>
                    <a:pt x="6290309" y="87629"/>
                  </a:lnTo>
                  <a:close/>
                </a:path>
                <a:path w="6290309" h="87629">
                  <a:moveTo>
                    <a:pt x="6283452" y="87629"/>
                  </a:moveTo>
                  <a:lnTo>
                    <a:pt x="6283452" y="74675"/>
                  </a:lnTo>
                  <a:lnTo>
                    <a:pt x="6277356" y="80771"/>
                  </a:lnTo>
                  <a:lnTo>
                    <a:pt x="6277356" y="87629"/>
                  </a:lnTo>
                  <a:lnTo>
                    <a:pt x="6283452" y="876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1983740"/>
            <a:ext cx="8074659" cy="414020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Jika</a:t>
            </a:r>
            <a:r>
              <a:rPr dirty="0" sz="3000" spc="33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33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yang</a:t>
            </a:r>
            <a:r>
              <a:rPr dirty="0" sz="3000" spc="33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mengalami</a:t>
            </a:r>
            <a:r>
              <a:rPr dirty="0" sz="3000" spc="675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defisiensi</a:t>
            </a:r>
            <a:r>
              <a:rPr dirty="0" sz="3000" spc="330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tidak </a:t>
            </a:r>
            <a:r>
              <a:rPr dirty="0" sz="3000">
                <a:latin typeface="Calibri"/>
                <a:cs typeface="Calibri"/>
              </a:rPr>
              <a:t>membayar</a:t>
            </a:r>
            <a:r>
              <a:rPr dirty="0" sz="3000" spc="5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kepada</a:t>
            </a:r>
            <a:r>
              <a:rPr dirty="0" sz="3000" spc="52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persekutuan,</a:t>
            </a:r>
            <a:r>
              <a:rPr dirty="0" sz="3000" spc="52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tidak</a:t>
            </a:r>
            <a:r>
              <a:rPr dirty="0" sz="3000" spc="5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akan</a:t>
            </a:r>
            <a:r>
              <a:rPr dirty="0" sz="3000" spc="520">
                <a:latin typeface="Calibri"/>
                <a:cs typeface="Calibri"/>
              </a:rPr>
              <a:t> </a:t>
            </a:r>
            <a:r>
              <a:rPr dirty="0" sz="3000" spc="-25">
                <a:latin typeface="Calibri"/>
                <a:cs typeface="Calibri"/>
              </a:rPr>
              <a:t>ada </a:t>
            </a:r>
            <a:r>
              <a:rPr dirty="0" sz="3000">
                <a:latin typeface="Calibri"/>
                <a:cs typeface="Calibri"/>
              </a:rPr>
              <a:t>cukup</a:t>
            </a:r>
            <a:r>
              <a:rPr dirty="0" sz="3000" spc="4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kas</a:t>
            </a:r>
            <a:r>
              <a:rPr dirty="0" sz="3000" spc="484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persekutuan</a:t>
            </a:r>
            <a:r>
              <a:rPr dirty="0" sz="3000" spc="4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untuk</a:t>
            </a:r>
            <a:r>
              <a:rPr dirty="0" sz="3000" spc="47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membayar</a:t>
            </a:r>
            <a:r>
              <a:rPr dirty="0" sz="3000" spc="49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rekan‐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2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yang</a:t>
            </a:r>
            <a:r>
              <a:rPr dirty="0" sz="3000" spc="2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tersisa</a:t>
            </a:r>
            <a:r>
              <a:rPr dirty="0" sz="3000" spc="2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secara</a:t>
            </a:r>
            <a:r>
              <a:rPr dirty="0" sz="3000" spc="28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penuh.</a:t>
            </a:r>
            <a:r>
              <a:rPr dirty="0" sz="3000" spc="2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Defisiensi</a:t>
            </a:r>
            <a:r>
              <a:rPr dirty="0" sz="3000" spc="29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yang </a:t>
            </a:r>
            <a:r>
              <a:rPr dirty="0" sz="3000">
                <a:latin typeface="Calibri"/>
                <a:cs typeface="Calibri"/>
              </a:rPr>
              <a:t>tidak</a:t>
            </a:r>
            <a:r>
              <a:rPr dirty="0" sz="3000" spc="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diterima</a:t>
            </a:r>
            <a:r>
              <a:rPr dirty="0" sz="3000" spc="5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menjadi</a:t>
            </a:r>
            <a:r>
              <a:rPr dirty="0" sz="3000" spc="4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rugi</a:t>
            </a:r>
            <a:r>
              <a:rPr dirty="0" sz="3000" spc="5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bagi</a:t>
            </a:r>
            <a:r>
              <a:rPr dirty="0" sz="3000" spc="4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persekutuan</a:t>
            </a:r>
            <a:r>
              <a:rPr dirty="0" sz="3000" spc="45">
                <a:latin typeface="Calibri"/>
                <a:cs typeface="Calibri"/>
              </a:rPr>
              <a:t> </a:t>
            </a:r>
            <a:r>
              <a:rPr dirty="0" sz="3000" spc="-25">
                <a:latin typeface="Calibri"/>
                <a:cs typeface="Calibri"/>
              </a:rPr>
              <a:t>dan </a:t>
            </a:r>
            <a:r>
              <a:rPr dirty="0" sz="3000">
                <a:latin typeface="Calibri"/>
                <a:cs typeface="Calibri"/>
              </a:rPr>
              <a:t>dibagi</a:t>
            </a:r>
            <a:r>
              <a:rPr dirty="0" sz="3000" spc="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di</a:t>
            </a:r>
            <a:r>
              <a:rPr dirty="0" sz="3000" spc="6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antara</a:t>
            </a:r>
            <a:r>
              <a:rPr dirty="0" sz="3000" spc="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saldo</a:t>
            </a:r>
            <a:r>
              <a:rPr dirty="0" sz="3000" spc="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modal</a:t>
            </a:r>
            <a:r>
              <a:rPr dirty="0" sz="3000" spc="5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para</a:t>
            </a:r>
            <a:r>
              <a:rPr dirty="0" sz="3000" spc="7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6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yang</a:t>
            </a:r>
            <a:r>
              <a:rPr dirty="0" sz="3000" spc="7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lain </a:t>
            </a:r>
            <a:r>
              <a:rPr dirty="0" sz="3000">
                <a:latin typeface="Calibri"/>
                <a:cs typeface="Calibri"/>
              </a:rPr>
              <a:t>menurut</a:t>
            </a:r>
            <a:r>
              <a:rPr dirty="0" sz="3000" spc="50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rasio</a:t>
            </a:r>
            <a:r>
              <a:rPr dirty="0" sz="3000" spc="50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pembagian</a:t>
            </a:r>
            <a:r>
              <a:rPr dirty="0" sz="3000" spc="50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laba.</a:t>
            </a:r>
            <a:r>
              <a:rPr dirty="0" sz="3000" spc="500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Selanjutnya, </a:t>
            </a:r>
            <a:r>
              <a:rPr dirty="0" sz="3000">
                <a:latin typeface="Calibri"/>
                <a:cs typeface="Calibri"/>
              </a:rPr>
              <a:t>saldo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kas</a:t>
            </a:r>
            <a:r>
              <a:rPr dirty="0" sz="3000" spc="-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akan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sama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dengan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jumlah</a:t>
            </a:r>
            <a:r>
              <a:rPr dirty="0" sz="3000" spc="-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seluruh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saldo </a:t>
            </a:r>
            <a:r>
              <a:rPr dirty="0" sz="3000">
                <a:latin typeface="Calibri"/>
                <a:cs typeface="Calibri"/>
              </a:rPr>
              <a:t>akun</a:t>
            </a:r>
            <a:r>
              <a:rPr dirty="0" sz="3000" spc="-4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modal.</a:t>
            </a:r>
            <a:r>
              <a:rPr dirty="0" sz="3000" spc="-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Kemudian,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kas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dibagikan</a:t>
            </a:r>
            <a:r>
              <a:rPr dirty="0" sz="3000" spc="-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kepada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sisa </a:t>
            </a:r>
            <a:r>
              <a:rPr dirty="0" sz="3000">
                <a:latin typeface="Calibri"/>
                <a:cs typeface="Calibri"/>
              </a:rPr>
              <a:t>rekan‐rekan</a:t>
            </a:r>
            <a:r>
              <a:rPr dirty="0" sz="3000" spc="6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berdasarkan</a:t>
            </a:r>
            <a:r>
              <a:rPr dirty="0" sz="3000" spc="62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saldo</a:t>
            </a:r>
            <a:r>
              <a:rPr dirty="0" sz="3000" spc="6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akun</a:t>
            </a:r>
            <a:r>
              <a:rPr dirty="0" sz="3000" spc="620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modal mereka.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2070608"/>
            <a:ext cx="13201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400" spc="-10">
                <a:latin typeface="Calibri"/>
                <a:cs typeface="Calibri"/>
              </a:rPr>
              <a:t>Sebagai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544758" y="2070608"/>
            <a:ext cx="10547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Calibri"/>
                <a:cs typeface="Calibri"/>
              </a:rPr>
              <a:t>ilustrasi,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31590" y="2070608"/>
            <a:ext cx="13233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Calibri"/>
                <a:cs typeface="Calibri"/>
              </a:rPr>
              <a:t>asumsikan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386619" y="2070608"/>
            <a:ext cx="28397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2835" algn="l"/>
                <a:tab pos="1963420" algn="l"/>
              </a:tabLst>
            </a:pPr>
            <a:r>
              <a:rPr dirty="0" sz="2400" spc="-10">
                <a:latin typeface="Calibri"/>
                <a:cs typeface="Calibri"/>
              </a:rPr>
              <a:t>bahwa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20">
                <a:latin typeface="Calibri"/>
                <a:cs typeface="Calibri"/>
              </a:rPr>
              <a:t>pada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contoh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457692" y="2070608"/>
            <a:ext cx="6070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>
                <a:latin typeface="Calibri"/>
                <a:cs typeface="Calibri"/>
              </a:rPr>
              <a:t>yang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336039" y="2436367"/>
            <a:ext cx="15913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Calibri"/>
                <a:cs typeface="Calibri"/>
              </a:rPr>
              <a:t>sebelumnya,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132896" y="2436367"/>
            <a:ext cx="59315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7255" algn="l"/>
                <a:tab pos="1745614" algn="l"/>
                <a:tab pos="2687955" algn="l"/>
                <a:tab pos="4244975" algn="l"/>
              </a:tabLst>
            </a:pPr>
            <a:r>
              <a:rPr dirty="0" sz="2400" spc="-10">
                <a:latin typeface="Calibri"/>
                <a:cs typeface="Calibri"/>
              </a:rPr>
              <a:t>Fania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tidak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20">
                <a:latin typeface="Calibri"/>
                <a:cs typeface="Calibri"/>
              </a:rPr>
              <a:t>dapat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membayar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defisiensinya.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36039" y="2802128"/>
            <a:ext cx="58870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9545" algn="l"/>
                <a:tab pos="2262505" algn="l"/>
                <a:tab pos="4015104" algn="l"/>
                <a:tab pos="5146040" algn="l"/>
              </a:tabLst>
            </a:pPr>
            <a:r>
              <a:rPr dirty="0" sz="2400" spc="-10">
                <a:latin typeface="Calibri"/>
                <a:cs typeface="Calibri"/>
              </a:rPr>
              <a:t>Defisiensi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20">
                <a:latin typeface="Calibri"/>
                <a:cs typeface="Calibri"/>
              </a:rPr>
              <a:t>akan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dialokasikan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kepada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Ghani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435414" y="2802128"/>
            <a:ext cx="16294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5645" algn="l"/>
              </a:tabLst>
            </a:pPr>
            <a:r>
              <a:rPr dirty="0" sz="2400" spc="-25">
                <a:latin typeface="Calibri"/>
                <a:cs typeface="Calibri"/>
              </a:rPr>
              <a:t>dan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Hanum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336039" y="3167888"/>
            <a:ext cx="52222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0214" algn="l"/>
                <a:tab pos="2491105" algn="l"/>
                <a:tab pos="4046220" algn="l"/>
                <a:tab pos="4743450" algn="l"/>
              </a:tabLst>
            </a:pPr>
            <a:r>
              <a:rPr dirty="0" sz="2400" spc="-10">
                <a:latin typeface="Calibri"/>
                <a:cs typeface="Calibri"/>
              </a:rPr>
              <a:t>berdasarkan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20">
                <a:latin typeface="Calibri"/>
                <a:cs typeface="Calibri"/>
              </a:rPr>
              <a:t>rasio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pembagian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20">
                <a:latin typeface="Calibri"/>
                <a:cs typeface="Calibri"/>
              </a:rPr>
              <a:t>laba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20">
                <a:latin typeface="Calibri"/>
                <a:cs typeface="Calibri"/>
              </a:rPr>
              <a:t>3:2.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882636" y="3167888"/>
            <a:ext cx="21812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5790" algn="l"/>
                <a:tab pos="1362710" algn="l"/>
              </a:tabLst>
            </a:pPr>
            <a:r>
              <a:rPr dirty="0" sz="2400" spc="-25">
                <a:latin typeface="Calibri"/>
                <a:cs typeface="Calibri"/>
              </a:rPr>
              <a:t>Kas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20">
                <a:latin typeface="Calibri"/>
                <a:cs typeface="Calibri"/>
              </a:rPr>
              <a:t>yang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tersisa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336039" y="3533647"/>
            <a:ext cx="7728584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Calibri"/>
                <a:cs typeface="Calibri"/>
              </a:rPr>
              <a:t>sebesar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Rp12.000.000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kemudian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didistribusikan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kepada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Ghani </a:t>
            </a:r>
            <a:r>
              <a:rPr dirty="0" sz="2400">
                <a:latin typeface="Calibri"/>
                <a:cs typeface="Calibri"/>
              </a:rPr>
              <a:t>(Rp2.800.000)</a:t>
            </a:r>
            <a:r>
              <a:rPr dirty="0" sz="2400" spc="52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dan</a:t>
            </a:r>
            <a:r>
              <a:rPr dirty="0" sz="2400" spc="52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Hanum</a:t>
            </a:r>
            <a:r>
              <a:rPr dirty="0" sz="2400" spc="53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(Rp9.200.000)</a:t>
            </a:r>
            <a:r>
              <a:rPr dirty="0" sz="2400" spc="52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seperti</a:t>
            </a:r>
            <a:r>
              <a:rPr dirty="0" sz="2400" spc="530">
                <a:latin typeface="Calibri"/>
                <a:cs typeface="Calibri"/>
              </a:rPr>
              <a:t>  </a:t>
            </a:r>
            <a:r>
              <a:rPr dirty="0" sz="2400" spc="-20">
                <a:latin typeface="Calibri"/>
                <a:cs typeface="Calibri"/>
              </a:rPr>
              <a:t>yang </a:t>
            </a:r>
            <a:r>
              <a:rPr dirty="0" sz="2400">
                <a:latin typeface="Calibri"/>
                <a:cs typeface="Calibri"/>
              </a:rPr>
              <a:t>ditunjukkan</a:t>
            </a:r>
            <a:r>
              <a:rPr dirty="0" sz="2400" spc="-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bawah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ini.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704594" y="4953761"/>
            <a:ext cx="6146800" cy="2113915"/>
            <a:chOff x="1704594" y="4953761"/>
            <a:chExt cx="6146800" cy="2113915"/>
          </a:xfrm>
        </p:grpSpPr>
        <p:pic>
          <p:nvPicPr>
            <p:cNvPr id="16" name="object 1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6599" y="5090342"/>
              <a:ext cx="4003863" cy="262707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704594" y="4953761"/>
              <a:ext cx="6146800" cy="399415"/>
            </a:xfrm>
            <a:custGeom>
              <a:avLst/>
              <a:gdLst/>
              <a:ahLst/>
              <a:cxnLst/>
              <a:rect l="l" t="t" r="r" b="b"/>
              <a:pathLst>
                <a:path w="6146800" h="399414">
                  <a:moveTo>
                    <a:pt x="6146291" y="399288"/>
                  </a:moveTo>
                  <a:lnTo>
                    <a:pt x="6146291" y="0"/>
                  </a:lnTo>
                  <a:lnTo>
                    <a:pt x="0" y="0"/>
                  </a:lnTo>
                  <a:lnTo>
                    <a:pt x="0" y="399288"/>
                  </a:lnTo>
                  <a:lnTo>
                    <a:pt x="6095" y="399288"/>
                  </a:lnTo>
                  <a:lnTo>
                    <a:pt x="6095" y="12954"/>
                  </a:lnTo>
                  <a:lnTo>
                    <a:pt x="12953" y="6858"/>
                  </a:lnTo>
                  <a:lnTo>
                    <a:pt x="12953" y="12954"/>
                  </a:lnTo>
                  <a:lnTo>
                    <a:pt x="6133337" y="12953"/>
                  </a:lnTo>
                  <a:lnTo>
                    <a:pt x="6133337" y="6858"/>
                  </a:lnTo>
                  <a:lnTo>
                    <a:pt x="6139433" y="12953"/>
                  </a:lnTo>
                  <a:lnTo>
                    <a:pt x="6139433" y="399288"/>
                  </a:lnTo>
                  <a:lnTo>
                    <a:pt x="6146291" y="399288"/>
                  </a:lnTo>
                  <a:close/>
                </a:path>
                <a:path w="6146800" h="399414">
                  <a:moveTo>
                    <a:pt x="12953" y="12954"/>
                  </a:moveTo>
                  <a:lnTo>
                    <a:pt x="12953" y="6858"/>
                  </a:lnTo>
                  <a:lnTo>
                    <a:pt x="6095" y="12954"/>
                  </a:lnTo>
                  <a:lnTo>
                    <a:pt x="12953" y="12954"/>
                  </a:lnTo>
                  <a:close/>
                </a:path>
                <a:path w="6146800" h="399414">
                  <a:moveTo>
                    <a:pt x="12953" y="399288"/>
                  </a:moveTo>
                  <a:lnTo>
                    <a:pt x="12953" y="12954"/>
                  </a:lnTo>
                  <a:lnTo>
                    <a:pt x="6095" y="12954"/>
                  </a:lnTo>
                  <a:lnTo>
                    <a:pt x="6095" y="399288"/>
                  </a:lnTo>
                  <a:lnTo>
                    <a:pt x="12953" y="399288"/>
                  </a:lnTo>
                  <a:close/>
                </a:path>
                <a:path w="6146800" h="399414">
                  <a:moveTo>
                    <a:pt x="6139433" y="12953"/>
                  </a:moveTo>
                  <a:lnTo>
                    <a:pt x="6133337" y="6858"/>
                  </a:lnTo>
                  <a:lnTo>
                    <a:pt x="6133337" y="12953"/>
                  </a:lnTo>
                  <a:lnTo>
                    <a:pt x="6139433" y="12953"/>
                  </a:lnTo>
                  <a:close/>
                </a:path>
                <a:path w="6146800" h="399414">
                  <a:moveTo>
                    <a:pt x="6139433" y="399288"/>
                  </a:moveTo>
                  <a:lnTo>
                    <a:pt x="6139433" y="12953"/>
                  </a:lnTo>
                  <a:lnTo>
                    <a:pt x="6133337" y="12953"/>
                  </a:lnTo>
                  <a:lnTo>
                    <a:pt x="6133337" y="399288"/>
                  </a:lnTo>
                  <a:lnTo>
                    <a:pt x="6139433" y="3992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5839" y="5353049"/>
              <a:ext cx="5675510" cy="979170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1704594" y="5353049"/>
              <a:ext cx="6146800" cy="979169"/>
            </a:xfrm>
            <a:custGeom>
              <a:avLst/>
              <a:gdLst/>
              <a:ahLst/>
              <a:cxnLst/>
              <a:rect l="l" t="t" r="r" b="b"/>
              <a:pathLst>
                <a:path w="6146800" h="979170">
                  <a:moveTo>
                    <a:pt x="12941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41" y="979170"/>
                  </a:lnTo>
                  <a:lnTo>
                    <a:pt x="12941" y="0"/>
                  </a:lnTo>
                  <a:close/>
                </a:path>
                <a:path w="6146800" h="979170">
                  <a:moveTo>
                    <a:pt x="6146292" y="0"/>
                  </a:moveTo>
                  <a:lnTo>
                    <a:pt x="6133338" y="0"/>
                  </a:lnTo>
                  <a:lnTo>
                    <a:pt x="6133338" y="979170"/>
                  </a:lnTo>
                  <a:lnTo>
                    <a:pt x="6146292" y="979170"/>
                  </a:lnTo>
                  <a:lnTo>
                    <a:pt x="61462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65839" y="6332219"/>
              <a:ext cx="5662029" cy="617029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1704594" y="6332219"/>
              <a:ext cx="6146800" cy="735330"/>
            </a:xfrm>
            <a:custGeom>
              <a:avLst/>
              <a:gdLst/>
              <a:ahLst/>
              <a:cxnLst/>
              <a:rect l="l" t="t" r="r" b="b"/>
              <a:pathLst>
                <a:path w="6146800" h="735329">
                  <a:moveTo>
                    <a:pt x="12953" y="722376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35330"/>
                  </a:lnTo>
                  <a:lnTo>
                    <a:pt x="6095" y="735330"/>
                  </a:lnTo>
                  <a:lnTo>
                    <a:pt x="6095" y="722376"/>
                  </a:lnTo>
                  <a:lnTo>
                    <a:pt x="12953" y="722376"/>
                  </a:lnTo>
                  <a:close/>
                </a:path>
                <a:path w="6146800" h="735329">
                  <a:moveTo>
                    <a:pt x="6139433" y="722376"/>
                  </a:moveTo>
                  <a:lnTo>
                    <a:pt x="6095" y="722376"/>
                  </a:lnTo>
                  <a:lnTo>
                    <a:pt x="12953" y="729234"/>
                  </a:lnTo>
                  <a:lnTo>
                    <a:pt x="12953" y="735330"/>
                  </a:lnTo>
                  <a:lnTo>
                    <a:pt x="6133337" y="735330"/>
                  </a:lnTo>
                  <a:lnTo>
                    <a:pt x="6133337" y="729234"/>
                  </a:lnTo>
                  <a:lnTo>
                    <a:pt x="6139433" y="722376"/>
                  </a:lnTo>
                  <a:close/>
                </a:path>
                <a:path w="6146800" h="735329">
                  <a:moveTo>
                    <a:pt x="12953" y="735330"/>
                  </a:moveTo>
                  <a:lnTo>
                    <a:pt x="12953" y="729234"/>
                  </a:lnTo>
                  <a:lnTo>
                    <a:pt x="6095" y="722376"/>
                  </a:lnTo>
                  <a:lnTo>
                    <a:pt x="6095" y="735330"/>
                  </a:lnTo>
                  <a:lnTo>
                    <a:pt x="12953" y="735330"/>
                  </a:lnTo>
                  <a:close/>
                </a:path>
                <a:path w="6146800" h="735329">
                  <a:moveTo>
                    <a:pt x="6146291" y="735330"/>
                  </a:moveTo>
                  <a:lnTo>
                    <a:pt x="6146291" y="0"/>
                  </a:lnTo>
                  <a:lnTo>
                    <a:pt x="6133337" y="0"/>
                  </a:lnTo>
                  <a:lnTo>
                    <a:pt x="6133337" y="722376"/>
                  </a:lnTo>
                  <a:lnTo>
                    <a:pt x="6139433" y="722376"/>
                  </a:lnTo>
                  <a:lnTo>
                    <a:pt x="6139433" y="735330"/>
                  </a:lnTo>
                  <a:lnTo>
                    <a:pt x="6146291" y="735330"/>
                  </a:lnTo>
                  <a:close/>
                </a:path>
                <a:path w="6146800" h="735329">
                  <a:moveTo>
                    <a:pt x="6139433" y="735330"/>
                  </a:moveTo>
                  <a:lnTo>
                    <a:pt x="6139433" y="722376"/>
                  </a:lnTo>
                  <a:lnTo>
                    <a:pt x="6133337" y="729234"/>
                  </a:lnTo>
                  <a:lnTo>
                    <a:pt x="6133337" y="735330"/>
                  </a:lnTo>
                  <a:lnTo>
                    <a:pt x="6139433" y="7353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64512"/>
            <a:ext cx="7834630" cy="15862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  <a:tab pos="4591050" algn="l"/>
              </a:tabLst>
            </a:pPr>
            <a:r>
              <a:rPr dirty="0" sz="3200" spc="-10">
                <a:latin typeface="Calibri"/>
                <a:cs typeface="Calibri"/>
              </a:rPr>
              <a:t>Ayat</a:t>
            </a:r>
            <a:r>
              <a:rPr dirty="0" sz="3200" spc="-114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jurnal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untuk</a:t>
            </a:r>
            <a:r>
              <a:rPr dirty="0" sz="3200" spc="-114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alokasi</a:t>
            </a:r>
            <a:r>
              <a:rPr dirty="0" sz="3200">
                <a:latin typeface="Calibri"/>
                <a:cs typeface="Calibri"/>
              </a:rPr>
              <a:t>	defisiensi</a:t>
            </a:r>
            <a:r>
              <a:rPr dirty="0" sz="3200" spc="-1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Fania</a:t>
            </a:r>
            <a:r>
              <a:rPr dirty="0" sz="3200" spc="-150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dan </a:t>
            </a:r>
            <a:r>
              <a:rPr dirty="0" sz="3200" spc="-10">
                <a:latin typeface="Calibri"/>
                <a:cs typeface="Calibri"/>
              </a:rPr>
              <a:t>mendistribusikan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kas</a:t>
            </a:r>
            <a:r>
              <a:rPr dirty="0" sz="3200" spc="-1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adalah</a:t>
            </a:r>
            <a:r>
              <a:rPr dirty="0" sz="3200" spc="-1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sebagai</a:t>
            </a:r>
            <a:r>
              <a:rPr dirty="0" sz="3200" spc="-114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berikut.</a:t>
            </a:r>
            <a:endParaRPr sz="3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  <a:tab pos="1706245" algn="l"/>
              </a:tabLst>
            </a:pPr>
            <a:r>
              <a:rPr dirty="0" sz="3200" spc="-10">
                <a:latin typeface="Calibri"/>
                <a:cs typeface="Calibri"/>
              </a:rPr>
              <a:t>Alokasi</a:t>
            </a:r>
            <a:r>
              <a:rPr dirty="0" sz="3200">
                <a:latin typeface="Calibri"/>
                <a:cs typeface="Calibri"/>
              </a:rPr>
              <a:t>	defisiensi</a:t>
            </a:r>
            <a:r>
              <a:rPr dirty="0" sz="3200" spc="-1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(Langkah</a:t>
            </a:r>
            <a:r>
              <a:rPr dirty="0" sz="3200" spc="-160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4):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136648" y="3729990"/>
            <a:ext cx="5570220" cy="643890"/>
            <a:chOff x="2136648" y="3729990"/>
            <a:chExt cx="5570220" cy="64389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9602" y="3821144"/>
              <a:ext cx="5544311" cy="55273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136648" y="3729990"/>
              <a:ext cx="5570220" cy="643890"/>
            </a:xfrm>
            <a:custGeom>
              <a:avLst/>
              <a:gdLst/>
              <a:ahLst/>
              <a:cxnLst/>
              <a:rect l="l" t="t" r="r" b="b"/>
              <a:pathLst>
                <a:path w="5570220" h="643889">
                  <a:moveTo>
                    <a:pt x="5570220" y="643889"/>
                  </a:moveTo>
                  <a:lnTo>
                    <a:pt x="5570220" y="0"/>
                  </a:lnTo>
                  <a:lnTo>
                    <a:pt x="0" y="0"/>
                  </a:lnTo>
                  <a:lnTo>
                    <a:pt x="0" y="643890"/>
                  </a:lnTo>
                  <a:lnTo>
                    <a:pt x="6096" y="643890"/>
                  </a:lnTo>
                  <a:lnTo>
                    <a:pt x="6096" y="12192"/>
                  </a:lnTo>
                  <a:lnTo>
                    <a:pt x="12954" y="6096"/>
                  </a:lnTo>
                  <a:lnTo>
                    <a:pt x="12954" y="12192"/>
                  </a:lnTo>
                  <a:lnTo>
                    <a:pt x="5557266" y="12192"/>
                  </a:lnTo>
                  <a:lnTo>
                    <a:pt x="5557266" y="6096"/>
                  </a:lnTo>
                  <a:lnTo>
                    <a:pt x="5563361" y="12192"/>
                  </a:lnTo>
                  <a:lnTo>
                    <a:pt x="5563361" y="643889"/>
                  </a:lnTo>
                  <a:lnTo>
                    <a:pt x="5570220" y="643889"/>
                  </a:lnTo>
                  <a:close/>
                </a:path>
                <a:path w="5570220" h="643889">
                  <a:moveTo>
                    <a:pt x="12954" y="12192"/>
                  </a:moveTo>
                  <a:lnTo>
                    <a:pt x="12954" y="6096"/>
                  </a:lnTo>
                  <a:lnTo>
                    <a:pt x="6096" y="12192"/>
                  </a:lnTo>
                  <a:lnTo>
                    <a:pt x="12954" y="12192"/>
                  </a:lnTo>
                  <a:close/>
                </a:path>
                <a:path w="5570220" h="643889">
                  <a:moveTo>
                    <a:pt x="12954" y="643890"/>
                  </a:moveTo>
                  <a:lnTo>
                    <a:pt x="12954" y="12192"/>
                  </a:lnTo>
                  <a:lnTo>
                    <a:pt x="6096" y="12192"/>
                  </a:lnTo>
                  <a:lnTo>
                    <a:pt x="6096" y="643890"/>
                  </a:lnTo>
                  <a:lnTo>
                    <a:pt x="12954" y="643890"/>
                  </a:lnTo>
                  <a:close/>
                </a:path>
                <a:path w="5570220" h="643889">
                  <a:moveTo>
                    <a:pt x="5563361" y="12192"/>
                  </a:moveTo>
                  <a:lnTo>
                    <a:pt x="5557266" y="6096"/>
                  </a:lnTo>
                  <a:lnTo>
                    <a:pt x="5557266" y="12192"/>
                  </a:lnTo>
                  <a:lnTo>
                    <a:pt x="5563361" y="12192"/>
                  </a:lnTo>
                  <a:close/>
                </a:path>
                <a:path w="5570220" h="643889">
                  <a:moveTo>
                    <a:pt x="5563361" y="643889"/>
                  </a:moveTo>
                  <a:lnTo>
                    <a:pt x="5563361" y="12192"/>
                  </a:lnTo>
                  <a:lnTo>
                    <a:pt x="5557266" y="12192"/>
                  </a:lnTo>
                  <a:lnTo>
                    <a:pt x="5557266" y="643889"/>
                  </a:lnTo>
                  <a:lnTo>
                    <a:pt x="5563361" y="6438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993139" y="4893055"/>
            <a:ext cx="694817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>
                <a:latin typeface="Calibri"/>
                <a:cs typeface="Calibri"/>
              </a:rPr>
              <a:t>Distribusi</a:t>
            </a:r>
            <a:r>
              <a:rPr dirty="0" sz="3200" spc="-1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kas</a:t>
            </a:r>
            <a:r>
              <a:rPr dirty="0" sz="3200" spc="-1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kepada</a:t>
            </a:r>
            <a:r>
              <a:rPr dirty="0" sz="3200" spc="-1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rekan</a:t>
            </a:r>
            <a:r>
              <a:rPr dirty="0" sz="3200" spc="-1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(Langkah</a:t>
            </a:r>
            <a:r>
              <a:rPr dirty="0" sz="3200" spc="-140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4):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2136648" y="4373879"/>
            <a:ext cx="5570220" cy="533400"/>
            <a:chOff x="2136648" y="4373879"/>
            <a:chExt cx="5570220" cy="533400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9602" y="4373879"/>
              <a:ext cx="5544311" cy="41635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136648" y="4373879"/>
              <a:ext cx="5570220" cy="533400"/>
            </a:xfrm>
            <a:custGeom>
              <a:avLst/>
              <a:gdLst/>
              <a:ahLst/>
              <a:cxnLst/>
              <a:rect l="l" t="t" r="r" b="b"/>
              <a:pathLst>
                <a:path w="5570220" h="533400">
                  <a:moveTo>
                    <a:pt x="12953" y="520446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533400"/>
                  </a:lnTo>
                  <a:lnTo>
                    <a:pt x="6095" y="533400"/>
                  </a:lnTo>
                  <a:lnTo>
                    <a:pt x="6095" y="520446"/>
                  </a:lnTo>
                  <a:lnTo>
                    <a:pt x="12953" y="520446"/>
                  </a:lnTo>
                  <a:close/>
                </a:path>
                <a:path w="5570220" h="533400">
                  <a:moveTo>
                    <a:pt x="5563361" y="520446"/>
                  </a:moveTo>
                  <a:lnTo>
                    <a:pt x="6095" y="520446"/>
                  </a:lnTo>
                  <a:lnTo>
                    <a:pt x="12953" y="527304"/>
                  </a:lnTo>
                  <a:lnTo>
                    <a:pt x="12953" y="533400"/>
                  </a:lnTo>
                  <a:lnTo>
                    <a:pt x="5557266" y="533400"/>
                  </a:lnTo>
                  <a:lnTo>
                    <a:pt x="5557266" y="527303"/>
                  </a:lnTo>
                  <a:lnTo>
                    <a:pt x="5563361" y="520446"/>
                  </a:lnTo>
                  <a:close/>
                </a:path>
                <a:path w="5570220" h="533400">
                  <a:moveTo>
                    <a:pt x="12953" y="533400"/>
                  </a:moveTo>
                  <a:lnTo>
                    <a:pt x="12953" y="527304"/>
                  </a:lnTo>
                  <a:lnTo>
                    <a:pt x="6095" y="520446"/>
                  </a:lnTo>
                  <a:lnTo>
                    <a:pt x="6095" y="533400"/>
                  </a:lnTo>
                  <a:lnTo>
                    <a:pt x="12953" y="533400"/>
                  </a:lnTo>
                  <a:close/>
                </a:path>
                <a:path w="5570220" h="533400">
                  <a:moveTo>
                    <a:pt x="5570220" y="533400"/>
                  </a:moveTo>
                  <a:lnTo>
                    <a:pt x="5570220" y="0"/>
                  </a:lnTo>
                  <a:lnTo>
                    <a:pt x="5557266" y="0"/>
                  </a:lnTo>
                  <a:lnTo>
                    <a:pt x="5557266" y="520446"/>
                  </a:lnTo>
                  <a:lnTo>
                    <a:pt x="5563361" y="520446"/>
                  </a:lnTo>
                  <a:lnTo>
                    <a:pt x="5563361" y="533400"/>
                  </a:lnTo>
                  <a:lnTo>
                    <a:pt x="5570220" y="533400"/>
                  </a:lnTo>
                  <a:close/>
                </a:path>
                <a:path w="5570220" h="533400">
                  <a:moveTo>
                    <a:pt x="5563361" y="533400"/>
                  </a:moveTo>
                  <a:lnTo>
                    <a:pt x="5563361" y="520446"/>
                  </a:lnTo>
                  <a:lnTo>
                    <a:pt x="5557266" y="527303"/>
                  </a:lnTo>
                  <a:lnTo>
                    <a:pt x="5557266" y="533400"/>
                  </a:lnTo>
                  <a:lnTo>
                    <a:pt x="5563361" y="5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457200" y="5352288"/>
            <a:ext cx="9144000" cy="1644014"/>
            <a:chOff x="457200" y="5352288"/>
            <a:chExt cx="9144000" cy="1644014"/>
          </a:xfrm>
        </p:grpSpPr>
        <p:sp>
          <p:nvSpPr>
            <p:cNvPr id="12" name="object 12" descr=""/>
            <p:cNvSpPr/>
            <p:nvPr/>
          </p:nvSpPr>
          <p:spPr>
            <a:xfrm>
              <a:off x="457200" y="5352288"/>
              <a:ext cx="9144000" cy="980440"/>
            </a:xfrm>
            <a:custGeom>
              <a:avLst/>
              <a:gdLst/>
              <a:ahLst/>
              <a:cxnLst/>
              <a:rect l="l" t="t" r="r" b="b"/>
              <a:pathLst>
                <a:path w="9144000" h="980439">
                  <a:moveTo>
                    <a:pt x="9144000" y="97993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979932"/>
                  </a:lnTo>
                  <a:lnTo>
                    <a:pt x="9144000" y="9799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51888" y="5658612"/>
              <a:ext cx="5542026" cy="673607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2139695" y="5645658"/>
              <a:ext cx="5567680" cy="687070"/>
            </a:xfrm>
            <a:custGeom>
              <a:avLst/>
              <a:gdLst/>
              <a:ahLst/>
              <a:cxnLst/>
              <a:rect l="l" t="t" r="r" b="b"/>
              <a:pathLst>
                <a:path w="5567680" h="687070">
                  <a:moveTo>
                    <a:pt x="5567172" y="686562"/>
                  </a:moveTo>
                  <a:lnTo>
                    <a:pt x="5567172" y="0"/>
                  </a:lnTo>
                  <a:lnTo>
                    <a:pt x="0" y="0"/>
                  </a:lnTo>
                  <a:lnTo>
                    <a:pt x="0" y="686562"/>
                  </a:lnTo>
                  <a:lnTo>
                    <a:pt x="6096" y="686562"/>
                  </a:lnTo>
                  <a:lnTo>
                    <a:pt x="6096" y="12954"/>
                  </a:lnTo>
                  <a:lnTo>
                    <a:pt x="12191" y="6096"/>
                  </a:lnTo>
                  <a:lnTo>
                    <a:pt x="12191" y="12954"/>
                  </a:lnTo>
                  <a:lnTo>
                    <a:pt x="5554217" y="12953"/>
                  </a:lnTo>
                  <a:lnTo>
                    <a:pt x="5554217" y="6095"/>
                  </a:lnTo>
                  <a:lnTo>
                    <a:pt x="5560313" y="12953"/>
                  </a:lnTo>
                  <a:lnTo>
                    <a:pt x="5560313" y="686562"/>
                  </a:lnTo>
                  <a:lnTo>
                    <a:pt x="5567172" y="686562"/>
                  </a:lnTo>
                  <a:close/>
                </a:path>
                <a:path w="5567680" h="687070">
                  <a:moveTo>
                    <a:pt x="12191" y="12954"/>
                  </a:moveTo>
                  <a:lnTo>
                    <a:pt x="12191" y="6096"/>
                  </a:lnTo>
                  <a:lnTo>
                    <a:pt x="6096" y="12954"/>
                  </a:lnTo>
                  <a:lnTo>
                    <a:pt x="12191" y="12954"/>
                  </a:lnTo>
                  <a:close/>
                </a:path>
                <a:path w="5567680" h="687070">
                  <a:moveTo>
                    <a:pt x="12191" y="686562"/>
                  </a:moveTo>
                  <a:lnTo>
                    <a:pt x="12191" y="12954"/>
                  </a:lnTo>
                  <a:lnTo>
                    <a:pt x="6096" y="12954"/>
                  </a:lnTo>
                  <a:lnTo>
                    <a:pt x="6096" y="686562"/>
                  </a:lnTo>
                  <a:lnTo>
                    <a:pt x="12191" y="686562"/>
                  </a:lnTo>
                  <a:close/>
                </a:path>
                <a:path w="5567680" h="687070">
                  <a:moveTo>
                    <a:pt x="5560313" y="12953"/>
                  </a:moveTo>
                  <a:lnTo>
                    <a:pt x="5554217" y="6095"/>
                  </a:lnTo>
                  <a:lnTo>
                    <a:pt x="5554217" y="12953"/>
                  </a:lnTo>
                  <a:lnTo>
                    <a:pt x="5560313" y="12953"/>
                  </a:lnTo>
                  <a:close/>
                </a:path>
                <a:path w="5567680" h="687070">
                  <a:moveTo>
                    <a:pt x="5560313" y="686562"/>
                  </a:moveTo>
                  <a:lnTo>
                    <a:pt x="5560313" y="12953"/>
                  </a:lnTo>
                  <a:lnTo>
                    <a:pt x="5554217" y="12953"/>
                  </a:lnTo>
                  <a:lnTo>
                    <a:pt x="5554217" y="686562"/>
                  </a:lnTo>
                  <a:lnTo>
                    <a:pt x="5560313" y="6865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51888" y="6332220"/>
              <a:ext cx="5542026" cy="650748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2139695" y="6332220"/>
              <a:ext cx="5567680" cy="664210"/>
            </a:xfrm>
            <a:custGeom>
              <a:avLst/>
              <a:gdLst/>
              <a:ahLst/>
              <a:cxnLst/>
              <a:rect l="l" t="t" r="r" b="b"/>
              <a:pathLst>
                <a:path w="5567680" h="664209">
                  <a:moveTo>
                    <a:pt x="12191" y="650748"/>
                  </a:moveTo>
                  <a:lnTo>
                    <a:pt x="12191" y="0"/>
                  </a:lnTo>
                  <a:lnTo>
                    <a:pt x="0" y="0"/>
                  </a:lnTo>
                  <a:lnTo>
                    <a:pt x="0" y="663702"/>
                  </a:lnTo>
                  <a:lnTo>
                    <a:pt x="6095" y="663702"/>
                  </a:lnTo>
                  <a:lnTo>
                    <a:pt x="6095" y="650748"/>
                  </a:lnTo>
                  <a:lnTo>
                    <a:pt x="12191" y="650748"/>
                  </a:lnTo>
                  <a:close/>
                </a:path>
                <a:path w="5567680" h="664209">
                  <a:moveTo>
                    <a:pt x="5560313" y="650748"/>
                  </a:moveTo>
                  <a:lnTo>
                    <a:pt x="6095" y="650748"/>
                  </a:lnTo>
                  <a:lnTo>
                    <a:pt x="12191" y="656843"/>
                  </a:lnTo>
                  <a:lnTo>
                    <a:pt x="12191" y="663702"/>
                  </a:lnTo>
                  <a:lnTo>
                    <a:pt x="5554217" y="663702"/>
                  </a:lnTo>
                  <a:lnTo>
                    <a:pt x="5554217" y="656844"/>
                  </a:lnTo>
                  <a:lnTo>
                    <a:pt x="5560313" y="650748"/>
                  </a:lnTo>
                  <a:close/>
                </a:path>
                <a:path w="5567680" h="664209">
                  <a:moveTo>
                    <a:pt x="12191" y="663702"/>
                  </a:moveTo>
                  <a:lnTo>
                    <a:pt x="12191" y="656843"/>
                  </a:lnTo>
                  <a:lnTo>
                    <a:pt x="6095" y="650748"/>
                  </a:lnTo>
                  <a:lnTo>
                    <a:pt x="6095" y="663702"/>
                  </a:lnTo>
                  <a:lnTo>
                    <a:pt x="12191" y="663702"/>
                  </a:lnTo>
                  <a:close/>
                </a:path>
                <a:path w="5567680" h="664209">
                  <a:moveTo>
                    <a:pt x="5567172" y="663702"/>
                  </a:moveTo>
                  <a:lnTo>
                    <a:pt x="5567172" y="0"/>
                  </a:lnTo>
                  <a:lnTo>
                    <a:pt x="5554217" y="0"/>
                  </a:lnTo>
                  <a:lnTo>
                    <a:pt x="5554217" y="650748"/>
                  </a:lnTo>
                  <a:lnTo>
                    <a:pt x="5560313" y="650748"/>
                  </a:lnTo>
                  <a:lnTo>
                    <a:pt x="5560313" y="663702"/>
                  </a:lnTo>
                  <a:lnTo>
                    <a:pt x="5567172" y="663702"/>
                  </a:lnTo>
                  <a:close/>
                </a:path>
                <a:path w="5567680" h="664209">
                  <a:moveTo>
                    <a:pt x="5560313" y="663702"/>
                  </a:moveTo>
                  <a:lnTo>
                    <a:pt x="5560313" y="650748"/>
                  </a:lnTo>
                  <a:lnTo>
                    <a:pt x="5554217" y="656844"/>
                  </a:lnTo>
                  <a:lnTo>
                    <a:pt x="5554217" y="663702"/>
                  </a:lnTo>
                  <a:lnTo>
                    <a:pt x="5560313" y="6637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928369">
              <a:lnSpc>
                <a:spcPct val="100000"/>
              </a:lnSpc>
              <a:spcBef>
                <a:spcPts val="95"/>
              </a:spcBef>
            </a:pPr>
            <a:r>
              <a:rPr dirty="0"/>
              <a:t>Kesalahan</a:t>
            </a:r>
            <a:r>
              <a:rPr dirty="0" spc="-195"/>
              <a:t> </a:t>
            </a:r>
            <a:r>
              <a:rPr dirty="0"/>
              <a:t>dalam</a:t>
            </a:r>
            <a:r>
              <a:rPr dirty="0" spc="-175"/>
              <a:t> </a:t>
            </a:r>
            <a:r>
              <a:rPr dirty="0" spc="-10"/>
              <a:t>Likuidasi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4895850"/>
          </a:xfrm>
          <a:custGeom>
            <a:avLst/>
            <a:gdLst/>
            <a:ahLst/>
            <a:cxnLst/>
            <a:rect l="l" t="t" r="r" b="b"/>
            <a:pathLst>
              <a:path w="9144000" h="4895850">
                <a:moveTo>
                  <a:pt x="9144000" y="0"/>
                </a:moveTo>
                <a:lnTo>
                  <a:pt x="0" y="0"/>
                </a:lnTo>
                <a:lnTo>
                  <a:pt x="0" y="978408"/>
                </a:lnTo>
                <a:lnTo>
                  <a:pt x="0" y="979170"/>
                </a:lnTo>
                <a:lnTo>
                  <a:pt x="0" y="4895850"/>
                </a:lnTo>
                <a:lnTo>
                  <a:pt x="9144000" y="4895850"/>
                </a:lnTo>
                <a:lnTo>
                  <a:pt x="9144000" y="978408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1994408"/>
            <a:ext cx="8071484" cy="414020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>
                <a:latin typeface="Calibri"/>
                <a:cs typeface="Calibri"/>
              </a:rPr>
              <a:t>Kesalahan</a:t>
            </a:r>
            <a:r>
              <a:rPr dirty="0" sz="2700" spc="4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paling</a:t>
            </a:r>
            <a:r>
              <a:rPr dirty="0" sz="2700" spc="459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umum</a:t>
            </a:r>
            <a:r>
              <a:rPr dirty="0" sz="2700" spc="459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459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terjadi</a:t>
            </a:r>
            <a:r>
              <a:rPr dirty="0" sz="2700" spc="4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dalam</a:t>
            </a:r>
            <a:r>
              <a:rPr dirty="0" sz="2700" spc="465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likuidasi </a:t>
            </a:r>
            <a:r>
              <a:rPr dirty="0" sz="2700">
                <a:latin typeface="Calibri"/>
                <a:cs typeface="Calibri"/>
              </a:rPr>
              <a:t>persekutuan</a:t>
            </a:r>
            <a:r>
              <a:rPr dirty="0" sz="2700" spc="235">
                <a:latin typeface="Calibri"/>
                <a:cs typeface="Calibri"/>
              </a:rPr>
              <a:t>   </a:t>
            </a:r>
            <a:r>
              <a:rPr dirty="0" sz="2700">
                <a:latin typeface="Calibri"/>
                <a:cs typeface="Calibri"/>
              </a:rPr>
              <a:t>adalah</a:t>
            </a:r>
            <a:r>
              <a:rPr dirty="0" sz="2700" spc="254">
                <a:latin typeface="Calibri"/>
                <a:cs typeface="Calibri"/>
              </a:rPr>
              <a:t>   </a:t>
            </a:r>
            <a:r>
              <a:rPr dirty="0" sz="2700">
                <a:latin typeface="Calibri"/>
                <a:cs typeface="Calibri"/>
              </a:rPr>
              <a:t>distribusi</a:t>
            </a:r>
            <a:r>
              <a:rPr dirty="0" sz="2700" spc="254">
                <a:latin typeface="Calibri"/>
                <a:cs typeface="Calibri"/>
              </a:rPr>
              <a:t>   </a:t>
            </a:r>
            <a:r>
              <a:rPr dirty="0" sz="2700">
                <a:latin typeface="Calibri"/>
                <a:cs typeface="Calibri"/>
              </a:rPr>
              <a:t>tidak</a:t>
            </a:r>
            <a:r>
              <a:rPr dirty="0" sz="2700" spc="254">
                <a:latin typeface="Calibri"/>
                <a:cs typeface="Calibri"/>
              </a:rPr>
              <a:t>   </a:t>
            </a:r>
            <a:r>
              <a:rPr dirty="0" sz="2700" spc="-10">
                <a:latin typeface="Calibri"/>
                <a:cs typeface="Calibri"/>
              </a:rPr>
              <a:t>sepantasnya </a:t>
            </a:r>
            <a:r>
              <a:rPr dirty="0" sz="2700">
                <a:latin typeface="Calibri"/>
                <a:cs typeface="Calibri"/>
              </a:rPr>
              <a:t>kepada</a:t>
            </a:r>
            <a:r>
              <a:rPr dirty="0" sz="2700" spc="33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para</a:t>
            </a:r>
            <a:r>
              <a:rPr dirty="0" sz="2700" spc="33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rekan.</a:t>
            </a:r>
            <a:r>
              <a:rPr dirty="0" sz="2700" spc="33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Kesalahan</a:t>
            </a:r>
            <a:r>
              <a:rPr dirty="0" sz="2700" spc="32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tersebut</a:t>
            </a:r>
            <a:r>
              <a:rPr dirty="0" sz="2700" spc="33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terjadi</a:t>
            </a:r>
            <a:r>
              <a:rPr dirty="0" sz="2700" spc="33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karena </a:t>
            </a:r>
            <a:r>
              <a:rPr dirty="0" sz="2700">
                <a:latin typeface="Calibri"/>
                <a:cs typeface="Calibri"/>
              </a:rPr>
              <a:t>adanya</a:t>
            </a:r>
            <a:r>
              <a:rPr dirty="0" sz="2700" spc="1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pembagian</a:t>
            </a:r>
            <a:r>
              <a:rPr dirty="0" sz="2700" spc="1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laba</a:t>
            </a:r>
            <a:r>
              <a:rPr dirty="0" sz="2700" spc="1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1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rugi</a:t>
            </a:r>
            <a:r>
              <a:rPr dirty="0" sz="2700" spc="1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pada</a:t>
            </a:r>
            <a:r>
              <a:rPr dirty="0" sz="2700" spc="18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realisasi</a:t>
            </a:r>
            <a:r>
              <a:rPr dirty="0" sz="2700" spc="18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dalam </a:t>
            </a:r>
            <a:r>
              <a:rPr dirty="0" sz="2700">
                <a:latin typeface="Calibri"/>
                <a:cs typeface="Calibri"/>
              </a:rPr>
              <a:t>distribusi</a:t>
            </a:r>
            <a:r>
              <a:rPr dirty="0" sz="2700" spc="-1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kas</a:t>
            </a:r>
            <a:r>
              <a:rPr dirty="0" sz="2700" spc="-1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kepada</a:t>
            </a:r>
            <a:r>
              <a:rPr dirty="0" sz="2700" spc="-114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para</a:t>
            </a:r>
            <a:r>
              <a:rPr dirty="0" sz="2700" spc="-9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-1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ketika</a:t>
            </a:r>
            <a:r>
              <a:rPr dirty="0" sz="2700" spc="-1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likuidasi.</a:t>
            </a:r>
            <a:endParaRPr sz="27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259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>
                <a:latin typeface="Calibri"/>
                <a:cs typeface="Calibri"/>
              </a:rPr>
              <a:t>Laba</a:t>
            </a:r>
            <a:r>
              <a:rPr dirty="0" sz="2700" spc="12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12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rugi</a:t>
            </a:r>
            <a:r>
              <a:rPr dirty="0" sz="2700" spc="13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atas</a:t>
            </a:r>
            <a:r>
              <a:rPr dirty="0" sz="2700" spc="370">
                <a:latin typeface="Calibri"/>
                <a:cs typeface="Calibri"/>
              </a:rPr>
              <a:t>   </a:t>
            </a:r>
            <a:r>
              <a:rPr dirty="0" sz="2700">
                <a:latin typeface="Calibri"/>
                <a:cs typeface="Calibri"/>
              </a:rPr>
              <a:t>realisasi</a:t>
            </a:r>
            <a:r>
              <a:rPr dirty="0" sz="2700" spc="14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merupakan</a:t>
            </a:r>
            <a:r>
              <a:rPr dirty="0" sz="2700" spc="12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hasil</a:t>
            </a:r>
            <a:r>
              <a:rPr dirty="0" sz="2700" spc="135">
                <a:latin typeface="Calibri"/>
                <a:cs typeface="Calibri"/>
              </a:rPr>
              <a:t>  </a:t>
            </a:r>
            <a:r>
              <a:rPr dirty="0" sz="2700" spc="-20">
                <a:latin typeface="Calibri"/>
                <a:cs typeface="Calibri"/>
              </a:rPr>
              <a:t>dari </a:t>
            </a:r>
            <a:r>
              <a:rPr dirty="0" sz="2700">
                <a:latin typeface="Calibri"/>
                <a:cs typeface="Calibri"/>
              </a:rPr>
              <a:t>pelepasan</a:t>
            </a:r>
            <a:r>
              <a:rPr dirty="0" sz="2700" spc="2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aset</a:t>
            </a:r>
            <a:r>
              <a:rPr dirty="0" sz="2700" spc="2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kepada</a:t>
            </a:r>
            <a:r>
              <a:rPr dirty="0" sz="2700" spc="2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pihak</a:t>
            </a:r>
            <a:r>
              <a:rPr dirty="0" sz="2700" spc="2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luar.</a:t>
            </a:r>
            <a:r>
              <a:rPr dirty="0" sz="2700" spc="2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Laba</a:t>
            </a:r>
            <a:r>
              <a:rPr dirty="0" sz="2700" spc="2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2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rugi</a:t>
            </a:r>
            <a:r>
              <a:rPr dirty="0" sz="2700" spc="29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yang </a:t>
            </a:r>
            <a:r>
              <a:rPr dirty="0" sz="2700">
                <a:latin typeface="Calibri"/>
                <a:cs typeface="Calibri"/>
              </a:rPr>
              <a:t>terealisasi</a:t>
            </a:r>
            <a:r>
              <a:rPr dirty="0" sz="2700" spc="2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seharusnya</a:t>
            </a:r>
            <a:r>
              <a:rPr dirty="0" sz="2700" spc="2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dibagikan</a:t>
            </a:r>
            <a:r>
              <a:rPr dirty="0" sz="2700" spc="2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di</a:t>
            </a:r>
            <a:r>
              <a:rPr dirty="0" sz="2700" spc="2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antara</a:t>
            </a:r>
            <a:r>
              <a:rPr dirty="0" sz="2700" spc="2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akun</a:t>
            </a:r>
            <a:r>
              <a:rPr dirty="0" sz="2700" spc="2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modal </a:t>
            </a:r>
            <a:r>
              <a:rPr dirty="0" sz="2700">
                <a:latin typeface="Calibri"/>
                <a:cs typeface="Calibri"/>
              </a:rPr>
              <a:t>rekan‐rekan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dengan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cara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yang sama</a:t>
            </a:r>
            <a:r>
              <a:rPr dirty="0" sz="2700" spc="-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seperti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pembagian </a:t>
            </a:r>
            <a:r>
              <a:rPr dirty="0" sz="2700">
                <a:latin typeface="Calibri"/>
                <a:cs typeface="Calibri"/>
              </a:rPr>
              <a:t>laba</a:t>
            </a:r>
            <a:r>
              <a:rPr dirty="0" sz="2700" spc="26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bersih</a:t>
            </a:r>
            <a:r>
              <a:rPr dirty="0" sz="2700" spc="27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27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rugi</a:t>
            </a:r>
            <a:r>
              <a:rPr dirty="0" sz="2700" spc="27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bersih</a:t>
            </a:r>
            <a:r>
              <a:rPr dirty="0" sz="2700" spc="26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dari</a:t>
            </a:r>
            <a:r>
              <a:rPr dirty="0" sz="2700" spc="27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kegiatan</a:t>
            </a:r>
            <a:r>
              <a:rPr dirty="0" sz="2700" spc="265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operasi </a:t>
            </a:r>
            <a:r>
              <a:rPr dirty="0" sz="2700">
                <a:latin typeface="Calibri"/>
                <a:cs typeface="Calibri"/>
              </a:rPr>
              <a:t>normal</a:t>
            </a:r>
            <a:r>
              <a:rPr dirty="0" sz="2700" spc="5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yaitu</a:t>
            </a:r>
            <a:r>
              <a:rPr dirty="0" sz="2700" spc="5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dengan</a:t>
            </a:r>
            <a:r>
              <a:rPr dirty="0" sz="2700" spc="5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menggunakan</a:t>
            </a:r>
            <a:r>
              <a:rPr dirty="0" sz="2700" spc="5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rasio</a:t>
            </a:r>
            <a:r>
              <a:rPr dirty="0" sz="2700" spc="57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pembagian laba.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622300">
              <a:lnSpc>
                <a:spcPct val="100000"/>
              </a:lnSpc>
              <a:spcBef>
                <a:spcPts val="95"/>
              </a:spcBef>
            </a:pPr>
            <a:r>
              <a:rPr dirty="0"/>
              <a:t>Laporan</a:t>
            </a:r>
            <a:r>
              <a:rPr dirty="0" spc="-200"/>
              <a:t> </a:t>
            </a:r>
            <a:r>
              <a:rPr dirty="0"/>
              <a:t>Ekuitas</a:t>
            </a:r>
            <a:r>
              <a:rPr dirty="0" spc="-220"/>
              <a:t> </a:t>
            </a:r>
            <a:r>
              <a:rPr dirty="0" spc="-10"/>
              <a:t>Persekutuan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1958339"/>
          </a:xfrm>
          <a:custGeom>
            <a:avLst/>
            <a:gdLst/>
            <a:ahLst/>
            <a:cxnLst/>
            <a:rect l="l" t="t" r="r" b="b"/>
            <a:pathLst>
              <a:path w="9144000" h="1958339">
                <a:moveTo>
                  <a:pt x="9144000" y="0"/>
                </a:moveTo>
                <a:lnTo>
                  <a:pt x="0" y="0"/>
                </a:lnTo>
                <a:lnTo>
                  <a:pt x="0" y="978408"/>
                </a:lnTo>
                <a:lnTo>
                  <a:pt x="0" y="979170"/>
                </a:lnTo>
                <a:lnTo>
                  <a:pt x="0" y="1958340"/>
                </a:lnTo>
                <a:lnTo>
                  <a:pt x="9144000" y="1958340"/>
                </a:lnTo>
                <a:lnTo>
                  <a:pt x="9144000" y="979170"/>
                </a:lnTo>
                <a:lnTo>
                  <a:pt x="9144000" y="978408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64512"/>
            <a:ext cx="243268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Perubahan </a:t>
            </a:r>
            <a:r>
              <a:rPr dirty="0" sz="3200" spc="-20">
                <a:latin typeface="Calibri"/>
                <a:cs typeface="Calibri"/>
              </a:rPr>
              <a:t>persekutuan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469640" y="2064512"/>
            <a:ext cx="1701164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02895" marR="5080" indent="-290830">
              <a:lnSpc>
                <a:spcPct val="100000"/>
              </a:lnSpc>
              <a:spcBef>
                <a:spcPts val="95"/>
              </a:spcBef>
            </a:pPr>
            <a:r>
              <a:rPr dirty="0" sz="3200" spc="-20">
                <a:latin typeface="Calibri"/>
                <a:cs typeface="Calibri"/>
              </a:rPr>
              <a:t>pelaporan </a:t>
            </a:r>
            <a:r>
              <a:rPr dirty="0" sz="3200" spc="-10">
                <a:latin typeface="Calibri"/>
                <a:cs typeface="Calibri"/>
              </a:rPr>
              <a:t>serupa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244745" y="2064512"/>
            <a:ext cx="129095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41300">
              <a:lnSpc>
                <a:spcPct val="100000"/>
              </a:lnSpc>
              <a:spcBef>
                <a:spcPts val="95"/>
              </a:spcBef>
            </a:pPr>
            <a:r>
              <a:rPr dirty="0" sz="3200" spc="-10">
                <a:latin typeface="Calibri"/>
                <a:cs typeface="Calibri"/>
              </a:rPr>
              <a:t>dalam dengan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826418" y="2064512"/>
            <a:ext cx="85280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4765">
              <a:lnSpc>
                <a:spcPct val="100000"/>
              </a:lnSpc>
              <a:spcBef>
                <a:spcPts val="95"/>
              </a:spcBef>
            </a:pPr>
            <a:r>
              <a:rPr dirty="0" sz="3200" spc="-30">
                <a:latin typeface="Calibri"/>
                <a:cs typeface="Calibri"/>
              </a:rPr>
              <a:t>akun </a:t>
            </a:r>
            <a:r>
              <a:rPr dirty="0" sz="3200" spc="-20">
                <a:latin typeface="Calibri"/>
                <a:cs typeface="Calibri"/>
              </a:rPr>
              <a:t>yang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898383" y="2064512"/>
            <a:ext cx="1167130" cy="148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96520">
              <a:lnSpc>
                <a:spcPct val="100000"/>
              </a:lnSpc>
              <a:spcBef>
                <a:spcPts val="95"/>
              </a:spcBef>
            </a:pPr>
            <a:r>
              <a:rPr dirty="0" sz="3200" spc="-10">
                <a:latin typeface="Calibri"/>
                <a:cs typeface="Calibri"/>
              </a:rPr>
              <a:t>modal terjadi </a:t>
            </a:r>
            <a:r>
              <a:rPr dirty="0" sz="3200" spc="-25">
                <a:latin typeface="Calibri"/>
                <a:cs typeface="Calibri"/>
              </a:rPr>
              <a:t>kecuali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336039" y="3039872"/>
            <a:ext cx="617791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45895" algn="l"/>
                <a:tab pos="3801110" algn="l"/>
              </a:tabLst>
            </a:pPr>
            <a:r>
              <a:rPr dirty="0" sz="3200" spc="-10">
                <a:latin typeface="Calibri"/>
                <a:cs typeface="Calibri"/>
              </a:rPr>
              <a:t>dalam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perusahaan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20">
                <a:latin typeface="Calibri"/>
                <a:cs typeface="Calibri"/>
              </a:rPr>
              <a:t>perseorangan.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57200" y="437311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336039" y="3527551"/>
            <a:ext cx="7730490" cy="2463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Calibri"/>
                <a:cs typeface="Calibri"/>
              </a:rPr>
              <a:t>terdapat</a:t>
            </a:r>
            <a:r>
              <a:rPr dirty="0" sz="3200" spc="6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akun</a:t>
            </a:r>
            <a:r>
              <a:rPr dirty="0" sz="3200" spc="6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modal</a:t>
            </a:r>
            <a:r>
              <a:rPr dirty="0" sz="3200" spc="6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pemilik</a:t>
            </a:r>
            <a:r>
              <a:rPr dirty="0" sz="3200" spc="68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untuk</a:t>
            </a:r>
            <a:r>
              <a:rPr dirty="0" sz="3200" spc="68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masing‐ </a:t>
            </a:r>
            <a:r>
              <a:rPr dirty="0" sz="3200">
                <a:latin typeface="Calibri"/>
                <a:cs typeface="Calibri"/>
              </a:rPr>
              <a:t>masing</a:t>
            </a:r>
            <a:r>
              <a:rPr dirty="0" sz="3200" spc="4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rekan.</a:t>
            </a:r>
            <a:r>
              <a:rPr dirty="0" sz="3200" spc="4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Perubahan</a:t>
            </a:r>
            <a:r>
              <a:rPr dirty="0" sz="3200" spc="4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dalam</a:t>
            </a:r>
            <a:r>
              <a:rPr dirty="0" sz="3200" spc="484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akun</a:t>
            </a:r>
            <a:r>
              <a:rPr dirty="0" sz="3200" spc="484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modal </a:t>
            </a:r>
            <a:r>
              <a:rPr dirty="0" sz="3200">
                <a:latin typeface="Calibri"/>
                <a:cs typeface="Calibri"/>
              </a:rPr>
              <a:t>pemilik</a:t>
            </a:r>
            <a:r>
              <a:rPr dirty="0" sz="3200" spc="33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untuk</a:t>
            </a:r>
            <a:r>
              <a:rPr dirty="0" sz="3200" spc="32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periode</a:t>
            </a:r>
            <a:r>
              <a:rPr dirty="0" sz="3200" spc="33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tertentu</a:t>
            </a:r>
            <a:r>
              <a:rPr dirty="0" sz="3200" spc="335">
                <a:latin typeface="Calibri"/>
                <a:cs typeface="Calibri"/>
              </a:rPr>
              <a:t>  </a:t>
            </a:r>
            <a:r>
              <a:rPr dirty="0" sz="3200" spc="-10">
                <a:latin typeface="Calibri"/>
                <a:cs typeface="Calibri"/>
              </a:rPr>
              <a:t>dilaporkan </a:t>
            </a:r>
            <a:r>
              <a:rPr dirty="0" sz="3200">
                <a:latin typeface="Calibri"/>
                <a:cs typeface="Calibri"/>
              </a:rPr>
              <a:t>dalam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laporan</a:t>
            </a:r>
            <a:r>
              <a:rPr dirty="0" sz="3200" spc="-114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ekuitas</a:t>
            </a:r>
            <a:r>
              <a:rPr dirty="0" sz="3200" spc="-114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persekutuan</a:t>
            </a:r>
            <a:r>
              <a:rPr dirty="0" sz="3200" spc="-10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(statement </a:t>
            </a:r>
            <a:r>
              <a:rPr dirty="0" sz="3200">
                <a:latin typeface="Calibri"/>
                <a:cs typeface="Calibri"/>
              </a:rPr>
              <a:t>of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partnership</a:t>
            </a:r>
            <a:r>
              <a:rPr dirty="0" sz="3200" spc="-4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equity).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7500" rIns="0" bIns="0" rtlCol="0" vert="horz">
            <a:spAutoFit/>
          </a:bodyPr>
          <a:lstStyle/>
          <a:p>
            <a:pPr marL="1188085" marR="5080" indent="-942340">
              <a:lnSpc>
                <a:spcPct val="100000"/>
              </a:lnSpc>
              <a:spcBef>
                <a:spcPts val="100"/>
              </a:spcBef>
            </a:pPr>
            <a:r>
              <a:rPr dirty="0" sz="4000"/>
              <a:t>Analisis</a:t>
            </a:r>
            <a:r>
              <a:rPr dirty="0" sz="4000" spc="-95"/>
              <a:t> </a:t>
            </a:r>
            <a:r>
              <a:rPr dirty="0" sz="4000"/>
              <a:t>dan</a:t>
            </a:r>
            <a:r>
              <a:rPr dirty="0" sz="4000" spc="-105"/>
              <a:t> </a:t>
            </a:r>
            <a:r>
              <a:rPr dirty="0" sz="4000" spc="-20"/>
              <a:t>Interpretasi</a:t>
            </a:r>
            <a:r>
              <a:rPr dirty="0" sz="4000" spc="-90"/>
              <a:t> </a:t>
            </a:r>
            <a:r>
              <a:rPr dirty="0" sz="4000" spc="-10"/>
              <a:t>Keuangan: </a:t>
            </a:r>
            <a:r>
              <a:rPr dirty="0" sz="4000" spc="-20"/>
              <a:t>Pendapatan</a:t>
            </a:r>
            <a:r>
              <a:rPr dirty="0" sz="4000" spc="-114"/>
              <a:t> </a:t>
            </a:r>
            <a:r>
              <a:rPr dirty="0" sz="4000"/>
              <a:t>per</a:t>
            </a:r>
            <a:r>
              <a:rPr dirty="0" sz="4000" spc="-85"/>
              <a:t> </a:t>
            </a:r>
            <a:r>
              <a:rPr dirty="0" sz="4000" spc="-10"/>
              <a:t>Karyawan</a:t>
            </a:r>
            <a:endParaRPr sz="4000"/>
          </a:p>
        </p:txBody>
      </p:sp>
      <p:sp>
        <p:nvSpPr>
          <p:cNvPr id="3" name="object 3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70608"/>
            <a:ext cx="8074659" cy="3317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3060" marR="5080" indent="-34036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400">
                <a:latin typeface="Calibri"/>
                <a:cs typeface="Calibri"/>
              </a:rPr>
              <a:t>Definisi</a:t>
            </a:r>
            <a:r>
              <a:rPr dirty="0" sz="2400" spc="37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“karyawan”</a:t>
            </a:r>
            <a:r>
              <a:rPr dirty="0" sz="2400" spc="36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dapat</a:t>
            </a:r>
            <a:r>
              <a:rPr dirty="0" sz="2400" spc="37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disesuaikan</a:t>
            </a:r>
            <a:r>
              <a:rPr dirty="0" sz="2400" spc="37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untuk</a:t>
            </a:r>
            <a:r>
              <a:rPr dirty="0" sz="2400" spc="365">
                <a:latin typeface="Calibri"/>
                <a:cs typeface="Calibri"/>
              </a:rPr>
              <a:t>  </a:t>
            </a:r>
            <a:r>
              <a:rPr dirty="0" sz="2400" spc="-10">
                <a:latin typeface="Calibri"/>
                <a:cs typeface="Calibri"/>
              </a:rPr>
              <a:t>keperluan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analisis.</a:t>
            </a:r>
            <a:r>
              <a:rPr dirty="0" sz="2400" spc="1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tetapi</a:t>
            </a:r>
            <a:r>
              <a:rPr dirty="0" sz="2400" spc="1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sering</a:t>
            </a:r>
            <a:r>
              <a:rPr dirty="0" sz="2400" spc="1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kali</a:t>
            </a:r>
            <a:r>
              <a:rPr dirty="0" sz="2400" spc="1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mencakup</a:t>
            </a:r>
            <a:r>
              <a:rPr dirty="0" sz="2400" spc="1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para</a:t>
            </a:r>
            <a:r>
              <a:rPr dirty="0" sz="2400" spc="1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rekan</a:t>
            </a:r>
            <a:r>
              <a:rPr dirty="0" sz="2400" spc="1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dalam</a:t>
            </a:r>
            <a:r>
              <a:rPr dirty="0" sz="2400" spc="17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firma.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Pendapatan</a:t>
            </a:r>
            <a:r>
              <a:rPr dirty="0" sz="2400" spc="9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per</a:t>
            </a:r>
            <a:r>
              <a:rPr dirty="0" sz="2400" spc="10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karyawan</a:t>
            </a:r>
            <a:r>
              <a:rPr dirty="0" sz="2400" spc="9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(revenue</a:t>
            </a:r>
            <a:r>
              <a:rPr dirty="0" sz="2400" spc="10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per</a:t>
            </a:r>
            <a:r>
              <a:rPr dirty="0" sz="2400" spc="10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employee)</a:t>
            </a:r>
            <a:r>
              <a:rPr dirty="0" sz="2400" spc="100">
                <a:latin typeface="Calibri"/>
                <a:cs typeface="Calibri"/>
              </a:rPr>
              <a:t>  </a:t>
            </a:r>
            <a:r>
              <a:rPr dirty="0" sz="2400" spc="-10">
                <a:latin typeface="Calibri"/>
                <a:cs typeface="Calibri"/>
              </a:rPr>
              <a:t>dapat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digunakan</a:t>
            </a:r>
            <a:r>
              <a:rPr dirty="0" sz="2400" spc="11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sebagai</a:t>
            </a:r>
            <a:r>
              <a:rPr dirty="0" sz="2400" spc="1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ukuran</a:t>
            </a:r>
            <a:r>
              <a:rPr dirty="0" sz="2400" spc="1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efisiensi</a:t>
            </a:r>
            <a:r>
              <a:rPr dirty="0" sz="2400" spc="1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persekutuan.</a:t>
            </a:r>
            <a:r>
              <a:rPr dirty="0" sz="2400" spc="1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Pendapatan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merupakan</a:t>
            </a:r>
            <a:r>
              <a:rPr dirty="0" sz="2400" spc="4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ukuran</a:t>
            </a:r>
            <a:r>
              <a:rPr dirty="0" sz="2400" spc="4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untuk</a:t>
            </a:r>
            <a:r>
              <a:rPr dirty="0" sz="2400" spc="4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“hasil/pencapaian.”</a:t>
            </a:r>
            <a:r>
              <a:rPr dirty="0" sz="2400" spc="4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Jumlah</a:t>
            </a:r>
            <a:r>
              <a:rPr dirty="0" sz="2400" spc="4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orang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dalam</a:t>
            </a:r>
            <a:r>
              <a:rPr dirty="0" sz="2400" spc="25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firma</a:t>
            </a:r>
            <a:r>
              <a:rPr dirty="0" sz="2400" spc="25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jasa</a:t>
            </a:r>
            <a:r>
              <a:rPr dirty="0" sz="2400" spc="2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adalah</a:t>
            </a:r>
            <a:r>
              <a:rPr dirty="0" sz="2400" spc="25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ukuran</a:t>
            </a:r>
            <a:r>
              <a:rPr dirty="0" sz="2400" spc="25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untuk</a:t>
            </a:r>
            <a:r>
              <a:rPr dirty="0" sz="2400" spc="25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“usaha”</a:t>
            </a:r>
            <a:r>
              <a:rPr dirty="0" sz="2400" spc="25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yang</a:t>
            </a:r>
            <a:r>
              <a:rPr dirty="0" sz="2400" spc="254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penting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untuk</a:t>
            </a:r>
            <a:r>
              <a:rPr dirty="0" sz="2400" spc="1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menghasilkan</a:t>
            </a:r>
            <a:r>
              <a:rPr dirty="0" sz="2400" spc="1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pendapatan</a:t>
            </a:r>
            <a:r>
              <a:rPr dirty="0" sz="2400" spc="1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tersebut.</a:t>
            </a:r>
            <a:r>
              <a:rPr dirty="0" sz="2400" spc="1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Dengan</a:t>
            </a:r>
            <a:r>
              <a:rPr dirty="0" sz="2400" spc="15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demikian,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rasio</a:t>
            </a:r>
            <a:r>
              <a:rPr dirty="0" sz="2400" spc="3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keduanya</a:t>
            </a:r>
            <a:r>
              <a:rPr dirty="0" sz="2400" spc="3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adalah</a:t>
            </a:r>
            <a:r>
              <a:rPr dirty="0" sz="2400" spc="3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jenis</a:t>
            </a:r>
            <a:r>
              <a:rPr dirty="0" sz="2400" spc="3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rasio</a:t>
            </a:r>
            <a:r>
              <a:rPr dirty="0" sz="2400" spc="3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hasil‐usaha</a:t>
            </a:r>
            <a:r>
              <a:rPr dirty="0" sz="2400" spc="3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atau</a:t>
            </a:r>
            <a:r>
              <a:rPr dirty="0" sz="2400" spc="36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efisiensi.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Rasio</a:t>
            </a:r>
            <a:r>
              <a:rPr dirty="0" sz="2400" spc="-114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tersebut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dihitung</a:t>
            </a:r>
            <a:r>
              <a:rPr dirty="0" sz="2400" spc="-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sebagai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berikut.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457200" y="5352288"/>
            <a:ext cx="9144000" cy="1068070"/>
            <a:chOff x="457200" y="5352288"/>
            <a:chExt cx="9144000" cy="1068070"/>
          </a:xfrm>
        </p:grpSpPr>
        <p:sp>
          <p:nvSpPr>
            <p:cNvPr id="6" name="object 6" descr=""/>
            <p:cNvSpPr/>
            <p:nvPr/>
          </p:nvSpPr>
          <p:spPr>
            <a:xfrm>
              <a:off x="457200" y="5352288"/>
              <a:ext cx="9144000" cy="980440"/>
            </a:xfrm>
            <a:custGeom>
              <a:avLst/>
              <a:gdLst/>
              <a:ahLst/>
              <a:cxnLst/>
              <a:rect l="l" t="t" r="r" b="b"/>
              <a:pathLst>
                <a:path w="9144000" h="980439">
                  <a:moveTo>
                    <a:pt x="9144000" y="97993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979932"/>
                  </a:lnTo>
                  <a:lnTo>
                    <a:pt x="9144000" y="9799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9601" y="5542788"/>
              <a:ext cx="4968240" cy="78943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136648" y="5529834"/>
              <a:ext cx="4994275" cy="802640"/>
            </a:xfrm>
            <a:custGeom>
              <a:avLst/>
              <a:gdLst/>
              <a:ahLst/>
              <a:cxnLst/>
              <a:rect l="l" t="t" r="r" b="b"/>
              <a:pathLst>
                <a:path w="4994275" h="802639">
                  <a:moveTo>
                    <a:pt x="4994148" y="802386"/>
                  </a:moveTo>
                  <a:lnTo>
                    <a:pt x="4994148" y="0"/>
                  </a:lnTo>
                  <a:lnTo>
                    <a:pt x="0" y="0"/>
                  </a:lnTo>
                  <a:lnTo>
                    <a:pt x="0" y="802386"/>
                  </a:lnTo>
                  <a:lnTo>
                    <a:pt x="6095" y="802386"/>
                  </a:lnTo>
                  <a:lnTo>
                    <a:pt x="6095" y="12954"/>
                  </a:lnTo>
                  <a:lnTo>
                    <a:pt x="12953" y="6858"/>
                  </a:lnTo>
                  <a:lnTo>
                    <a:pt x="12953" y="12954"/>
                  </a:lnTo>
                  <a:lnTo>
                    <a:pt x="4981194" y="12953"/>
                  </a:lnTo>
                  <a:lnTo>
                    <a:pt x="4981194" y="6857"/>
                  </a:lnTo>
                  <a:lnTo>
                    <a:pt x="4987290" y="12953"/>
                  </a:lnTo>
                  <a:lnTo>
                    <a:pt x="4987290" y="802386"/>
                  </a:lnTo>
                  <a:lnTo>
                    <a:pt x="4994148" y="802386"/>
                  </a:lnTo>
                  <a:close/>
                </a:path>
                <a:path w="4994275" h="802639">
                  <a:moveTo>
                    <a:pt x="12953" y="12954"/>
                  </a:moveTo>
                  <a:lnTo>
                    <a:pt x="12953" y="6858"/>
                  </a:lnTo>
                  <a:lnTo>
                    <a:pt x="6095" y="12954"/>
                  </a:lnTo>
                  <a:lnTo>
                    <a:pt x="12953" y="12954"/>
                  </a:lnTo>
                  <a:close/>
                </a:path>
                <a:path w="4994275" h="802639">
                  <a:moveTo>
                    <a:pt x="12953" y="802386"/>
                  </a:moveTo>
                  <a:lnTo>
                    <a:pt x="12953" y="12954"/>
                  </a:lnTo>
                  <a:lnTo>
                    <a:pt x="6095" y="12954"/>
                  </a:lnTo>
                  <a:lnTo>
                    <a:pt x="6095" y="802386"/>
                  </a:lnTo>
                  <a:lnTo>
                    <a:pt x="12953" y="802386"/>
                  </a:lnTo>
                  <a:close/>
                </a:path>
                <a:path w="4994275" h="802639">
                  <a:moveTo>
                    <a:pt x="4987290" y="12953"/>
                  </a:moveTo>
                  <a:lnTo>
                    <a:pt x="4981194" y="6857"/>
                  </a:lnTo>
                  <a:lnTo>
                    <a:pt x="4981194" y="12953"/>
                  </a:lnTo>
                  <a:lnTo>
                    <a:pt x="4987290" y="12953"/>
                  </a:lnTo>
                  <a:close/>
                </a:path>
                <a:path w="4994275" h="802639">
                  <a:moveTo>
                    <a:pt x="4987290" y="802386"/>
                  </a:moveTo>
                  <a:lnTo>
                    <a:pt x="4987290" y="12953"/>
                  </a:lnTo>
                  <a:lnTo>
                    <a:pt x="4981194" y="12953"/>
                  </a:lnTo>
                  <a:lnTo>
                    <a:pt x="4981194" y="802386"/>
                  </a:lnTo>
                  <a:lnTo>
                    <a:pt x="4987290" y="8023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9601" y="6332220"/>
              <a:ext cx="4968240" cy="7467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136648" y="6332220"/>
              <a:ext cx="4994275" cy="87630"/>
            </a:xfrm>
            <a:custGeom>
              <a:avLst/>
              <a:gdLst/>
              <a:ahLst/>
              <a:cxnLst/>
              <a:rect l="l" t="t" r="r" b="b"/>
              <a:pathLst>
                <a:path w="4994275" h="87629">
                  <a:moveTo>
                    <a:pt x="12953" y="74676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87630"/>
                  </a:lnTo>
                  <a:lnTo>
                    <a:pt x="6095" y="87630"/>
                  </a:lnTo>
                  <a:lnTo>
                    <a:pt x="6095" y="74676"/>
                  </a:lnTo>
                  <a:lnTo>
                    <a:pt x="12953" y="74676"/>
                  </a:lnTo>
                  <a:close/>
                </a:path>
                <a:path w="4994275" h="87629">
                  <a:moveTo>
                    <a:pt x="4987290" y="74675"/>
                  </a:moveTo>
                  <a:lnTo>
                    <a:pt x="6095" y="74676"/>
                  </a:lnTo>
                  <a:lnTo>
                    <a:pt x="12953" y="80772"/>
                  </a:lnTo>
                  <a:lnTo>
                    <a:pt x="12953" y="87630"/>
                  </a:lnTo>
                  <a:lnTo>
                    <a:pt x="4981194" y="87629"/>
                  </a:lnTo>
                  <a:lnTo>
                    <a:pt x="4981194" y="80771"/>
                  </a:lnTo>
                  <a:lnTo>
                    <a:pt x="4987290" y="74675"/>
                  </a:lnTo>
                  <a:close/>
                </a:path>
                <a:path w="4994275" h="87629">
                  <a:moveTo>
                    <a:pt x="12953" y="87630"/>
                  </a:moveTo>
                  <a:lnTo>
                    <a:pt x="12953" y="80772"/>
                  </a:lnTo>
                  <a:lnTo>
                    <a:pt x="6095" y="74676"/>
                  </a:lnTo>
                  <a:lnTo>
                    <a:pt x="6095" y="87630"/>
                  </a:lnTo>
                  <a:lnTo>
                    <a:pt x="12953" y="87630"/>
                  </a:lnTo>
                  <a:close/>
                </a:path>
                <a:path w="4994275" h="87629">
                  <a:moveTo>
                    <a:pt x="4994148" y="87629"/>
                  </a:moveTo>
                  <a:lnTo>
                    <a:pt x="4994148" y="0"/>
                  </a:lnTo>
                  <a:lnTo>
                    <a:pt x="4981194" y="0"/>
                  </a:lnTo>
                  <a:lnTo>
                    <a:pt x="4981194" y="74675"/>
                  </a:lnTo>
                  <a:lnTo>
                    <a:pt x="4987290" y="74675"/>
                  </a:lnTo>
                  <a:lnTo>
                    <a:pt x="4987290" y="87629"/>
                  </a:lnTo>
                  <a:lnTo>
                    <a:pt x="4994148" y="87629"/>
                  </a:lnTo>
                  <a:close/>
                </a:path>
                <a:path w="4994275" h="87629">
                  <a:moveTo>
                    <a:pt x="4987290" y="87629"/>
                  </a:moveTo>
                  <a:lnTo>
                    <a:pt x="4987290" y="74675"/>
                  </a:lnTo>
                  <a:lnTo>
                    <a:pt x="4981194" y="80771"/>
                  </a:lnTo>
                  <a:lnTo>
                    <a:pt x="4981194" y="87629"/>
                  </a:lnTo>
                  <a:lnTo>
                    <a:pt x="4987290" y="876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234505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RANGKUMAN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2937510"/>
          </a:xfrm>
          <a:custGeom>
            <a:avLst/>
            <a:gdLst/>
            <a:ahLst/>
            <a:cxnLst/>
            <a:rect l="l" t="t" r="r" b="b"/>
            <a:pathLst>
              <a:path w="9144000" h="2937510">
                <a:moveTo>
                  <a:pt x="9144000" y="0"/>
                </a:moveTo>
                <a:lnTo>
                  <a:pt x="0" y="0"/>
                </a:lnTo>
                <a:lnTo>
                  <a:pt x="0" y="978408"/>
                </a:lnTo>
                <a:lnTo>
                  <a:pt x="0" y="979170"/>
                </a:lnTo>
                <a:lnTo>
                  <a:pt x="0" y="1957578"/>
                </a:lnTo>
                <a:lnTo>
                  <a:pt x="0" y="1958340"/>
                </a:lnTo>
                <a:lnTo>
                  <a:pt x="0" y="2937510"/>
                </a:lnTo>
                <a:lnTo>
                  <a:pt x="9144000" y="2937510"/>
                </a:lnTo>
                <a:lnTo>
                  <a:pt x="9144000" y="1958340"/>
                </a:lnTo>
                <a:lnTo>
                  <a:pt x="9144000" y="1957578"/>
                </a:lnTo>
                <a:lnTo>
                  <a:pt x="9144000" y="979170"/>
                </a:lnTo>
                <a:lnTo>
                  <a:pt x="9144000" y="978408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64512"/>
            <a:ext cx="8071484" cy="3049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4330" marR="5715" indent="-34163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b="1">
                <a:latin typeface="Calibri"/>
                <a:cs typeface="Calibri"/>
              </a:rPr>
              <a:t>TUJUAN</a:t>
            </a:r>
            <a:r>
              <a:rPr dirty="0" sz="3200" spc="74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1.</a:t>
            </a:r>
            <a:r>
              <a:rPr dirty="0" sz="3200" spc="74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Menjelaskan</a:t>
            </a:r>
            <a:r>
              <a:rPr dirty="0" sz="3200" spc="74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karakteristik</a:t>
            </a:r>
            <a:r>
              <a:rPr dirty="0" sz="3200" spc="74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dasar </a:t>
            </a:r>
            <a:r>
              <a:rPr dirty="0" sz="3200" spc="-10" b="1">
                <a:latin typeface="Calibri"/>
                <a:cs typeface="Calibri"/>
              </a:rPr>
              <a:t>	</a:t>
            </a:r>
            <a:r>
              <a:rPr dirty="0" sz="3200" b="1">
                <a:latin typeface="Calibri"/>
                <a:cs typeface="Calibri"/>
              </a:rPr>
              <a:t>perusahaan</a:t>
            </a:r>
            <a:r>
              <a:rPr dirty="0" sz="3200" spc="59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perseorangan,</a:t>
            </a:r>
            <a:r>
              <a:rPr dirty="0" sz="3200" spc="58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persekutuan,</a:t>
            </a:r>
            <a:r>
              <a:rPr dirty="0" sz="3200" spc="600" b="1">
                <a:latin typeface="Calibri"/>
                <a:cs typeface="Calibri"/>
              </a:rPr>
              <a:t> </a:t>
            </a:r>
            <a:r>
              <a:rPr dirty="0" sz="3200" spc="-25" b="1">
                <a:latin typeface="Calibri"/>
                <a:cs typeface="Calibri"/>
              </a:rPr>
              <a:t>CV, </a:t>
            </a:r>
            <a:r>
              <a:rPr dirty="0" sz="3200" spc="-25" b="1">
                <a:latin typeface="Calibri"/>
                <a:cs typeface="Calibri"/>
              </a:rPr>
              <a:t>	</a:t>
            </a:r>
            <a:r>
              <a:rPr dirty="0" sz="3200" b="1">
                <a:latin typeface="Calibri"/>
                <a:cs typeface="Calibri"/>
              </a:rPr>
              <a:t>dan</a:t>
            </a:r>
            <a:r>
              <a:rPr dirty="0" sz="3200" spc="70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Firma.</a:t>
            </a:r>
            <a:endParaRPr sz="3200">
              <a:latin typeface="Calibri"/>
              <a:cs typeface="Calibri"/>
            </a:endParaRPr>
          </a:p>
          <a:p>
            <a:pPr algn="just" marL="353695" marR="5080" indent="-34163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>
                <a:latin typeface="Calibri"/>
                <a:cs typeface="Calibri"/>
              </a:rPr>
              <a:t>Penjelasan</a:t>
            </a:r>
            <a:r>
              <a:rPr dirty="0" sz="3200" spc="15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tentang</a:t>
            </a:r>
            <a:r>
              <a:rPr dirty="0" sz="3200" spc="1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kelebihan</a:t>
            </a:r>
            <a:r>
              <a:rPr dirty="0" sz="3200" spc="17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dan</a:t>
            </a:r>
            <a:r>
              <a:rPr dirty="0" sz="3200" spc="16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kekurangan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perusahaan</a:t>
            </a:r>
            <a:r>
              <a:rPr dirty="0" sz="3200" spc="10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perseorangan,</a:t>
            </a:r>
            <a:r>
              <a:rPr dirty="0" sz="3200" spc="100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persekutuan,</a:t>
            </a:r>
            <a:r>
              <a:rPr dirty="0" sz="3200" spc="95">
                <a:latin typeface="Calibri"/>
                <a:cs typeface="Calibri"/>
              </a:rPr>
              <a:t>  </a:t>
            </a:r>
            <a:r>
              <a:rPr dirty="0" sz="3200" spc="-25">
                <a:latin typeface="Calibri"/>
                <a:cs typeface="Calibri"/>
              </a:rPr>
              <a:t>CV, </a:t>
            </a:r>
            <a:r>
              <a:rPr dirty="0" sz="3200" spc="-25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dan</a:t>
            </a:r>
            <a:r>
              <a:rPr dirty="0" sz="3200" spc="5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Firma</a:t>
            </a:r>
            <a:r>
              <a:rPr dirty="0" sz="3200" spc="-6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dirangkum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di</a:t>
            </a:r>
            <a:r>
              <a:rPr dirty="0" sz="3200" spc="-65">
                <a:latin typeface="Calibri"/>
                <a:cs typeface="Calibri"/>
              </a:rPr>
              <a:t> </a:t>
            </a:r>
            <a:r>
              <a:rPr dirty="0" sz="3200" spc="-30">
                <a:latin typeface="Calibri"/>
                <a:cs typeface="Calibri"/>
              </a:rPr>
              <a:t>Tampilan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1.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6" y="2027173"/>
            <a:ext cx="8073390" cy="237109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355600" marR="5080" indent="-342900">
              <a:lnSpc>
                <a:spcPts val="292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 b="1">
                <a:latin typeface="Calibri"/>
                <a:cs typeface="Calibri"/>
              </a:rPr>
              <a:t>TUJUAN</a:t>
            </a:r>
            <a:r>
              <a:rPr dirty="0" sz="2700" spc="625" b="1">
                <a:latin typeface="Calibri"/>
                <a:cs typeface="Calibri"/>
              </a:rPr>
              <a:t>  </a:t>
            </a:r>
            <a:r>
              <a:rPr dirty="0" sz="2700" b="1">
                <a:latin typeface="Calibri"/>
                <a:cs typeface="Calibri"/>
              </a:rPr>
              <a:t>2.</a:t>
            </a:r>
            <a:r>
              <a:rPr dirty="0" sz="2700" spc="630" b="1">
                <a:latin typeface="Calibri"/>
                <a:cs typeface="Calibri"/>
              </a:rPr>
              <a:t>  </a:t>
            </a:r>
            <a:r>
              <a:rPr dirty="0" sz="2700" b="1">
                <a:latin typeface="Calibri"/>
                <a:cs typeface="Calibri"/>
              </a:rPr>
              <a:t>Menjelaskan</a:t>
            </a:r>
            <a:r>
              <a:rPr dirty="0" sz="2700" spc="635" b="1">
                <a:latin typeface="Calibri"/>
                <a:cs typeface="Calibri"/>
              </a:rPr>
              <a:t>  </a:t>
            </a:r>
            <a:r>
              <a:rPr dirty="0" sz="2700" b="1">
                <a:latin typeface="Calibri"/>
                <a:cs typeface="Calibri"/>
              </a:rPr>
              <a:t>dan</a:t>
            </a:r>
            <a:r>
              <a:rPr dirty="0" sz="2700" spc="630" b="1">
                <a:latin typeface="Calibri"/>
                <a:cs typeface="Calibri"/>
              </a:rPr>
              <a:t>  </a:t>
            </a:r>
            <a:r>
              <a:rPr dirty="0" sz="2700" b="1">
                <a:latin typeface="Calibri"/>
                <a:cs typeface="Calibri"/>
              </a:rPr>
              <a:t>memberi</a:t>
            </a:r>
            <a:r>
              <a:rPr dirty="0" sz="2700" spc="630" b="1">
                <a:latin typeface="Calibri"/>
                <a:cs typeface="Calibri"/>
              </a:rPr>
              <a:t>  </a:t>
            </a:r>
            <a:r>
              <a:rPr dirty="0" sz="2700" spc="-10" b="1">
                <a:latin typeface="Calibri"/>
                <a:cs typeface="Calibri"/>
              </a:rPr>
              <a:t>contoh </a:t>
            </a:r>
            <a:r>
              <a:rPr dirty="0" sz="2700" b="1">
                <a:latin typeface="Calibri"/>
                <a:cs typeface="Calibri"/>
              </a:rPr>
              <a:t>penerapan</a:t>
            </a:r>
            <a:r>
              <a:rPr dirty="0" sz="2700" spc="490" b="1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akuntansi</a:t>
            </a:r>
            <a:r>
              <a:rPr dirty="0" sz="2700" spc="495" b="1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untuk</a:t>
            </a:r>
            <a:r>
              <a:rPr dirty="0" sz="2700" spc="500" b="1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mendirikan</a:t>
            </a:r>
            <a:r>
              <a:rPr dirty="0" sz="2700" spc="490" b="1">
                <a:latin typeface="Calibri"/>
                <a:cs typeface="Calibri"/>
              </a:rPr>
              <a:t> </a:t>
            </a:r>
            <a:r>
              <a:rPr dirty="0" sz="2700" spc="-10" b="1">
                <a:latin typeface="Calibri"/>
                <a:cs typeface="Calibri"/>
              </a:rPr>
              <a:t>perusahaan </a:t>
            </a:r>
            <a:r>
              <a:rPr dirty="0" sz="2700" b="1">
                <a:latin typeface="Calibri"/>
                <a:cs typeface="Calibri"/>
              </a:rPr>
              <a:t>persekutuan dan</a:t>
            </a:r>
            <a:r>
              <a:rPr dirty="0" sz="2700" spc="5" b="1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untuk membagi</a:t>
            </a:r>
            <a:r>
              <a:rPr dirty="0" sz="2700" spc="5" b="1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laba bersih </a:t>
            </a:r>
            <a:r>
              <a:rPr dirty="0" sz="2700" spc="-10" b="1">
                <a:latin typeface="Calibri"/>
                <a:cs typeface="Calibri"/>
              </a:rPr>
              <a:t>maupun </a:t>
            </a:r>
            <a:r>
              <a:rPr dirty="0" sz="2700" b="1">
                <a:latin typeface="Calibri"/>
                <a:cs typeface="Calibri"/>
              </a:rPr>
              <a:t>rugi</a:t>
            </a:r>
            <a:r>
              <a:rPr dirty="0" sz="2700" spc="-65" b="1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bersih</a:t>
            </a:r>
            <a:r>
              <a:rPr dirty="0" sz="2700" spc="-65" b="1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dalam</a:t>
            </a:r>
            <a:r>
              <a:rPr dirty="0" sz="2700" spc="-40" b="1">
                <a:latin typeface="Calibri"/>
                <a:cs typeface="Calibri"/>
              </a:rPr>
              <a:t> </a:t>
            </a:r>
            <a:r>
              <a:rPr dirty="0" sz="2700" spc="-10" b="1">
                <a:latin typeface="Calibri"/>
                <a:cs typeface="Calibri"/>
              </a:rPr>
              <a:t>persekutuan.</a:t>
            </a:r>
            <a:endParaRPr sz="2700">
              <a:latin typeface="Calibri"/>
              <a:cs typeface="Calibri"/>
            </a:endParaRPr>
          </a:p>
          <a:p>
            <a:pPr algn="just" marL="354965" marR="7620" indent="-342900">
              <a:lnSpc>
                <a:spcPts val="2920"/>
              </a:lnSpc>
              <a:spcBef>
                <a:spcPts val="63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700">
                <a:latin typeface="Calibri"/>
                <a:cs typeface="Calibri"/>
              </a:rPr>
              <a:t>Saat</a:t>
            </a:r>
            <a:r>
              <a:rPr dirty="0" sz="2700" spc="56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persekutuan</a:t>
            </a:r>
            <a:r>
              <a:rPr dirty="0" sz="2700" spc="5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dibentuk,</a:t>
            </a:r>
            <a:r>
              <a:rPr dirty="0" sz="2700" spc="5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akun‐akun</a:t>
            </a:r>
            <a:r>
              <a:rPr dirty="0" sz="2700" spc="5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didebit</a:t>
            </a:r>
            <a:r>
              <a:rPr dirty="0" sz="2700" spc="59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untuk </a:t>
            </a:r>
            <a:r>
              <a:rPr dirty="0" sz="2700">
                <a:latin typeface="Calibri"/>
                <a:cs typeface="Calibri"/>
              </a:rPr>
              <a:t>aset</a:t>
            </a:r>
            <a:r>
              <a:rPr dirty="0" sz="2700" spc="9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114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diserahkan</a:t>
            </a:r>
            <a:r>
              <a:rPr dirty="0" sz="2700" spc="11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11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dikredit</a:t>
            </a:r>
            <a:r>
              <a:rPr dirty="0" sz="2700" spc="11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untuk</a:t>
            </a:r>
            <a:r>
              <a:rPr dirty="0" sz="2700" spc="120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kewajiban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336039" y="4331461"/>
            <a:ext cx="672973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9635" algn="l"/>
                <a:tab pos="3313429" algn="l"/>
                <a:tab pos="4057650" algn="l"/>
                <a:tab pos="4953000" algn="l"/>
                <a:tab pos="6051550" algn="l"/>
              </a:tabLst>
            </a:pPr>
            <a:r>
              <a:rPr dirty="0" sz="2700" spc="-20">
                <a:latin typeface="Calibri"/>
                <a:cs typeface="Calibri"/>
              </a:rPr>
              <a:t>yang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diperhitungkan,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5">
                <a:latin typeface="Calibri"/>
                <a:cs typeface="Calibri"/>
              </a:rPr>
              <a:t>dan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0">
                <a:latin typeface="Calibri"/>
                <a:cs typeface="Calibri"/>
              </a:rPr>
              <a:t>akun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modal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milik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36039" y="4701794"/>
            <a:ext cx="6736080" cy="80772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 marR="5080">
              <a:lnSpc>
                <a:spcPts val="2920"/>
              </a:lnSpc>
              <a:spcBef>
                <a:spcPts val="459"/>
              </a:spcBef>
              <a:tabLst>
                <a:tab pos="1947545" algn="l"/>
                <a:tab pos="2973705" algn="l"/>
                <a:tab pos="3577590" algn="l"/>
                <a:tab pos="4525010" algn="l"/>
                <a:tab pos="4998720" algn="l"/>
                <a:tab pos="5836920" algn="l"/>
                <a:tab pos="6102985" algn="l"/>
              </a:tabLst>
            </a:pPr>
            <a:r>
              <a:rPr dirty="0" sz="2700" spc="-10">
                <a:latin typeface="Calibri"/>
                <a:cs typeface="Calibri"/>
              </a:rPr>
              <a:t>dikreditkan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sejumlah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nilai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bersih.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0">
                <a:latin typeface="Calibri"/>
                <a:cs typeface="Calibri"/>
              </a:rPr>
              <a:t>Laba </a:t>
            </a:r>
            <a:r>
              <a:rPr dirty="0" sz="2700" spc="-10">
                <a:latin typeface="Calibri"/>
                <a:cs typeface="Calibri"/>
              </a:rPr>
              <a:t>persekutuan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51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dapat	</a:t>
            </a:r>
            <a:r>
              <a:rPr dirty="0" sz="2700" spc="-10">
                <a:latin typeface="Calibri"/>
                <a:cs typeface="Calibri"/>
              </a:rPr>
              <a:t>dibagikan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5">
                <a:latin typeface="Calibri"/>
                <a:cs typeface="Calibri"/>
              </a:rPr>
              <a:t>di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antara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0">
                <a:latin typeface="Calibri"/>
                <a:cs typeface="Calibri"/>
              </a:rPr>
              <a:t>para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181149" y="4331461"/>
            <a:ext cx="885190" cy="117792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12700" marR="5080" indent="81280">
              <a:lnSpc>
                <a:spcPts val="2920"/>
              </a:lnSpc>
              <a:spcBef>
                <a:spcPts val="459"/>
              </a:spcBef>
            </a:pPr>
            <a:r>
              <a:rPr dirty="0" sz="2700" spc="-30">
                <a:latin typeface="Calibri"/>
                <a:cs typeface="Calibri"/>
              </a:rPr>
              <a:t>rekan </a:t>
            </a:r>
            <a:r>
              <a:rPr dirty="0" sz="2700" spc="-10">
                <a:latin typeface="Calibri"/>
                <a:cs typeface="Calibri"/>
              </a:rPr>
              <a:t>bersih rekan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336039" y="5442457"/>
            <a:ext cx="7731125" cy="80772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 marR="5080">
              <a:lnSpc>
                <a:spcPts val="2920"/>
              </a:lnSpc>
              <a:spcBef>
                <a:spcPts val="459"/>
              </a:spcBef>
            </a:pPr>
            <a:r>
              <a:rPr dirty="0" sz="2700">
                <a:latin typeface="Calibri"/>
                <a:cs typeface="Calibri"/>
              </a:rPr>
              <a:t>berdasarkan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jasa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diberikan,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bunga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atas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saldo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akun </a:t>
            </a:r>
            <a:r>
              <a:rPr dirty="0" sz="2700">
                <a:latin typeface="Calibri"/>
                <a:cs typeface="Calibri"/>
              </a:rPr>
              <a:t>modal,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rasio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pembagian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laba.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20315"/>
            <a:ext cx="8074659" cy="221996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algn="just" marL="355600" marR="5080" indent="-342900">
              <a:lnSpc>
                <a:spcPts val="3240"/>
              </a:lnSpc>
              <a:spcBef>
                <a:spcPts val="50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 b="1">
                <a:latin typeface="Calibri"/>
                <a:cs typeface="Calibri"/>
              </a:rPr>
              <a:t>TUJUAN</a:t>
            </a:r>
            <a:r>
              <a:rPr dirty="0" sz="3000" spc="220" b="1">
                <a:latin typeface="Calibri"/>
                <a:cs typeface="Calibri"/>
              </a:rPr>
              <a:t>  </a:t>
            </a:r>
            <a:r>
              <a:rPr dirty="0" sz="3000" b="1">
                <a:latin typeface="Calibri"/>
                <a:cs typeface="Calibri"/>
              </a:rPr>
              <a:t>3.Menjelaskan</a:t>
            </a:r>
            <a:r>
              <a:rPr dirty="0" sz="3000" spc="225" b="1">
                <a:latin typeface="Calibri"/>
                <a:cs typeface="Calibri"/>
              </a:rPr>
              <a:t>  </a:t>
            </a:r>
            <a:r>
              <a:rPr dirty="0" sz="3000" b="1">
                <a:latin typeface="Calibri"/>
                <a:cs typeface="Calibri"/>
              </a:rPr>
              <a:t>dan</a:t>
            </a:r>
            <a:r>
              <a:rPr dirty="0" sz="3000" spc="225" b="1">
                <a:latin typeface="Calibri"/>
                <a:cs typeface="Calibri"/>
              </a:rPr>
              <a:t>  </a:t>
            </a:r>
            <a:r>
              <a:rPr dirty="0" sz="3000" b="1">
                <a:latin typeface="Calibri"/>
                <a:cs typeface="Calibri"/>
              </a:rPr>
              <a:t>memberi</a:t>
            </a:r>
            <a:r>
              <a:rPr dirty="0" sz="3000" spc="220" b="1">
                <a:latin typeface="Calibri"/>
                <a:cs typeface="Calibri"/>
              </a:rPr>
              <a:t>  </a:t>
            </a:r>
            <a:r>
              <a:rPr dirty="0" sz="3000" spc="-10" b="1">
                <a:latin typeface="Calibri"/>
                <a:cs typeface="Calibri"/>
              </a:rPr>
              <a:t>contoh </a:t>
            </a:r>
            <a:r>
              <a:rPr dirty="0" sz="3000" b="1">
                <a:latin typeface="Calibri"/>
                <a:cs typeface="Calibri"/>
              </a:rPr>
              <a:t>penerapan</a:t>
            </a:r>
            <a:r>
              <a:rPr dirty="0" sz="3000" spc="680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akuntansi</a:t>
            </a:r>
            <a:r>
              <a:rPr dirty="0" sz="3000" spc="695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untuk</a:t>
            </a:r>
            <a:r>
              <a:rPr dirty="0" sz="3000" spc="685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keikutsertaan</a:t>
            </a:r>
            <a:r>
              <a:rPr dirty="0" sz="3000" spc="680" b="1">
                <a:latin typeface="Calibri"/>
                <a:cs typeface="Calibri"/>
              </a:rPr>
              <a:t> </a:t>
            </a:r>
            <a:r>
              <a:rPr dirty="0" sz="3000" spc="-25" b="1">
                <a:latin typeface="Calibri"/>
                <a:cs typeface="Calibri"/>
              </a:rPr>
              <a:t>dan </a:t>
            </a:r>
            <a:r>
              <a:rPr dirty="0" sz="3000" spc="-10" b="1">
                <a:latin typeface="Calibri"/>
                <a:cs typeface="Calibri"/>
              </a:rPr>
              <a:t>pengunduran</a:t>
            </a:r>
            <a:r>
              <a:rPr dirty="0" sz="3000" spc="-65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diri</a:t>
            </a:r>
            <a:r>
              <a:rPr dirty="0" sz="3000" spc="-75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rekan</a:t>
            </a:r>
            <a:r>
              <a:rPr dirty="0" sz="3000" spc="-80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dalam</a:t>
            </a:r>
            <a:r>
              <a:rPr dirty="0" sz="3000" spc="-90" b="1">
                <a:latin typeface="Calibri"/>
                <a:cs typeface="Calibri"/>
              </a:rPr>
              <a:t> </a:t>
            </a:r>
            <a:r>
              <a:rPr dirty="0" sz="3000" spc="-10" b="1">
                <a:latin typeface="Calibri"/>
                <a:cs typeface="Calibri"/>
              </a:rPr>
              <a:t>persekutuan.</a:t>
            </a:r>
            <a:endParaRPr sz="3000">
              <a:latin typeface="Calibri"/>
              <a:cs typeface="Calibri"/>
            </a:endParaRPr>
          </a:p>
          <a:p>
            <a:pPr algn="just" marL="355600" marR="6350" indent="-342900">
              <a:lnSpc>
                <a:spcPts val="324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Aset</a:t>
            </a:r>
            <a:r>
              <a:rPr dirty="0" sz="3000" spc="3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persekutuan</a:t>
            </a:r>
            <a:r>
              <a:rPr dirty="0" sz="3000" spc="3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harus</a:t>
            </a:r>
            <a:r>
              <a:rPr dirty="0" sz="3000" spc="3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disajikan</a:t>
            </a:r>
            <a:r>
              <a:rPr dirty="0" sz="3000" spc="3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kembali</a:t>
            </a:r>
            <a:r>
              <a:rPr dirty="0" sz="3000" spc="32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dalam </a:t>
            </a:r>
            <a:r>
              <a:rPr dirty="0" sz="3000">
                <a:latin typeface="Calibri"/>
                <a:cs typeface="Calibri"/>
              </a:rPr>
              <a:t>nilai</a:t>
            </a:r>
            <a:r>
              <a:rPr dirty="0" sz="3000" spc="5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saat</a:t>
            </a:r>
            <a:r>
              <a:rPr dirty="0" sz="3000" spc="54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ini</a:t>
            </a:r>
            <a:r>
              <a:rPr dirty="0" sz="3000" spc="5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sebelum</a:t>
            </a:r>
            <a:r>
              <a:rPr dirty="0" sz="3000" spc="54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seorang</a:t>
            </a:r>
            <a:r>
              <a:rPr dirty="0" sz="3000" spc="54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54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bergabung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6039" y="4169155"/>
            <a:ext cx="551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8855" algn="l"/>
                <a:tab pos="3659504" algn="l"/>
                <a:tab pos="4566920" algn="l"/>
              </a:tabLst>
            </a:pPr>
            <a:r>
              <a:rPr dirty="0" sz="3000" spc="-20">
                <a:latin typeface="Calibri"/>
                <a:cs typeface="Calibri"/>
              </a:rPr>
              <a:t>atau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mengundurkan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diri.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Rekan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36039" y="4169155"/>
            <a:ext cx="6536690" cy="89408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12700" marR="5080" indent="5796280">
              <a:lnSpc>
                <a:spcPts val="3240"/>
              </a:lnSpc>
              <a:spcBef>
                <a:spcPts val="505"/>
              </a:spcBef>
              <a:tabLst>
                <a:tab pos="2009139" algn="l"/>
                <a:tab pos="3310254" algn="l"/>
                <a:tab pos="5587365" algn="l"/>
              </a:tabLst>
            </a:pPr>
            <a:r>
              <a:rPr dirty="0" sz="3000" spc="-20">
                <a:latin typeface="Calibri"/>
                <a:cs typeface="Calibri"/>
              </a:rPr>
              <a:t>baru </a:t>
            </a:r>
            <a:r>
              <a:rPr dirty="0" sz="3000" spc="-10">
                <a:latin typeface="Calibri"/>
                <a:cs typeface="Calibri"/>
              </a:rPr>
              <a:t>bergabung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dalam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persekutuan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20">
                <a:latin typeface="Calibri"/>
                <a:cs typeface="Calibri"/>
              </a:rPr>
              <a:t>baik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897437" y="4169155"/>
            <a:ext cx="1169035" cy="89408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12700" marR="5080" indent="253365">
              <a:lnSpc>
                <a:spcPts val="3240"/>
              </a:lnSpc>
              <a:spcBef>
                <a:spcPts val="505"/>
              </a:spcBef>
            </a:pPr>
            <a:r>
              <a:rPr dirty="0" sz="3000" spc="-20">
                <a:latin typeface="Calibri"/>
                <a:cs typeface="Calibri"/>
              </a:rPr>
              <a:t>dapat </a:t>
            </a:r>
            <a:r>
              <a:rPr dirty="0" sz="3000" spc="-25">
                <a:latin typeface="Calibri"/>
                <a:cs typeface="Calibri"/>
              </a:rPr>
              <a:t>dengan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336039" y="4992116"/>
            <a:ext cx="7729220" cy="130556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algn="just" marL="12700" marR="5080">
              <a:lnSpc>
                <a:spcPts val="3240"/>
              </a:lnSpc>
              <a:spcBef>
                <a:spcPts val="505"/>
              </a:spcBef>
            </a:pPr>
            <a:r>
              <a:rPr dirty="0" sz="3000">
                <a:latin typeface="Calibri"/>
                <a:cs typeface="Calibri"/>
              </a:rPr>
              <a:t>membeli</a:t>
            </a:r>
            <a:r>
              <a:rPr dirty="0" sz="3000" spc="254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kepemilika</a:t>
            </a:r>
            <a:r>
              <a:rPr dirty="0" sz="3000" spc="25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24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yang</a:t>
            </a:r>
            <a:r>
              <a:rPr dirty="0" sz="3000" spc="26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ada</a:t>
            </a:r>
            <a:r>
              <a:rPr dirty="0" sz="3000" spc="250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maupun </a:t>
            </a:r>
            <a:r>
              <a:rPr dirty="0" sz="3000">
                <a:latin typeface="Calibri"/>
                <a:cs typeface="Calibri"/>
              </a:rPr>
              <a:t>dengan</a:t>
            </a:r>
            <a:r>
              <a:rPr dirty="0" sz="3000" spc="6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membeli</a:t>
            </a:r>
            <a:r>
              <a:rPr dirty="0" sz="3000" spc="62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kepemilikan</a:t>
            </a:r>
            <a:r>
              <a:rPr dirty="0" sz="3000" spc="6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langsung</a:t>
            </a:r>
            <a:r>
              <a:rPr dirty="0" sz="3000" spc="625">
                <a:latin typeface="Calibri"/>
                <a:cs typeface="Calibri"/>
              </a:rPr>
              <a:t>  </a:t>
            </a:r>
            <a:r>
              <a:rPr dirty="0" sz="3000" spc="-20">
                <a:latin typeface="Calibri"/>
                <a:cs typeface="Calibri"/>
              </a:rPr>
              <a:t>dari </a:t>
            </a:r>
            <a:r>
              <a:rPr dirty="0" sz="3000" spc="-10">
                <a:latin typeface="Calibri"/>
                <a:cs typeface="Calibri"/>
              </a:rPr>
              <a:t>persekutuan.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437311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1983740"/>
            <a:ext cx="8072755" cy="423164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5600" algn="l"/>
                <a:tab pos="6757034" algn="l"/>
              </a:tabLst>
            </a:pPr>
            <a:r>
              <a:rPr dirty="0" sz="3000" b="1">
                <a:latin typeface="Calibri"/>
                <a:cs typeface="Calibri"/>
              </a:rPr>
              <a:t>TUJUAN</a:t>
            </a:r>
            <a:r>
              <a:rPr dirty="0" sz="3000" spc="50" b="1">
                <a:latin typeface="Calibri"/>
                <a:cs typeface="Calibri"/>
              </a:rPr>
              <a:t>  </a:t>
            </a:r>
            <a:r>
              <a:rPr dirty="0" sz="3000" b="1">
                <a:latin typeface="Calibri"/>
                <a:cs typeface="Calibri"/>
              </a:rPr>
              <a:t>4.</a:t>
            </a:r>
            <a:r>
              <a:rPr dirty="0" sz="3000" spc="55" b="1">
                <a:latin typeface="Calibri"/>
                <a:cs typeface="Calibri"/>
              </a:rPr>
              <a:t>  </a:t>
            </a:r>
            <a:r>
              <a:rPr dirty="0" sz="3000" b="1">
                <a:latin typeface="Calibri"/>
                <a:cs typeface="Calibri"/>
              </a:rPr>
              <a:t>Menjelaskan</a:t>
            </a:r>
            <a:r>
              <a:rPr dirty="0" sz="3000" spc="55" b="1">
                <a:latin typeface="Calibri"/>
                <a:cs typeface="Calibri"/>
              </a:rPr>
              <a:t>  </a:t>
            </a:r>
            <a:r>
              <a:rPr dirty="0" sz="3000" b="1">
                <a:latin typeface="Calibri"/>
                <a:cs typeface="Calibri"/>
              </a:rPr>
              <a:t>dan</a:t>
            </a:r>
            <a:r>
              <a:rPr dirty="0" sz="3000" spc="50" b="1">
                <a:latin typeface="Calibri"/>
                <a:cs typeface="Calibri"/>
              </a:rPr>
              <a:t>  </a:t>
            </a:r>
            <a:r>
              <a:rPr dirty="0" sz="3000" b="1">
                <a:latin typeface="Calibri"/>
                <a:cs typeface="Calibri"/>
              </a:rPr>
              <a:t>memberi</a:t>
            </a:r>
            <a:r>
              <a:rPr dirty="0" sz="3000" spc="50" b="1">
                <a:latin typeface="Calibri"/>
                <a:cs typeface="Calibri"/>
              </a:rPr>
              <a:t>  </a:t>
            </a:r>
            <a:r>
              <a:rPr dirty="0" sz="3000" spc="-10" b="1">
                <a:latin typeface="Calibri"/>
                <a:cs typeface="Calibri"/>
              </a:rPr>
              <a:t>contoh </a:t>
            </a:r>
            <a:r>
              <a:rPr dirty="0" sz="3000" b="1">
                <a:latin typeface="Calibri"/>
                <a:cs typeface="Calibri"/>
              </a:rPr>
              <a:t>penerapan</a:t>
            </a:r>
            <a:r>
              <a:rPr dirty="0" sz="3000" spc="720" b="1">
                <a:latin typeface="Calibri"/>
                <a:cs typeface="Calibri"/>
              </a:rPr>
              <a:t>   </a:t>
            </a:r>
            <a:r>
              <a:rPr dirty="0" sz="3000" b="1">
                <a:latin typeface="Calibri"/>
                <a:cs typeface="Calibri"/>
              </a:rPr>
              <a:t>akuntansi</a:t>
            </a:r>
            <a:r>
              <a:rPr dirty="0" sz="3000" spc="725" b="1">
                <a:latin typeface="Calibri"/>
                <a:cs typeface="Calibri"/>
              </a:rPr>
              <a:t>   </a:t>
            </a:r>
            <a:r>
              <a:rPr dirty="0" sz="3000" spc="-10" b="1">
                <a:latin typeface="Calibri"/>
                <a:cs typeface="Calibri"/>
              </a:rPr>
              <a:t>untuk</a:t>
            </a:r>
            <a:r>
              <a:rPr dirty="0" sz="3000" b="1">
                <a:latin typeface="Calibri"/>
                <a:cs typeface="Calibri"/>
              </a:rPr>
              <a:t>	</a:t>
            </a:r>
            <a:r>
              <a:rPr dirty="0" sz="3000" spc="-10" b="1">
                <a:latin typeface="Calibri"/>
                <a:cs typeface="Calibri"/>
              </a:rPr>
              <a:t>likuidasi persekutuan.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2880"/>
              </a:lnSpc>
              <a:spcBef>
                <a:spcPts val="6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Persekutuan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dilikuidasi</a:t>
            </a:r>
            <a:r>
              <a:rPr dirty="0" sz="3000" spc="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dengan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(1)</a:t>
            </a:r>
            <a:r>
              <a:rPr dirty="0" sz="3000" spc="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penjualan</a:t>
            </a:r>
            <a:r>
              <a:rPr dirty="0" sz="3000" spc="2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aset </a:t>
            </a:r>
            <a:r>
              <a:rPr dirty="0" sz="3000">
                <a:latin typeface="Calibri"/>
                <a:cs typeface="Calibri"/>
              </a:rPr>
              <a:t>persekutuan</a:t>
            </a:r>
            <a:r>
              <a:rPr dirty="0" sz="3000" spc="18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(</a:t>
            </a:r>
            <a:r>
              <a:rPr dirty="0" sz="3000" spc="204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realisasi),</a:t>
            </a:r>
            <a:r>
              <a:rPr dirty="0" sz="3000" spc="204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(2)</a:t>
            </a:r>
            <a:r>
              <a:rPr dirty="0" sz="3000" spc="204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pembagian</a:t>
            </a:r>
            <a:r>
              <a:rPr dirty="0" sz="3000" spc="1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laba</a:t>
            </a:r>
            <a:r>
              <a:rPr dirty="0" sz="3000" spc="19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atau </a:t>
            </a:r>
            <a:r>
              <a:rPr dirty="0" sz="3000">
                <a:latin typeface="Calibri"/>
                <a:cs typeface="Calibri"/>
              </a:rPr>
              <a:t>rugi</a:t>
            </a:r>
            <a:r>
              <a:rPr dirty="0" sz="3000" spc="41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atas</a:t>
            </a:r>
            <a:r>
              <a:rPr dirty="0" sz="3000" spc="409">
                <a:latin typeface="Calibri"/>
                <a:cs typeface="Calibri"/>
              </a:rPr>
              <a:t>    </a:t>
            </a:r>
            <a:r>
              <a:rPr dirty="0" sz="3000">
                <a:latin typeface="Calibri"/>
                <a:cs typeface="Calibri"/>
              </a:rPr>
              <a:t>realisasi</a:t>
            </a:r>
            <a:r>
              <a:rPr dirty="0" sz="3000" spc="41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kepada</a:t>
            </a:r>
            <a:r>
              <a:rPr dirty="0" sz="3000" spc="409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para</a:t>
            </a:r>
            <a:r>
              <a:rPr dirty="0" sz="3000" spc="41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rekan,</a:t>
            </a:r>
            <a:r>
              <a:rPr dirty="0" sz="3000" spc="415">
                <a:latin typeface="Calibri"/>
                <a:cs typeface="Calibri"/>
              </a:rPr>
              <a:t>  </a:t>
            </a:r>
            <a:r>
              <a:rPr dirty="0" sz="3000" spc="-25">
                <a:latin typeface="Calibri"/>
                <a:cs typeface="Calibri"/>
              </a:rPr>
              <a:t>(3) </a:t>
            </a:r>
            <a:r>
              <a:rPr dirty="0" sz="3000">
                <a:latin typeface="Calibri"/>
                <a:cs typeface="Calibri"/>
              </a:rPr>
              <a:t>pembayaran</a:t>
            </a:r>
            <a:r>
              <a:rPr dirty="0" sz="3000" spc="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kepada</a:t>
            </a:r>
            <a:r>
              <a:rPr dirty="0" sz="3000" spc="35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kreditur,</a:t>
            </a:r>
            <a:r>
              <a:rPr dirty="0" sz="3000" spc="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(4)</a:t>
            </a:r>
            <a:r>
              <a:rPr dirty="0" sz="3000" spc="4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pembagian </a:t>
            </a:r>
            <a:r>
              <a:rPr dirty="0" sz="3000">
                <a:latin typeface="Calibri"/>
                <a:cs typeface="Calibri"/>
              </a:rPr>
              <a:t>sisa</a:t>
            </a:r>
            <a:r>
              <a:rPr dirty="0" sz="3000" spc="40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kas</a:t>
            </a:r>
            <a:r>
              <a:rPr dirty="0" sz="3000" spc="4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kepada</a:t>
            </a:r>
            <a:r>
              <a:rPr dirty="0" sz="3000" spc="409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para</a:t>
            </a:r>
            <a:r>
              <a:rPr dirty="0" sz="3000" spc="409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40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menurut</a:t>
            </a:r>
            <a:r>
              <a:rPr dirty="0" sz="3000" spc="409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saldo</a:t>
            </a:r>
            <a:r>
              <a:rPr dirty="0" sz="3000" spc="40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akun </a:t>
            </a:r>
            <a:r>
              <a:rPr dirty="0" sz="3000">
                <a:latin typeface="Calibri"/>
                <a:cs typeface="Calibri"/>
              </a:rPr>
              <a:t>modal</a:t>
            </a:r>
            <a:r>
              <a:rPr dirty="0" sz="3000" spc="53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masing‐masing.</a:t>
            </a:r>
            <a:r>
              <a:rPr dirty="0" sz="3000" spc="53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Seorang</a:t>
            </a:r>
            <a:r>
              <a:rPr dirty="0" sz="3000" spc="53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530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dapat </a:t>
            </a:r>
            <a:r>
              <a:rPr dirty="0" sz="3000">
                <a:latin typeface="Calibri"/>
                <a:cs typeface="Calibri"/>
              </a:rPr>
              <a:t>mengalami</a:t>
            </a:r>
            <a:r>
              <a:rPr dirty="0" sz="3000" spc="430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defisiensi</a:t>
            </a:r>
            <a:r>
              <a:rPr dirty="0" sz="3000" spc="16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saat</a:t>
            </a:r>
            <a:r>
              <a:rPr dirty="0" sz="3000" spc="15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jumlah</a:t>
            </a:r>
            <a:r>
              <a:rPr dirty="0" sz="3000" spc="135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pembagian </a:t>
            </a:r>
            <a:r>
              <a:rPr dirty="0" sz="3000">
                <a:latin typeface="Calibri"/>
                <a:cs typeface="Calibri"/>
              </a:rPr>
              <a:t>rugi</a:t>
            </a:r>
            <a:r>
              <a:rPr dirty="0" sz="3000" spc="-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melebihi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saldo</a:t>
            </a:r>
            <a:r>
              <a:rPr dirty="0" sz="3000" spc="-6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modal.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64512"/>
            <a:ext cx="8072755" cy="3049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4330" marR="5715" indent="-34163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 b="1">
                <a:latin typeface="Calibri"/>
                <a:cs typeface="Calibri"/>
              </a:rPr>
              <a:t>TUJUAN</a:t>
            </a:r>
            <a:r>
              <a:rPr dirty="0" sz="3200" spc="465" b="1">
                <a:latin typeface="Calibri"/>
                <a:cs typeface="Calibri"/>
              </a:rPr>
              <a:t>   </a:t>
            </a:r>
            <a:r>
              <a:rPr dirty="0" sz="3200" b="1">
                <a:latin typeface="Calibri"/>
                <a:cs typeface="Calibri"/>
              </a:rPr>
              <a:t>5.Menyiapkan</a:t>
            </a:r>
            <a:r>
              <a:rPr dirty="0" sz="3200" spc="459" b="1">
                <a:latin typeface="Calibri"/>
                <a:cs typeface="Calibri"/>
              </a:rPr>
              <a:t>   </a:t>
            </a:r>
            <a:r>
              <a:rPr dirty="0" sz="3200" b="1">
                <a:latin typeface="Calibri"/>
                <a:cs typeface="Calibri"/>
              </a:rPr>
              <a:t>laporan</a:t>
            </a:r>
            <a:r>
              <a:rPr dirty="0" sz="3200" spc="470" b="1">
                <a:latin typeface="Calibri"/>
                <a:cs typeface="Calibri"/>
              </a:rPr>
              <a:t>   </a:t>
            </a:r>
            <a:r>
              <a:rPr dirty="0" sz="3200" spc="-10" b="1">
                <a:latin typeface="Calibri"/>
                <a:cs typeface="Calibri"/>
              </a:rPr>
              <a:t>ekuitas 	persekutuan.</a:t>
            </a:r>
            <a:endParaRPr sz="3200">
              <a:latin typeface="Calibri"/>
              <a:cs typeface="Calibri"/>
            </a:endParaRPr>
          </a:p>
          <a:p>
            <a:pPr algn="just" marL="354330" marR="5080" indent="-34163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Laporan</a:t>
            </a:r>
            <a:r>
              <a:rPr dirty="0" sz="3200" spc="70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ekuitas</a:t>
            </a:r>
            <a:r>
              <a:rPr dirty="0" sz="3200" spc="70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persekutuan</a:t>
            </a:r>
            <a:r>
              <a:rPr dirty="0" sz="3200" spc="715">
                <a:latin typeface="Calibri"/>
                <a:cs typeface="Calibri"/>
              </a:rPr>
              <a:t>  </a:t>
            </a:r>
            <a:r>
              <a:rPr dirty="0" sz="3200" spc="-10">
                <a:latin typeface="Calibri"/>
                <a:cs typeface="Calibri"/>
              </a:rPr>
              <a:t>melaporkan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perubahan</a:t>
            </a:r>
            <a:r>
              <a:rPr dirty="0" sz="3200" spc="459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dalam</a:t>
            </a:r>
            <a:r>
              <a:rPr dirty="0" sz="3200" spc="459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ekuitas</a:t>
            </a:r>
            <a:r>
              <a:rPr dirty="0" sz="3200" spc="459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persekutuan</a:t>
            </a:r>
            <a:r>
              <a:rPr dirty="0" sz="3200" spc="459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untuk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penambahan</a:t>
            </a:r>
            <a:r>
              <a:rPr dirty="0" sz="3200" spc="515">
                <a:latin typeface="Calibri"/>
                <a:cs typeface="Calibri"/>
              </a:rPr>
              <a:t>   </a:t>
            </a:r>
            <a:r>
              <a:rPr dirty="0" sz="3200">
                <a:latin typeface="Calibri"/>
                <a:cs typeface="Calibri"/>
              </a:rPr>
              <a:t>modal,</a:t>
            </a:r>
            <a:r>
              <a:rPr dirty="0" sz="3200" spc="515">
                <a:latin typeface="Calibri"/>
                <a:cs typeface="Calibri"/>
              </a:rPr>
              <a:t>   </a:t>
            </a:r>
            <a:r>
              <a:rPr dirty="0" sz="3200">
                <a:latin typeface="Calibri"/>
                <a:cs typeface="Calibri"/>
              </a:rPr>
              <a:t>laba</a:t>
            </a:r>
            <a:r>
              <a:rPr dirty="0" sz="3200" spc="515">
                <a:latin typeface="Calibri"/>
                <a:cs typeface="Calibri"/>
              </a:rPr>
              <a:t>   </a:t>
            </a:r>
            <a:r>
              <a:rPr dirty="0" sz="3200">
                <a:latin typeface="Calibri"/>
                <a:cs typeface="Calibri"/>
              </a:rPr>
              <a:t>bersih,</a:t>
            </a:r>
            <a:r>
              <a:rPr dirty="0" sz="3200" spc="509">
                <a:latin typeface="Calibri"/>
                <a:cs typeface="Calibri"/>
              </a:rPr>
              <a:t>   </a:t>
            </a:r>
            <a:r>
              <a:rPr dirty="0" sz="3200" spc="-25">
                <a:latin typeface="Calibri"/>
                <a:cs typeface="Calibri"/>
              </a:rPr>
              <a:t>dan </a:t>
            </a:r>
            <a:r>
              <a:rPr dirty="0" sz="3200" spc="-25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penarikan.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983740"/>
            <a:ext cx="632079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2787650" algn="l"/>
                <a:tab pos="4237990" algn="l"/>
              </a:tabLst>
            </a:pPr>
            <a:r>
              <a:rPr dirty="0" sz="3000" spc="-10" b="1">
                <a:latin typeface="Calibri"/>
                <a:cs typeface="Calibri"/>
              </a:rPr>
              <a:t>TUJUAN</a:t>
            </a:r>
            <a:r>
              <a:rPr dirty="0" sz="3000" b="1">
                <a:latin typeface="Calibri"/>
                <a:cs typeface="Calibri"/>
              </a:rPr>
              <a:t>	</a:t>
            </a:r>
            <a:r>
              <a:rPr dirty="0" sz="3000" spc="-25" b="1">
                <a:latin typeface="Calibri"/>
                <a:cs typeface="Calibri"/>
              </a:rPr>
              <a:t>6.</a:t>
            </a:r>
            <a:r>
              <a:rPr dirty="0" sz="3000" b="1">
                <a:latin typeface="Calibri"/>
                <a:cs typeface="Calibri"/>
              </a:rPr>
              <a:t>	</a:t>
            </a:r>
            <a:r>
              <a:rPr dirty="0" sz="3000" spc="-10" b="1">
                <a:latin typeface="Calibri"/>
                <a:cs typeface="Calibri"/>
              </a:rPr>
              <a:t>Menganalisis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443094" y="1983740"/>
            <a:ext cx="6235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25" b="1">
                <a:latin typeface="Calibri"/>
                <a:cs typeface="Calibri"/>
              </a:rPr>
              <a:t>dan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57200" y="437311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993139" y="2349500"/>
            <a:ext cx="8073390" cy="38658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>
              <a:lnSpc>
                <a:spcPct val="100000"/>
              </a:lnSpc>
              <a:spcBef>
                <a:spcPts val="100"/>
              </a:spcBef>
            </a:pPr>
            <a:r>
              <a:rPr dirty="0" sz="3000" spc="-20" b="1">
                <a:latin typeface="Calibri"/>
                <a:cs typeface="Calibri"/>
              </a:rPr>
              <a:t>menginterpretasikan</a:t>
            </a:r>
            <a:r>
              <a:rPr dirty="0" sz="3000" spc="-65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efi</a:t>
            </a:r>
            <a:r>
              <a:rPr dirty="0" sz="3000" spc="-50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siensi</a:t>
            </a:r>
            <a:r>
              <a:rPr dirty="0" sz="3000" spc="-45" b="1">
                <a:latin typeface="Calibri"/>
                <a:cs typeface="Calibri"/>
              </a:rPr>
              <a:t> </a:t>
            </a:r>
            <a:r>
              <a:rPr dirty="0" sz="3000" spc="-10" b="1">
                <a:latin typeface="Calibri"/>
                <a:cs typeface="Calibri"/>
              </a:rPr>
              <a:t>karyawan.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Rasio</a:t>
            </a:r>
            <a:r>
              <a:rPr dirty="0" sz="3000" spc="1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pendapatan</a:t>
            </a:r>
            <a:r>
              <a:rPr dirty="0" sz="3000" spc="1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per</a:t>
            </a:r>
            <a:r>
              <a:rPr dirty="0" sz="3000" spc="1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karyawan</a:t>
            </a:r>
            <a:r>
              <a:rPr dirty="0" sz="3000" spc="1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dihitung</a:t>
            </a:r>
            <a:r>
              <a:rPr dirty="0" sz="3000" spc="14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sebagai </a:t>
            </a:r>
            <a:r>
              <a:rPr dirty="0" sz="3000">
                <a:latin typeface="Calibri"/>
                <a:cs typeface="Calibri"/>
              </a:rPr>
              <a:t>total</a:t>
            </a:r>
            <a:r>
              <a:rPr dirty="0" sz="3000" spc="10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pendapatan</a:t>
            </a:r>
            <a:r>
              <a:rPr dirty="0" sz="3000" spc="10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tahunan</a:t>
            </a:r>
            <a:r>
              <a:rPr dirty="0" sz="3000" spc="10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dibagi</a:t>
            </a:r>
            <a:r>
              <a:rPr dirty="0" sz="3000" spc="11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dengan</a:t>
            </a:r>
            <a:r>
              <a:rPr dirty="0" sz="3000" spc="105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total karyawan.</a:t>
            </a:r>
            <a:r>
              <a:rPr dirty="0" sz="3000">
                <a:latin typeface="Calibri"/>
                <a:cs typeface="Calibri"/>
              </a:rPr>
              <a:t> Rasio ini menghitung</a:t>
            </a:r>
            <a:r>
              <a:rPr dirty="0" sz="3000" spc="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total</a:t>
            </a:r>
            <a:r>
              <a:rPr dirty="0" sz="3000" spc="-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pendapatan </a:t>
            </a:r>
            <a:r>
              <a:rPr dirty="0" sz="3000">
                <a:latin typeface="Calibri"/>
                <a:cs typeface="Calibri"/>
              </a:rPr>
              <a:t>yang</a:t>
            </a:r>
            <a:r>
              <a:rPr dirty="0" sz="3000" spc="62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diperoleh</a:t>
            </a:r>
            <a:r>
              <a:rPr dirty="0" sz="3000" spc="6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oleh</a:t>
            </a:r>
            <a:r>
              <a:rPr dirty="0" sz="3000" spc="62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setiap</a:t>
            </a:r>
            <a:r>
              <a:rPr dirty="0" sz="3000" spc="62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karyawan,</a:t>
            </a:r>
            <a:r>
              <a:rPr dirty="0" sz="3000" spc="625">
                <a:latin typeface="Calibri"/>
                <a:cs typeface="Calibri"/>
              </a:rPr>
              <a:t>  </a:t>
            </a:r>
            <a:r>
              <a:rPr dirty="0" sz="3000" spc="-25">
                <a:latin typeface="Calibri"/>
                <a:cs typeface="Calibri"/>
              </a:rPr>
              <a:t>dan </a:t>
            </a:r>
            <a:r>
              <a:rPr dirty="0" sz="3000">
                <a:latin typeface="Calibri"/>
                <a:cs typeface="Calibri"/>
              </a:rPr>
              <a:t>kemudian,</a:t>
            </a:r>
            <a:r>
              <a:rPr dirty="0" sz="3000" spc="5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rasio</a:t>
            </a:r>
            <a:r>
              <a:rPr dirty="0" sz="3000" spc="5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ini</a:t>
            </a:r>
            <a:r>
              <a:rPr dirty="0" sz="3000" spc="5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adalah</a:t>
            </a:r>
            <a:r>
              <a:rPr dirty="0" sz="3000" spc="5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ukuran</a:t>
            </a:r>
            <a:r>
              <a:rPr dirty="0" sz="3000" spc="5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dari</a:t>
            </a:r>
            <a:r>
              <a:rPr dirty="0" sz="3000" spc="53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efisiensi </a:t>
            </a:r>
            <a:r>
              <a:rPr dirty="0" sz="3000">
                <a:latin typeface="Calibri"/>
                <a:cs typeface="Calibri"/>
              </a:rPr>
              <a:t>dari</a:t>
            </a:r>
            <a:r>
              <a:rPr dirty="0" sz="3000" spc="15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tiap</a:t>
            </a:r>
            <a:r>
              <a:rPr dirty="0" sz="3000" spc="15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karyawan</a:t>
            </a:r>
            <a:r>
              <a:rPr dirty="0" sz="3000" spc="15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dalam</a:t>
            </a:r>
            <a:r>
              <a:rPr dirty="0" sz="3000" spc="15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tujuan</a:t>
            </a:r>
            <a:r>
              <a:rPr dirty="0" sz="3000" spc="150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pendapatan. </a:t>
            </a:r>
            <a:r>
              <a:rPr dirty="0" sz="3000">
                <a:latin typeface="Calibri"/>
                <a:cs typeface="Calibri"/>
              </a:rPr>
              <a:t>Rasio</a:t>
            </a:r>
            <a:r>
              <a:rPr dirty="0" sz="3000" spc="7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ini</a:t>
            </a:r>
            <a:r>
              <a:rPr dirty="0" sz="3000" spc="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selalu</a:t>
            </a:r>
            <a:r>
              <a:rPr dirty="0" sz="3000" spc="7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digunakan</a:t>
            </a:r>
            <a:r>
              <a:rPr dirty="0" sz="3000" spc="6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untuk</a:t>
            </a:r>
            <a:r>
              <a:rPr dirty="0" sz="3000" spc="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menghitung</a:t>
            </a:r>
            <a:r>
              <a:rPr dirty="0" sz="3000" spc="5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tren </a:t>
            </a:r>
            <a:r>
              <a:rPr dirty="0" sz="3000">
                <a:latin typeface="Calibri"/>
                <a:cs typeface="Calibri"/>
              </a:rPr>
              <a:t>efisiensi</a:t>
            </a:r>
            <a:r>
              <a:rPr dirty="0" sz="3000" spc="6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dari</a:t>
            </a:r>
            <a:r>
              <a:rPr dirty="0" sz="3000" spc="67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waktu</a:t>
            </a:r>
            <a:r>
              <a:rPr dirty="0" sz="3000" spc="67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ke</a:t>
            </a:r>
            <a:r>
              <a:rPr dirty="0" sz="3000" spc="67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waktu</a:t>
            </a:r>
            <a:r>
              <a:rPr dirty="0" sz="3000" spc="6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67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perusahaan‐ </a:t>
            </a:r>
            <a:r>
              <a:rPr dirty="0" sz="3000">
                <a:latin typeface="Calibri"/>
                <a:cs typeface="Calibri"/>
              </a:rPr>
              <a:t>perusahaan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sejenis.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1361" y="919225"/>
            <a:ext cx="299529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b="0">
                <a:latin typeface="Calibri"/>
                <a:cs typeface="Calibri"/>
              </a:rPr>
              <a:t>Soal</a:t>
            </a:r>
            <a:r>
              <a:rPr dirty="0" spc="-65" b="0">
                <a:latin typeface="Calibri"/>
                <a:cs typeface="Calibri"/>
              </a:rPr>
              <a:t> </a:t>
            </a:r>
            <a:r>
              <a:rPr dirty="0" spc="-10" b="0">
                <a:latin typeface="Calibri"/>
                <a:cs typeface="Calibri"/>
              </a:rPr>
              <a:t>Ilustratif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70608"/>
            <a:ext cx="13671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400" spc="-10">
                <a:latin typeface="Calibri"/>
                <a:cs typeface="Calibri"/>
              </a:rPr>
              <a:t>Raditya,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623057" y="2070608"/>
            <a:ext cx="55575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65580" algn="l"/>
                <a:tab pos="2219325" algn="l"/>
                <a:tab pos="3618865" algn="l"/>
                <a:tab pos="4488815" algn="l"/>
              </a:tabLst>
            </a:pPr>
            <a:r>
              <a:rPr dirty="0" sz="2400" spc="-10">
                <a:latin typeface="Calibri"/>
                <a:cs typeface="Calibri"/>
              </a:rPr>
              <a:t>Sandrina,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25">
                <a:latin typeface="Calibri"/>
                <a:cs typeface="Calibri"/>
              </a:rPr>
              <a:t>dan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Thamrin.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20">
                <a:latin typeface="Calibri"/>
                <a:cs typeface="Calibri"/>
              </a:rPr>
              <a:t>yang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memiliki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336039" y="2436367"/>
            <a:ext cx="14039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Calibri"/>
                <a:cs typeface="Calibri"/>
              </a:rPr>
              <a:t>pembagian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016873" y="2070608"/>
            <a:ext cx="604647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424805">
              <a:lnSpc>
                <a:spcPct val="100000"/>
              </a:lnSpc>
              <a:spcBef>
                <a:spcPts val="100"/>
              </a:spcBef>
              <a:tabLst>
                <a:tab pos="837565" algn="l"/>
                <a:tab pos="1606550" algn="l"/>
                <a:tab pos="2387600" algn="l"/>
                <a:tab pos="3392170" algn="l"/>
                <a:tab pos="5314315" algn="l"/>
              </a:tabLst>
            </a:pPr>
            <a:r>
              <a:rPr dirty="0" sz="2400" spc="-25">
                <a:latin typeface="Calibri"/>
                <a:cs typeface="Calibri"/>
              </a:rPr>
              <a:t>rasio </a:t>
            </a:r>
            <a:r>
              <a:rPr dirty="0" sz="2400" spc="-20">
                <a:latin typeface="Calibri"/>
                <a:cs typeface="Calibri"/>
              </a:rPr>
              <a:t>laba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25">
                <a:latin typeface="Calibri"/>
                <a:cs typeface="Calibri"/>
              </a:rPr>
              <a:t>dan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20">
                <a:latin typeface="Calibri"/>
                <a:cs typeface="Calibri"/>
              </a:rPr>
              <a:t>rugi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2:3:5.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memutuskan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untuk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36039" y="2802128"/>
            <a:ext cx="772922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Calibri"/>
                <a:cs typeface="Calibri"/>
              </a:rPr>
              <a:t>menghentikan</a:t>
            </a:r>
            <a:r>
              <a:rPr dirty="0" sz="2400" spc="4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kegiatan</a:t>
            </a:r>
            <a:r>
              <a:rPr dirty="0" sz="2400" spc="4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operasi</a:t>
            </a:r>
            <a:r>
              <a:rPr dirty="0" sz="2400" spc="4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pada</a:t>
            </a:r>
            <a:r>
              <a:rPr dirty="0" sz="2400" spc="4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tanggal</a:t>
            </a:r>
            <a:r>
              <a:rPr dirty="0" sz="2400" spc="4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30</a:t>
            </a:r>
            <a:r>
              <a:rPr dirty="0" sz="2400" spc="4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April</a:t>
            </a:r>
            <a:r>
              <a:rPr dirty="0" sz="2400" spc="41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2104 </a:t>
            </a:r>
            <a:r>
              <a:rPr dirty="0" sz="2400">
                <a:latin typeface="Calibri"/>
                <a:cs typeface="Calibri"/>
              </a:rPr>
              <a:t>dan</a:t>
            </a:r>
            <a:r>
              <a:rPr dirty="0" sz="2400" spc="15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melikuidasi</a:t>
            </a:r>
            <a:r>
              <a:rPr dirty="0" sz="2400" spc="15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persekutuan</a:t>
            </a:r>
            <a:r>
              <a:rPr dirty="0" sz="2400" spc="15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tersebut.</a:t>
            </a:r>
            <a:r>
              <a:rPr dirty="0" sz="2400" spc="14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Setelah</a:t>
            </a:r>
            <a:r>
              <a:rPr dirty="0" sz="2400" spc="150">
                <a:latin typeface="Calibri"/>
                <a:cs typeface="Calibri"/>
              </a:rPr>
              <a:t>  </a:t>
            </a:r>
            <a:r>
              <a:rPr dirty="0" sz="2400" spc="-10">
                <a:latin typeface="Calibri"/>
                <a:cs typeface="Calibri"/>
              </a:rPr>
              <a:t>akun‐akun tersebut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ditutup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pada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30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April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2014.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daftar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saldo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disiapkan.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632204" y="4162044"/>
            <a:ext cx="6434455" cy="2761615"/>
            <a:chOff x="1632204" y="4162044"/>
            <a:chExt cx="6434455" cy="2761615"/>
          </a:xfrm>
        </p:grpSpPr>
        <p:pic>
          <p:nvPicPr>
            <p:cNvPr id="11" name="object 11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5158" y="4174236"/>
              <a:ext cx="6408420" cy="199643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632204" y="4162044"/>
              <a:ext cx="6434455" cy="212090"/>
            </a:xfrm>
            <a:custGeom>
              <a:avLst/>
              <a:gdLst/>
              <a:ahLst/>
              <a:cxnLst/>
              <a:rect l="l" t="t" r="r" b="b"/>
              <a:pathLst>
                <a:path w="6434455" h="212089">
                  <a:moveTo>
                    <a:pt x="6434327" y="211836"/>
                  </a:moveTo>
                  <a:lnTo>
                    <a:pt x="6434327" y="0"/>
                  </a:lnTo>
                  <a:lnTo>
                    <a:pt x="0" y="0"/>
                  </a:lnTo>
                  <a:lnTo>
                    <a:pt x="0" y="211836"/>
                  </a:lnTo>
                  <a:lnTo>
                    <a:pt x="6857" y="211836"/>
                  </a:lnTo>
                  <a:lnTo>
                    <a:pt x="6857" y="12192"/>
                  </a:lnTo>
                  <a:lnTo>
                    <a:pt x="12953" y="6096"/>
                  </a:lnTo>
                  <a:lnTo>
                    <a:pt x="12953" y="12192"/>
                  </a:lnTo>
                  <a:lnTo>
                    <a:pt x="6421373" y="12192"/>
                  </a:lnTo>
                  <a:lnTo>
                    <a:pt x="6421373" y="6096"/>
                  </a:lnTo>
                  <a:lnTo>
                    <a:pt x="6428231" y="12192"/>
                  </a:lnTo>
                  <a:lnTo>
                    <a:pt x="6428231" y="211836"/>
                  </a:lnTo>
                  <a:lnTo>
                    <a:pt x="6434327" y="211836"/>
                  </a:lnTo>
                  <a:close/>
                </a:path>
                <a:path w="6434455" h="212089">
                  <a:moveTo>
                    <a:pt x="12953" y="12192"/>
                  </a:moveTo>
                  <a:lnTo>
                    <a:pt x="12953" y="6096"/>
                  </a:lnTo>
                  <a:lnTo>
                    <a:pt x="6857" y="12192"/>
                  </a:lnTo>
                  <a:lnTo>
                    <a:pt x="12953" y="12192"/>
                  </a:lnTo>
                  <a:close/>
                </a:path>
                <a:path w="6434455" h="212089">
                  <a:moveTo>
                    <a:pt x="12953" y="211836"/>
                  </a:moveTo>
                  <a:lnTo>
                    <a:pt x="12953" y="12192"/>
                  </a:lnTo>
                  <a:lnTo>
                    <a:pt x="6857" y="12192"/>
                  </a:lnTo>
                  <a:lnTo>
                    <a:pt x="6857" y="211836"/>
                  </a:lnTo>
                  <a:lnTo>
                    <a:pt x="12953" y="211836"/>
                  </a:lnTo>
                  <a:close/>
                </a:path>
                <a:path w="6434455" h="212089">
                  <a:moveTo>
                    <a:pt x="6428231" y="12192"/>
                  </a:moveTo>
                  <a:lnTo>
                    <a:pt x="6421373" y="6096"/>
                  </a:lnTo>
                  <a:lnTo>
                    <a:pt x="6421373" y="12192"/>
                  </a:lnTo>
                  <a:lnTo>
                    <a:pt x="6428231" y="12192"/>
                  </a:lnTo>
                  <a:close/>
                </a:path>
                <a:path w="6434455" h="212089">
                  <a:moveTo>
                    <a:pt x="6428231" y="211835"/>
                  </a:moveTo>
                  <a:lnTo>
                    <a:pt x="6428231" y="12192"/>
                  </a:lnTo>
                  <a:lnTo>
                    <a:pt x="6421373" y="12192"/>
                  </a:lnTo>
                  <a:lnTo>
                    <a:pt x="6421373" y="211836"/>
                  </a:lnTo>
                  <a:lnTo>
                    <a:pt x="6428231" y="2118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5158" y="4373880"/>
              <a:ext cx="6408420" cy="97917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632204" y="4373879"/>
              <a:ext cx="6434455" cy="979169"/>
            </a:xfrm>
            <a:custGeom>
              <a:avLst/>
              <a:gdLst/>
              <a:ahLst/>
              <a:cxnLst/>
              <a:rect l="l" t="t" r="r" b="b"/>
              <a:pathLst>
                <a:path w="6434455" h="979170">
                  <a:moveTo>
                    <a:pt x="12954" y="979170"/>
                  </a:moveTo>
                  <a:lnTo>
                    <a:pt x="12941" y="0"/>
                  </a:ln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close/>
                </a:path>
                <a:path w="6434455" h="979170">
                  <a:moveTo>
                    <a:pt x="6434328" y="0"/>
                  </a:moveTo>
                  <a:lnTo>
                    <a:pt x="6421374" y="0"/>
                  </a:lnTo>
                  <a:lnTo>
                    <a:pt x="6421374" y="979170"/>
                  </a:lnTo>
                  <a:lnTo>
                    <a:pt x="6434328" y="979170"/>
                  </a:lnTo>
                  <a:lnTo>
                    <a:pt x="6434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5158" y="5353050"/>
              <a:ext cx="6408420" cy="979170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632204" y="5353049"/>
              <a:ext cx="6434455" cy="979169"/>
            </a:xfrm>
            <a:custGeom>
              <a:avLst/>
              <a:gdLst/>
              <a:ahLst/>
              <a:cxnLst/>
              <a:rect l="l" t="t" r="r" b="b"/>
              <a:pathLst>
                <a:path w="6434455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6434455" h="979170">
                  <a:moveTo>
                    <a:pt x="6434328" y="0"/>
                  </a:moveTo>
                  <a:lnTo>
                    <a:pt x="6421374" y="0"/>
                  </a:lnTo>
                  <a:lnTo>
                    <a:pt x="6421374" y="979170"/>
                  </a:lnTo>
                  <a:lnTo>
                    <a:pt x="6434328" y="979170"/>
                  </a:lnTo>
                  <a:lnTo>
                    <a:pt x="64343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158" y="6332220"/>
              <a:ext cx="6408420" cy="578358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632204" y="6332220"/>
              <a:ext cx="6434455" cy="591820"/>
            </a:xfrm>
            <a:custGeom>
              <a:avLst/>
              <a:gdLst/>
              <a:ahLst/>
              <a:cxnLst/>
              <a:rect l="l" t="t" r="r" b="b"/>
              <a:pathLst>
                <a:path w="6434455" h="591820">
                  <a:moveTo>
                    <a:pt x="12953" y="578358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591312"/>
                  </a:lnTo>
                  <a:lnTo>
                    <a:pt x="6858" y="591312"/>
                  </a:lnTo>
                  <a:lnTo>
                    <a:pt x="6858" y="578358"/>
                  </a:lnTo>
                  <a:lnTo>
                    <a:pt x="12953" y="578358"/>
                  </a:lnTo>
                  <a:close/>
                </a:path>
                <a:path w="6434455" h="591820">
                  <a:moveTo>
                    <a:pt x="6428232" y="578358"/>
                  </a:moveTo>
                  <a:lnTo>
                    <a:pt x="6858" y="578358"/>
                  </a:lnTo>
                  <a:lnTo>
                    <a:pt x="12953" y="585215"/>
                  </a:lnTo>
                  <a:lnTo>
                    <a:pt x="12953" y="591312"/>
                  </a:lnTo>
                  <a:lnTo>
                    <a:pt x="6421374" y="591312"/>
                  </a:lnTo>
                  <a:lnTo>
                    <a:pt x="6421374" y="585215"/>
                  </a:lnTo>
                  <a:lnTo>
                    <a:pt x="6428232" y="578358"/>
                  </a:lnTo>
                  <a:close/>
                </a:path>
                <a:path w="6434455" h="591820">
                  <a:moveTo>
                    <a:pt x="12953" y="591312"/>
                  </a:moveTo>
                  <a:lnTo>
                    <a:pt x="12953" y="585215"/>
                  </a:lnTo>
                  <a:lnTo>
                    <a:pt x="6858" y="578358"/>
                  </a:lnTo>
                  <a:lnTo>
                    <a:pt x="6858" y="591312"/>
                  </a:lnTo>
                  <a:lnTo>
                    <a:pt x="12953" y="591312"/>
                  </a:lnTo>
                  <a:close/>
                </a:path>
                <a:path w="6434455" h="591820">
                  <a:moveTo>
                    <a:pt x="6434328" y="591312"/>
                  </a:moveTo>
                  <a:lnTo>
                    <a:pt x="6434328" y="0"/>
                  </a:lnTo>
                  <a:lnTo>
                    <a:pt x="6421374" y="0"/>
                  </a:lnTo>
                  <a:lnTo>
                    <a:pt x="6421374" y="578358"/>
                  </a:lnTo>
                  <a:lnTo>
                    <a:pt x="6428232" y="578358"/>
                  </a:lnTo>
                  <a:lnTo>
                    <a:pt x="6428232" y="591312"/>
                  </a:lnTo>
                  <a:lnTo>
                    <a:pt x="6434328" y="591312"/>
                  </a:lnTo>
                  <a:close/>
                </a:path>
                <a:path w="6434455" h="591820">
                  <a:moveTo>
                    <a:pt x="6428232" y="591312"/>
                  </a:moveTo>
                  <a:lnTo>
                    <a:pt x="6428232" y="578358"/>
                  </a:lnTo>
                  <a:lnTo>
                    <a:pt x="6421374" y="585215"/>
                  </a:lnTo>
                  <a:lnTo>
                    <a:pt x="6421374" y="591312"/>
                  </a:lnTo>
                  <a:lnTo>
                    <a:pt x="6428232" y="5913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27173"/>
            <a:ext cx="8071484" cy="125984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355600" marR="5080" indent="-342900">
              <a:lnSpc>
                <a:spcPts val="2920"/>
              </a:lnSpc>
              <a:spcBef>
                <a:spcPts val="459"/>
              </a:spcBef>
              <a:buFont typeface="Arial MT"/>
              <a:buChar char="•"/>
              <a:tabLst>
                <a:tab pos="355600" algn="l"/>
                <a:tab pos="3035300" algn="l"/>
              </a:tabLst>
            </a:pPr>
            <a:r>
              <a:rPr dirty="0" sz="2700">
                <a:latin typeface="Calibri"/>
                <a:cs typeface="Calibri"/>
              </a:rPr>
              <a:t>Antara</a:t>
            </a:r>
            <a:r>
              <a:rPr dirty="0" sz="2700" spc="2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1</a:t>
            </a:r>
            <a:r>
              <a:rPr dirty="0" sz="2700" spc="2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Mei</a:t>
            </a:r>
            <a:r>
              <a:rPr dirty="0" sz="2700" spc="2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2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18</a:t>
            </a:r>
            <a:r>
              <a:rPr dirty="0" sz="2700" spc="2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Mei,</a:t>
            </a:r>
            <a:r>
              <a:rPr dirty="0" sz="2700" spc="2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aset</a:t>
            </a:r>
            <a:r>
              <a:rPr dirty="0" sz="2700" spc="2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non‐kas</a:t>
            </a:r>
            <a:r>
              <a:rPr dirty="0" sz="2700" spc="2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dijual</a:t>
            </a:r>
            <a:r>
              <a:rPr dirty="0" sz="2700" spc="254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sebesar </a:t>
            </a:r>
            <a:r>
              <a:rPr dirty="0" sz="2700">
                <a:latin typeface="Calibri"/>
                <a:cs typeface="Calibri"/>
              </a:rPr>
              <a:t>Rp27.400.000</a:t>
            </a:r>
            <a:r>
              <a:rPr dirty="0" sz="2700" spc="-85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dan</a:t>
            </a:r>
            <a:r>
              <a:rPr dirty="0" sz="2700">
                <a:latin typeface="Calibri"/>
                <a:cs typeface="Calibri"/>
              </a:rPr>
              <a:t>	liabilitas</a:t>
            </a:r>
            <a:r>
              <a:rPr dirty="0" sz="2700" spc="-14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dibayar.</a:t>
            </a:r>
            <a:endParaRPr sz="2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8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700" spc="-10" b="1">
                <a:latin typeface="Calibri"/>
                <a:cs typeface="Calibri"/>
              </a:rPr>
              <a:t>Instruksi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93139" y="3302761"/>
            <a:ext cx="557339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6415" algn="l"/>
              </a:tabLst>
            </a:pPr>
            <a:r>
              <a:rPr dirty="0" sz="2700" spc="-25">
                <a:latin typeface="Calibri"/>
                <a:cs typeface="Calibri"/>
              </a:rPr>
              <a:t>1.</a:t>
            </a:r>
            <a:r>
              <a:rPr dirty="0" sz="2700">
                <a:latin typeface="Calibri"/>
                <a:cs typeface="Calibri"/>
              </a:rPr>
              <a:t>	Diasumsikan</a:t>
            </a:r>
            <a:r>
              <a:rPr dirty="0" sz="2700" spc="12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13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13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mengalami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751748" y="3302761"/>
            <a:ext cx="231203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>
                <a:latin typeface="Calibri"/>
                <a:cs typeface="Calibri"/>
              </a:rPr>
              <a:t>defisiensi</a:t>
            </a:r>
            <a:r>
              <a:rPr dirty="0" sz="2700" spc="13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modal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993139" y="3673094"/>
            <a:ext cx="8072120" cy="237109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526415" marR="7620">
              <a:lnSpc>
                <a:spcPts val="2920"/>
              </a:lnSpc>
              <a:spcBef>
                <a:spcPts val="459"/>
              </a:spcBef>
            </a:pPr>
            <a:r>
              <a:rPr dirty="0" sz="2700">
                <a:latin typeface="Calibri"/>
                <a:cs typeface="Calibri"/>
              </a:rPr>
              <a:t>membayar</a:t>
            </a:r>
            <a:r>
              <a:rPr dirty="0" sz="2700" spc="575">
                <a:latin typeface="Calibri"/>
                <a:cs typeface="Calibri"/>
              </a:rPr>
              <a:t>   </a:t>
            </a:r>
            <a:r>
              <a:rPr dirty="0" sz="2700">
                <a:latin typeface="Calibri"/>
                <a:cs typeface="Calibri"/>
              </a:rPr>
              <a:t>seluruh</a:t>
            </a:r>
            <a:r>
              <a:rPr dirty="0" sz="2700" spc="575">
                <a:latin typeface="Calibri"/>
                <a:cs typeface="Calibri"/>
              </a:rPr>
              <a:t>   </a:t>
            </a:r>
            <a:r>
              <a:rPr dirty="0" sz="2700">
                <a:latin typeface="Calibri"/>
                <a:cs typeface="Calibri"/>
              </a:rPr>
              <a:t>jumlah</a:t>
            </a:r>
            <a:r>
              <a:rPr dirty="0" sz="2700" spc="580">
                <a:latin typeface="Calibri"/>
                <a:cs typeface="Calibri"/>
              </a:rPr>
              <a:t>   </a:t>
            </a:r>
            <a:r>
              <a:rPr dirty="0" sz="2700">
                <a:latin typeface="Calibri"/>
                <a:cs typeface="Calibri"/>
              </a:rPr>
              <a:t>terutang</a:t>
            </a:r>
            <a:r>
              <a:rPr dirty="0" sz="2700" spc="580">
                <a:latin typeface="Calibri"/>
                <a:cs typeface="Calibri"/>
              </a:rPr>
              <a:t>   </a:t>
            </a:r>
            <a:r>
              <a:rPr dirty="0" sz="2700" spc="-10">
                <a:latin typeface="Calibri"/>
                <a:cs typeface="Calibri"/>
              </a:rPr>
              <a:t>kepada persekutuan,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siapkan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laporan</a:t>
            </a:r>
            <a:r>
              <a:rPr dirty="0" sz="2700" spc="50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likuidasi</a:t>
            </a:r>
            <a:r>
              <a:rPr dirty="0" sz="2700" spc="-3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persekutuan.</a:t>
            </a:r>
            <a:endParaRPr sz="2700">
              <a:latin typeface="Calibri"/>
              <a:cs typeface="Calibri"/>
            </a:endParaRPr>
          </a:p>
          <a:p>
            <a:pPr algn="just" marL="12700">
              <a:lnSpc>
                <a:spcPts val="3080"/>
              </a:lnSpc>
              <a:spcBef>
                <a:spcPts val="280"/>
              </a:spcBef>
            </a:pPr>
            <a:r>
              <a:rPr dirty="0" sz="2700">
                <a:latin typeface="Calibri"/>
                <a:cs typeface="Calibri"/>
              </a:rPr>
              <a:t>2.</a:t>
            </a:r>
            <a:r>
              <a:rPr dirty="0" sz="2700" spc="30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Buatlah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ayat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jurnal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untuk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mencatat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(a)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penjualan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aset,</a:t>
            </a:r>
            <a:endParaRPr sz="2700">
              <a:latin typeface="Calibri"/>
              <a:cs typeface="Calibri"/>
            </a:endParaRPr>
          </a:p>
          <a:p>
            <a:pPr algn="just" marL="527050" marR="5080">
              <a:lnSpc>
                <a:spcPts val="2920"/>
              </a:lnSpc>
              <a:spcBef>
                <a:spcPts val="200"/>
              </a:spcBef>
            </a:pPr>
            <a:r>
              <a:rPr dirty="0" sz="2700">
                <a:latin typeface="Calibri"/>
                <a:cs typeface="Calibri"/>
              </a:rPr>
              <a:t>(b)</a:t>
            </a:r>
            <a:r>
              <a:rPr dirty="0" sz="2700" spc="290">
                <a:latin typeface="Calibri"/>
                <a:cs typeface="Calibri"/>
              </a:rPr>
              <a:t>   </a:t>
            </a:r>
            <a:r>
              <a:rPr dirty="0" sz="2700">
                <a:latin typeface="Calibri"/>
                <a:cs typeface="Calibri"/>
              </a:rPr>
              <a:t>pembagian</a:t>
            </a:r>
            <a:r>
              <a:rPr dirty="0" sz="2700" spc="290">
                <a:latin typeface="Calibri"/>
                <a:cs typeface="Calibri"/>
              </a:rPr>
              <a:t>   </a:t>
            </a:r>
            <a:r>
              <a:rPr dirty="0" sz="2700">
                <a:latin typeface="Calibri"/>
                <a:cs typeface="Calibri"/>
              </a:rPr>
              <a:t>rugi</a:t>
            </a:r>
            <a:r>
              <a:rPr dirty="0" sz="2700" spc="295">
                <a:latin typeface="Calibri"/>
                <a:cs typeface="Calibri"/>
              </a:rPr>
              <a:t>   </a:t>
            </a:r>
            <a:r>
              <a:rPr dirty="0" sz="2700">
                <a:latin typeface="Calibri"/>
                <a:cs typeface="Calibri"/>
              </a:rPr>
              <a:t>atas</a:t>
            </a:r>
            <a:r>
              <a:rPr dirty="0" sz="2700" spc="295">
                <a:latin typeface="Calibri"/>
                <a:cs typeface="Calibri"/>
              </a:rPr>
              <a:t>   </a:t>
            </a:r>
            <a:r>
              <a:rPr dirty="0" sz="2700">
                <a:latin typeface="Calibri"/>
                <a:cs typeface="Calibri"/>
              </a:rPr>
              <a:t>penjualan</a:t>
            </a:r>
            <a:r>
              <a:rPr dirty="0" sz="2700" spc="290">
                <a:latin typeface="Calibri"/>
                <a:cs typeface="Calibri"/>
              </a:rPr>
              <a:t>   </a:t>
            </a:r>
            <a:r>
              <a:rPr dirty="0" sz="2700">
                <a:latin typeface="Calibri"/>
                <a:cs typeface="Calibri"/>
              </a:rPr>
              <a:t>aset,</a:t>
            </a:r>
            <a:r>
              <a:rPr dirty="0" sz="2700" spc="290">
                <a:latin typeface="Calibri"/>
                <a:cs typeface="Calibri"/>
              </a:rPr>
              <a:t>   </a:t>
            </a:r>
            <a:r>
              <a:rPr dirty="0" sz="2700" spc="-25">
                <a:latin typeface="Calibri"/>
                <a:cs typeface="Calibri"/>
              </a:rPr>
              <a:t>(c) </a:t>
            </a:r>
            <a:r>
              <a:rPr dirty="0" sz="2700">
                <a:latin typeface="Calibri"/>
                <a:cs typeface="Calibri"/>
              </a:rPr>
              <a:t>pembayaran</a:t>
            </a:r>
            <a:r>
              <a:rPr dirty="0" sz="2700" spc="6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kewajiban,</a:t>
            </a:r>
            <a:r>
              <a:rPr dirty="0" sz="2700" spc="6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(d)</a:t>
            </a:r>
            <a:r>
              <a:rPr dirty="0" sz="2700" spc="6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penerimaan</a:t>
            </a:r>
            <a:r>
              <a:rPr dirty="0" sz="2700" spc="655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defisiensi,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(e)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pembagian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kas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kepada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para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rekan.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29972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Solution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1958339"/>
          </a:xfrm>
          <a:custGeom>
            <a:avLst/>
            <a:gdLst/>
            <a:ahLst/>
            <a:cxnLst/>
            <a:rect l="l" t="t" r="r" b="b"/>
            <a:pathLst>
              <a:path w="9144000" h="1958339">
                <a:moveTo>
                  <a:pt x="9144000" y="0"/>
                </a:moveTo>
                <a:lnTo>
                  <a:pt x="0" y="0"/>
                </a:lnTo>
                <a:lnTo>
                  <a:pt x="0" y="978408"/>
                </a:lnTo>
                <a:lnTo>
                  <a:pt x="0" y="979170"/>
                </a:lnTo>
                <a:lnTo>
                  <a:pt x="0" y="1958340"/>
                </a:lnTo>
                <a:lnTo>
                  <a:pt x="9144000" y="1958340"/>
                </a:lnTo>
                <a:lnTo>
                  <a:pt x="9144000" y="979170"/>
                </a:lnTo>
                <a:lnTo>
                  <a:pt x="9144000" y="978408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64512"/>
            <a:ext cx="67691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 spc="-25">
                <a:latin typeface="Calibri"/>
                <a:cs typeface="Calibri"/>
              </a:rPr>
              <a:t>1.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200150" y="2793492"/>
            <a:ext cx="7659370" cy="3842385"/>
            <a:chOff x="1200150" y="2793492"/>
            <a:chExt cx="7659370" cy="3842385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3103" y="2806446"/>
              <a:ext cx="7632954" cy="58826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200150" y="2793492"/>
              <a:ext cx="7659370" cy="601345"/>
            </a:xfrm>
            <a:custGeom>
              <a:avLst/>
              <a:gdLst/>
              <a:ahLst/>
              <a:cxnLst/>
              <a:rect l="l" t="t" r="r" b="b"/>
              <a:pathLst>
                <a:path w="7659370" h="601345">
                  <a:moveTo>
                    <a:pt x="7658861" y="601217"/>
                  </a:moveTo>
                  <a:lnTo>
                    <a:pt x="7658861" y="0"/>
                  </a:lnTo>
                  <a:lnTo>
                    <a:pt x="0" y="0"/>
                  </a:lnTo>
                  <a:lnTo>
                    <a:pt x="0" y="601218"/>
                  </a:lnTo>
                  <a:lnTo>
                    <a:pt x="6858" y="601218"/>
                  </a:lnTo>
                  <a:lnTo>
                    <a:pt x="6858" y="12954"/>
                  </a:lnTo>
                  <a:lnTo>
                    <a:pt x="12953" y="6858"/>
                  </a:lnTo>
                  <a:lnTo>
                    <a:pt x="12953" y="12954"/>
                  </a:lnTo>
                  <a:lnTo>
                    <a:pt x="7645908" y="12953"/>
                  </a:lnTo>
                  <a:lnTo>
                    <a:pt x="7645908" y="6857"/>
                  </a:lnTo>
                  <a:lnTo>
                    <a:pt x="7652004" y="12953"/>
                  </a:lnTo>
                  <a:lnTo>
                    <a:pt x="7652004" y="601217"/>
                  </a:lnTo>
                  <a:lnTo>
                    <a:pt x="7658861" y="601217"/>
                  </a:lnTo>
                  <a:close/>
                </a:path>
                <a:path w="7659370" h="601345">
                  <a:moveTo>
                    <a:pt x="12953" y="12954"/>
                  </a:moveTo>
                  <a:lnTo>
                    <a:pt x="12953" y="6858"/>
                  </a:lnTo>
                  <a:lnTo>
                    <a:pt x="6858" y="12954"/>
                  </a:lnTo>
                  <a:lnTo>
                    <a:pt x="12953" y="12954"/>
                  </a:lnTo>
                  <a:close/>
                </a:path>
                <a:path w="7659370" h="601345">
                  <a:moveTo>
                    <a:pt x="12953" y="601218"/>
                  </a:moveTo>
                  <a:lnTo>
                    <a:pt x="12953" y="12954"/>
                  </a:lnTo>
                  <a:lnTo>
                    <a:pt x="6858" y="12954"/>
                  </a:lnTo>
                  <a:lnTo>
                    <a:pt x="6858" y="601218"/>
                  </a:lnTo>
                  <a:lnTo>
                    <a:pt x="12953" y="601218"/>
                  </a:lnTo>
                  <a:close/>
                </a:path>
                <a:path w="7659370" h="601345">
                  <a:moveTo>
                    <a:pt x="7652004" y="12953"/>
                  </a:moveTo>
                  <a:lnTo>
                    <a:pt x="7645908" y="6857"/>
                  </a:lnTo>
                  <a:lnTo>
                    <a:pt x="7645908" y="12953"/>
                  </a:lnTo>
                  <a:lnTo>
                    <a:pt x="7652004" y="12953"/>
                  </a:lnTo>
                  <a:close/>
                </a:path>
                <a:path w="7659370" h="601345">
                  <a:moveTo>
                    <a:pt x="7652004" y="601217"/>
                  </a:moveTo>
                  <a:lnTo>
                    <a:pt x="7652004" y="12953"/>
                  </a:lnTo>
                  <a:lnTo>
                    <a:pt x="7645908" y="12953"/>
                  </a:lnTo>
                  <a:lnTo>
                    <a:pt x="7645908" y="601217"/>
                  </a:lnTo>
                  <a:lnTo>
                    <a:pt x="7652004" y="6012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3103" y="3394710"/>
              <a:ext cx="7632954" cy="97917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200150" y="3394709"/>
              <a:ext cx="7659370" cy="979169"/>
            </a:xfrm>
            <a:custGeom>
              <a:avLst/>
              <a:gdLst/>
              <a:ahLst/>
              <a:cxnLst/>
              <a:rect l="l" t="t" r="r" b="b"/>
              <a:pathLst>
                <a:path w="7659370" h="979170">
                  <a:moveTo>
                    <a:pt x="12941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41" y="979170"/>
                  </a:lnTo>
                  <a:lnTo>
                    <a:pt x="12941" y="0"/>
                  </a:lnTo>
                  <a:close/>
                </a:path>
                <a:path w="7659370" h="979170">
                  <a:moveTo>
                    <a:pt x="7658862" y="0"/>
                  </a:moveTo>
                  <a:lnTo>
                    <a:pt x="7645908" y="0"/>
                  </a:lnTo>
                  <a:lnTo>
                    <a:pt x="7645908" y="979170"/>
                  </a:lnTo>
                  <a:lnTo>
                    <a:pt x="7658862" y="979170"/>
                  </a:lnTo>
                  <a:lnTo>
                    <a:pt x="7658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3103" y="4373880"/>
              <a:ext cx="7632954" cy="979170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200150" y="4373879"/>
              <a:ext cx="7659370" cy="979169"/>
            </a:xfrm>
            <a:custGeom>
              <a:avLst/>
              <a:gdLst/>
              <a:ahLst/>
              <a:cxnLst/>
              <a:rect l="l" t="t" r="r" b="b"/>
              <a:pathLst>
                <a:path w="7659370" h="979170">
                  <a:moveTo>
                    <a:pt x="6858" y="979170"/>
                  </a:moveTo>
                  <a:lnTo>
                    <a:pt x="6845" y="0"/>
                  </a:lnTo>
                  <a:lnTo>
                    <a:pt x="0" y="0"/>
                  </a:lnTo>
                  <a:lnTo>
                    <a:pt x="0" y="979170"/>
                  </a:lnTo>
                  <a:lnTo>
                    <a:pt x="6858" y="979170"/>
                  </a:lnTo>
                  <a:close/>
                </a:path>
                <a:path w="7659370" h="979170">
                  <a:moveTo>
                    <a:pt x="12954" y="979170"/>
                  </a:moveTo>
                  <a:lnTo>
                    <a:pt x="12941" y="0"/>
                  </a:lnTo>
                  <a:lnTo>
                    <a:pt x="6858" y="0"/>
                  </a:lnTo>
                  <a:lnTo>
                    <a:pt x="6858" y="979170"/>
                  </a:lnTo>
                  <a:lnTo>
                    <a:pt x="12954" y="979170"/>
                  </a:lnTo>
                  <a:close/>
                </a:path>
                <a:path w="7659370" h="979170">
                  <a:moveTo>
                    <a:pt x="7658862" y="0"/>
                  </a:moveTo>
                  <a:lnTo>
                    <a:pt x="7645908" y="0"/>
                  </a:lnTo>
                  <a:lnTo>
                    <a:pt x="7645908" y="979170"/>
                  </a:lnTo>
                  <a:lnTo>
                    <a:pt x="7658862" y="979170"/>
                  </a:lnTo>
                  <a:lnTo>
                    <a:pt x="7658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3103" y="5353050"/>
              <a:ext cx="7632954" cy="97917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200150" y="5353050"/>
              <a:ext cx="7659370" cy="979169"/>
            </a:xfrm>
            <a:custGeom>
              <a:avLst/>
              <a:gdLst/>
              <a:ahLst/>
              <a:cxnLst/>
              <a:rect l="l" t="t" r="r" b="b"/>
              <a:pathLst>
                <a:path w="7659370" h="979170">
                  <a:moveTo>
                    <a:pt x="6845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6845" y="979170"/>
                  </a:lnTo>
                  <a:lnTo>
                    <a:pt x="6845" y="0"/>
                  </a:lnTo>
                  <a:close/>
                </a:path>
                <a:path w="7659370" h="979170">
                  <a:moveTo>
                    <a:pt x="12954" y="0"/>
                  </a:moveTo>
                  <a:lnTo>
                    <a:pt x="6858" y="0"/>
                  </a:lnTo>
                  <a:lnTo>
                    <a:pt x="6858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7659370" h="979170">
                  <a:moveTo>
                    <a:pt x="7658862" y="0"/>
                  </a:moveTo>
                  <a:lnTo>
                    <a:pt x="7645908" y="0"/>
                  </a:lnTo>
                  <a:lnTo>
                    <a:pt x="7645908" y="979170"/>
                  </a:lnTo>
                  <a:lnTo>
                    <a:pt x="7658862" y="979170"/>
                  </a:lnTo>
                  <a:lnTo>
                    <a:pt x="7658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13103" y="6332220"/>
              <a:ext cx="7632954" cy="290322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200150" y="6332220"/>
              <a:ext cx="7659370" cy="303530"/>
            </a:xfrm>
            <a:custGeom>
              <a:avLst/>
              <a:gdLst/>
              <a:ahLst/>
              <a:cxnLst/>
              <a:rect l="l" t="t" r="r" b="b"/>
              <a:pathLst>
                <a:path w="7659370" h="303529">
                  <a:moveTo>
                    <a:pt x="12953" y="290322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303276"/>
                  </a:lnTo>
                  <a:lnTo>
                    <a:pt x="6857" y="303276"/>
                  </a:lnTo>
                  <a:lnTo>
                    <a:pt x="6857" y="290322"/>
                  </a:lnTo>
                  <a:lnTo>
                    <a:pt x="12953" y="290322"/>
                  </a:lnTo>
                  <a:close/>
                </a:path>
                <a:path w="7659370" h="303529">
                  <a:moveTo>
                    <a:pt x="7652004" y="290322"/>
                  </a:moveTo>
                  <a:lnTo>
                    <a:pt x="6857" y="290322"/>
                  </a:lnTo>
                  <a:lnTo>
                    <a:pt x="12953" y="297180"/>
                  </a:lnTo>
                  <a:lnTo>
                    <a:pt x="12953" y="303276"/>
                  </a:lnTo>
                  <a:lnTo>
                    <a:pt x="7645908" y="303276"/>
                  </a:lnTo>
                  <a:lnTo>
                    <a:pt x="7645908" y="297180"/>
                  </a:lnTo>
                  <a:lnTo>
                    <a:pt x="7652004" y="290322"/>
                  </a:lnTo>
                  <a:close/>
                </a:path>
                <a:path w="7659370" h="303529">
                  <a:moveTo>
                    <a:pt x="12953" y="303276"/>
                  </a:moveTo>
                  <a:lnTo>
                    <a:pt x="12953" y="297180"/>
                  </a:lnTo>
                  <a:lnTo>
                    <a:pt x="6857" y="290322"/>
                  </a:lnTo>
                  <a:lnTo>
                    <a:pt x="6857" y="303276"/>
                  </a:lnTo>
                  <a:lnTo>
                    <a:pt x="12953" y="303276"/>
                  </a:lnTo>
                  <a:close/>
                </a:path>
                <a:path w="7659370" h="303529">
                  <a:moveTo>
                    <a:pt x="7658861" y="303276"/>
                  </a:moveTo>
                  <a:lnTo>
                    <a:pt x="7658861" y="0"/>
                  </a:lnTo>
                  <a:lnTo>
                    <a:pt x="7645908" y="0"/>
                  </a:lnTo>
                  <a:lnTo>
                    <a:pt x="7645908" y="290322"/>
                  </a:lnTo>
                  <a:lnTo>
                    <a:pt x="7652004" y="290322"/>
                  </a:lnTo>
                  <a:lnTo>
                    <a:pt x="7652004" y="303276"/>
                  </a:lnTo>
                  <a:lnTo>
                    <a:pt x="7658861" y="303276"/>
                  </a:lnTo>
                  <a:close/>
                </a:path>
                <a:path w="7659370" h="303529">
                  <a:moveTo>
                    <a:pt x="7652004" y="303276"/>
                  </a:moveTo>
                  <a:lnTo>
                    <a:pt x="7652004" y="290322"/>
                  </a:lnTo>
                  <a:lnTo>
                    <a:pt x="7645908" y="297180"/>
                  </a:lnTo>
                  <a:lnTo>
                    <a:pt x="7645908" y="303276"/>
                  </a:lnTo>
                  <a:lnTo>
                    <a:pt x="7652004" y="3032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28522" y="1065275"/>
            <a:ext cx="7298690" cy="5426710"/>
            <a:chOff x="1128522" y="1065275"/>
            <a:chExt cx="7298690" cy="542671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1476" y="1078229"/>
              <a:ext cx="7272528" cy="35814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128522" y="1065275"/>
              <a:ext cx="7298690" cy="371475"/>
            </a:xfrm>
            <a:custGeom>
              <a:avLst/>
              <a:gdLst/>
              <a:ahLst/>
              <a:cxnLst/>
              <a:rect l="l" t="t" r="r" b="b"/>
              <a:pathLst>
                <a:path w="7298690" h="371475">
                  <a:moveTo>
                    <a:pt x="7298435" y="371093"/>
                  </a:moveTo>
                  <a:lnTo>
                    <a:pt x="7298435" y="0"/>
                  </a:lnTo>
                  <a:lnTo>
                    <a:pt x="0" y="0"/>
                  </a:lnTo>
                  <a:lnTo>
                    <a:pt x="0" y="371094"/>
                  </a:lnTo>
                  <a:lnTo>
                    <a:pt x="6096" y="371093"/>
                  </a:lnTo>
                  <a:lnTo>
                    <a:pt x="6096" y="12953"/>
                  </a:lnTo>
                  <a:lnTo>
                    <a:pt x="12953" y="6857"/>
                  </a:lnTo>
                  <a:lnTo>
                    <a:pt x="12953" y="12953"/>
                  </a:lnTo>
                  <a:lnTo>
                    <a:pt x="7285482" y="12953"/>
                  </a:lnTo>
                  <a:lnTo>
                    <a:pt x="7285482" y="6857"/>
                  </a:lnTo>
                  <a:lnTo>
                    <a:pt x="7291578" y="12953"/>
                  </a:lnTo>
                  <a:lnTo>
                    <a:pt x="7291578" y="371093"/>
                  </a:lnTo>
                  <a:lnTo>
                    <a:pt x="7298435" y="371093"/>
                  </a:lnTo>
                  <a:close/>
                </a:path>
                <a:path w="7298690" h="371475">
                  <a:moveTo>
                    <a:pt x="12953" y="12953"/>
                  </a:moveTo>
                  <a:lnTo>
                    <a:pt x="12953" y="6857"/>
                  </a:lnTo>
                  <a:lnTo>
                    <a:pt x="6096" y="12953"/>
                  </a:lnTo>
                  <a:lnTo>
                    <a:pt x="12953" y="12953"/>
                  </a:lnTo>
                  <a:close/>
                </a:path>
                <a:path w="7298690" h="371475">
                  <a:moveTo>
                    <a:pt x="12953" y="371094"/>
                  </a:moveTo>
                  <a:lnTo>
                    <a:pt x="12953" y="12953"/>
                  </a:lnTo>
                  <a:lnTo>
                    <a:pt x="6096" y="12953"/>
                  </a:lnTo>
                  <a:lnTo>
                    <a:pt x="6096" y="371094"/>
                  </a:lnTo>
                  <a:lnTo>
                    <a:pt x="12953" y="371094"/>
                  </a:lnTo>
                  <a:close/>
                </a:path>
                <a:path w="7298690" h="371475">
                  <a:moveTo>
                    <a:pt x="7291578" y="12953"/>
                  </a:moveTo>
                  <a:lnTo>
                    <a:pt x="7285482" y="6857"/>
                  </a:lnTo>
                  <a:lnTo>
                    <a:pt x="7285482" y="12953"/>
                  </a:lnTo>
                  <a:lnTo>
                    <a:pt x="7291578" y="12953"/>
                  </a:lnTo>
                  <a:close/>
                </a:path>
                <a:path w="7298690" h="371475">
                  <a:moveTo>
                    <a:pt x="7291578" y="371093"/>
                  </a:moveTo>
                  <a:lnTo>
                    <a:pt x="7291578" y="12953"/>
                  </a:lnTo>
                  <a:lnTo>
                    <a:pt x="7285482" y="12953"/>
                  </a:lnTo>
                  <a:lnTo>
                    <a:pt x="7285482" y="371093"/>
                  </a:lnTo>
                  <a:lnTo>
                    <a:pt x="7291578" y="3710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1476" y="1436369"/>
              <a:ext cx="7272528" cy="97917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128509" y="1436369"/>
              <a:ext cx="7298690" cy="979169"/>
            </a:xfrm>
            <a:custGeom>
              <a:avLst/>
              <a:gdLst/>
              <a:ahLst/>
              <a:cxnLst/>
              <a:rect l="l" t="t" r="r" b="b"/>
              <a:pathLst>
                <a:path w="7298690" h="979169">
                  <a:moveTo>
                    <a:pt x="12966" y="979170"/>
                  </a:moveTo>
                  <a:lnTo>
                    <a:pt x="12954" y="12"/>
                  </a:lnTo>
                  <a:lnTo>
                    <a:pt x="0" y="0"/>
                  </a:lnTo>
                  <a:lnTo>
                    <a:pt x="12" y="979170"/>
                  </a:lnTo>
                  <a:lnTo>
                    <a:pt x="12966" y="979170"/>
                  </a:lnTo>
                  <a:close/>
                </a:path>
                <a:path w="7298690" h="979169">
                  <a:moveTo>
                    <a:pt x="7298449" y="0"/>
                  </a:moveTo>
                  <a:lnTo>
                    <a:pt x="7285495" y="0"/>
                  </a:lnTo>
                  <a:lnTo>
                    <a:pt x="7285495" y="979170"/>
                  </a:lnTo>
                  <a:lnTo>
                    <a:pt x="7298449" y="979170"/>
                  </a:lnTo>
                  <a:lnTo>
                    <a:pt x="72984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1476" y="2415539"/>
              <a:ext cx="7272528" cy="97917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128522" y="2415539"/>
              <a:ext cx="7298690" cy="979169"/>
            </a:xfrm>
            <a:custGeom>
              <a:avLst/>
              <a:gdLst/>
              <a:ahLst/>
              <a:cxnLst/>
              <a:rect l="l" t="t" r="r" b="b"/>
              <a:pathLst>
                <a:path w="7298690" h="979170">
                  <a:moveTo>
                    <a:pt x="12954" y="12"/>
                  </a:moveTo>
                  <a:lnTo>
                    <a:pt x="0" y="12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12"/>
                  </a:lnTo>
                  <a:close/>
                </a:path>
                <a:path w="7298690" h="979170">
                  <a:moveTo>
                    <a:pt x="7298436" y="0"/>
                  </a:moveTo>
                  <a:lnTo>
                    <a:pt x="7285482" y="0"/>
                  </a:lnTo>
                  <a:lnTo>
                    <a:pt x="7285482" y="979170"/>
                  </a:lnTo>
                  <a:lnTo>
                    <a:pt x="7298436" y="979170"/>
                  </a:lnTo>
                  <a:lnTo>
                    <a:pt x="72984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1476" y="3394709"/>
              <a:ext cx="7272528" cy="97917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128522" y="3394709"/>
              <a:ext cx="7298690" cy="979169"/>
            </a:xfrm>
            <a:custGeom>
              <a:avLst/>
              <a:gdLst/>
              <a:ahLst/>
              <a:cxnLst/>
              <a:rect l="l" t="t" r="r" b="b"/>
              <a:pathLst>
                <a:path w="7298690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7298690" h="979170">
                  <a:moveTo>
                    <a:pt x="7298436" y="0"/>
                  </a:moveTo>
                  <a:lnTo>
                    <a:pt x="7285482" y="0"/>
                  </a:lnTo>
                  <a:lnTo>
                    <a:pt x="7285482" y="979170"/>
                  </a:lnTo>
                  <a:lnTo>
                    <a:pt x="7298436" y="979170"/>
                  </a:lnTo>
                  <a:lnTo>
                    <a:pt x="72984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1476" y="4373879"/>
              <a:ext cx="7272528" cy="97917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128522" y="4373879"/>
              <a:ext cx="7298690" cy="979169"/>
            </a:xfrm>
            <a:custGeom>
              <a:avLst/>
              <a:gdLst/>
              <a:ahLst/>
              <a:cxnLst/>
              <a:rect l="l" t="t" r="r" b="b"/>
              <a:pathLst>
                <a:path w="7298690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7298690" h="979170">
                  <a:moveTo>
                    <a:pt x="7298436" y="0"/>
                  </a:moveTo>
                  <a:lnTo>
                    <a:pt x="7285482" y="0"/>
                  </a:lnTo>
                  <a:lnTo>
                    <a:pt x="7285482" y="979170"/>
                  </a:lnTo>
                  <a:lnTo>
                    <a:pt x="7298436" y="979170"/>
                  </a:lnTo>
                  <a:lnTo>
                    <a:pt x="72984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41476" y="5353049"/>
              <a:ext cx="7272528" cy="97917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128522" y="5353049"/>
              <a:ext cx="7298690" cy="979169"/>
            </a:xfrm>
            <a:custGeom>
              <a:avLst/>
              <a:gdLst/>
              <a:ahLst/>
              <a:cxnLst/>
              <a:rect l="l" t="t" r="r" b="b"/>
              <a:pathLst>
                <a:path w="7298690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7298690" h="979170">
                  <a:moveTo>
                    <a:pt x="7298436" y="0"/>
                  </a:moveTo>
                  <a:lnTo>
                    <a:pt x="7285482" y="0"/>
                  </a:lnTo>
                  <a:lnTo>
                    <a:pt x="7285482" y="979170"/>
                  </a:lnTo>
                  <a:lnTo>
                    <a:pt x="7298436" y="979170"/>
                  </a:lnTo>
                  <a:lnTo>
                    <a:pt x="72984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41476" y="6332219"/>
              <a:ext cx="7272528" cy="146304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128522" y="6332219"/>
              <a:ext cx="7298690" cy="159385"/>
            </a:xfrm>
            <a:custGeom>
              <a:avLst/>
              <a:gdLst/>
              <a:ahLst/>
              <a:cxnLst/>
              <a:rect l="l" t="t" r="r" b="b"/>
              <a:pathLst>
                <a:path w="7298690" h="159385">
                  <a:moveTo>
                    <a:pt x="12953" y="146304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159258"/>
                  </a:lnTo>
                  <a:lnTo>
                    <a:pt x="6095" y="159258"/>
                  </a:lnTo>
                  <a:lnTo>
                    <a:pt x="6095" y="146304"/>
                  </a:lnTo>
                  <a:lnTo>
                    <a:pt x="12953" y="146304"/>
                  </a:lnTo>
                  <a:close/>
                </a:path>
                <a:path w="7298690" h="159385">
                  <a:moveTo>
                    <a:pt x="7291578" y="146303"/>
                  </a:moveTo>
                  <a:lnTo>
                    <a:pt x="6095" y="146304"/>
                  </a:lnTo>
                  <a:lnTo>
                    <a:pt x="12953" y="153162"/>
                  </a:lnTo>
                  <a:lnTo>
                    <a:pt x="12953" y="159258"/>
                  </a:lnTo>
                  <a:lnTo>
                    <a:pt x="7285482" y="159257"/>
                  </a:lnTo>
                  <a:lnTo>
                    <a:pt x="7285482" y="153162"/>
                  </a:lnTo>
                  <a:lnTo>
                    <a:pt x="7291578" y="146303"/>
                  </a:lnTo>
                  <a:close/>
                </a:path>
                <a:path w="7298690" h="159385">
                  <a:moveTo>
                    <a:pt x="12953" y="159258"/>
                  </a:moveTo>
                  <a:lnTo>
                    <a:pt x="12953" y="153162"/>
                  </a:lnTo>
                  <a:lnTo>
                    <a:pt x="6095" y="146304"/>
                  </a:lnTo>
                  <a:lnTo>
                    <a:pt x="6095" y="159258"/>
                  </a:lnTo>
                  <a:lnTo>
                    <a:pt x="12953" y="159258"/>
                  </a:lnTo>
                  <a:close/>
                </a:path>
                <a:path w="7298690" h="159385">
                  <a:moveTo>
                    <a:pt x="7298435" y="159257"/>
                  </a:moveTo>
                  <a:lnTo>
                    <a:pt x="7298435" y="0"/>
                  </a:lnTo>
                  <a:lnTo>
                    <a:pt x="7285482" y="0"/>
                  </a:lnTo>
                  <a:lnTo>
                    <a:pt x="7285482" y="146303"/>
                  </a:lnTo>
                  <a:lnTo>
                    <a:pt x="7291578" y="146303"/>
                  </a:lnTo>
                  <a:lnTo>
                    <a:pt x="7291578" y="159257"/>
                  </a:lnTo>
                  <a:lnTo>
                    <a:pt x="7298435" y="159257"/>
                  </a:lnTo>
                  <a:close/>
                </a:path>
                <a:path w="7298690" h="159385">
                  <a:moveTo>
                    <a:pt x="7291578" y="159257"/>
                  </a:moveTo>
                  <a:lnTo>
                    <a:pt x="7291578" y="146303"/>
                  </a:lnTo>
                  <a:lnTo>
                    <a:pt x="7285482" y="153162"/>
                  </a:lnTo>
                  <a:lnTo>
                    <a:pt x="7285482" y="159257"/>
                  </a:lnTo>
                  <a:lnTo>
                    <a:pt x="7291578" y="1592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2374900">
              <a:lnSpc>
                <a:spcPct val="100000"/>
              </a:lnSpc>
              <a:spcBef>
                <a:spcPts val="95"/>
              </a:spcBef>
            </a:pPr>
            <a:r>
              <a:rPr dirty="0"/>
              <a:t>SOAL</a:t>
            </a:r>
            <a:r>
              <a:rPr dirty="0" spc="-130"/>
              <a:t> </a:t>
            </a:r>
            <a:r>
              <a:rPr dirty="0" spc="-10"/>
              <a:t>DISKUSI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1994408"/>
            <a:ext cx="326199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5780" algn="l"/>
                <a:tab pos="1903730" algn="l"/>
              </a:tabLst>
            </a:pPr>
            <a:r>
              <a:rPr dirty="0" sz="2700" spc="-25">
                <a:latin typeface="Calibri"/>
                <a:cs typeface="Calibri"/>
              </a:rPr>
              <a:t>1.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Apakah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kelebihan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572683" y="1994408"/>
            <a:ext cx="449072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7140" algn="l"/>
                <a:tab pos="2131695" algn="l"/>
                <a:tab pos="2845435" algn="l"/>
              </a:tabLst>
            </a:pPr>
            <a:r>
              <a:rPr dirty="0" sz="2700" spc="-10">
                <a:latin typeface="Calibri"/>
                <a:cs typeface="Calibri"/>
              </a:rPr>
              <a:t>utama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0">
                <a:latin typeface="Calibri"/>
                <a:cs typeface="Calibri"/>
              </a:rPr>
              <a:t>dari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5">
                <a:latin typeface="Calibri"/>
                <a:cs typeface="Calibri"/>
              </a:rPr>
              <a:t>(a)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perusahaan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507489" y="2323591"/>
            <a:ext cx="496125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10">
                <a:latin typeface="Calibri"/>
                <a:cs typeface="Calibri"/>
              </a:rPr>
              <a:t>perseorangan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(b)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persekutuan?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93139" y="2735071"/>
            <a:ext cx="157416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5780" algn="l"/>
              </a:tabLst>
            </a:pPr>
            <a:r>
              <a:rPr dirty="0" sz="2700" spc="-25">
                <a:latin typeface="Calibri"/>
                <a:cs typeface="Calibri"/>
              </a:rPr>
              <a:t>2.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Apakah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078262" y="2735071"/>
            <a:ext cx="598614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47570" algn="l"/>
                <a:tab pos="3225165" algn="l"/>
                <a:tab pos="5497195" algn="l"/>
              </a:tabLst>
            </a:pPr>
            <a:r>
              <a:rPr dirty="0" sz="2700" spc="-10">
                <a:latin typeface="Calibri"/>
                <a:cs typeface="Calibri"/>
              </a:rPr>
              <a:t>kekurangan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0">
                <a:latin typeface="Calibri"/>
                <a:cs typeface="Calibri"/>
              </a:rPr>
              <a:t>dari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persekutuan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0">
                <a:latin typeface="Calibri"/>
                <a:cs typeface="Calibri"/>
              </a:rPr>
              <a:t>jika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993139" y="3064255"/>
            <a:ext cx="8073390" cy="249428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algn="just" marL="527050" marR="6350">
              <a:lnSpc>
                <a:spcPts val="2590"/>
              </a:lnSpc>
              <a:spcBef>
                <a:spcPts val="725"/>
              </a:spcBef>
            </a:pPr>
            <a:r>
              <a:rPr dirty="0" sz="2700">
                <a:latin typeface="Calibri"/>
                <a:cs typeface="Calibri"/>
              </a:rPr>
              <a:t>dibandingkan</a:t>
            </a:r>
            <a:r>
              <a:rPr dirty="0" sz="2700" spc="25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dengan</a:t>
            </a:r>
            <a:r>
              <a:rPr dirty="0" sz="2700" spc="27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bentuk</a:t>
            </a:r>
            <a:r>
              <a:rPr dirty="0" sz="2700" spc="28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usaha</a:t>
            </a:r>
            <a:r>
              <a:rPr dirty="0" sz="2700" spc="275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perseorangan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bertujuan</a:t>
            </a:r>
            <a:r>
              <a:rPr dirty="0" sz="2700" spc="-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menghasilkan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laba?</a:t>
            </a:r>
            <a:endParaRPr sz="2700">
              <a:latin typeface="Calibri"/>
              <a:cs typeface="Calibri"/>
            </a:endParaRPr>
          </a:p>
          <a:p>
            <a:pPr algn="just" marL="527050" marR="5080" indent="-514350">
              <a:lnSpc>
                <a:spcPct val="80000"/>
              </a:lnSpc>
              <a:spcBef>
                <a:spcPts val="675"/>
              </a:spcBef>
            </a:pPr>
            <a:r>
              <a:rPr dirty="0" sz="2700">
                <a:latin typeface="Calibri"/>
                <a:cs typeface="Calibri"/>
              </a:rPr>
              <a:t>3.</a:t>
            </a:r>
            <a:r>
              <a:rPr dirty="0" sz="2700" spc="33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Emir</a:t>
            </a:r>
            <a:r>
              <a:rPr dirty="0" sz="2700" spc="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Ananta</a:t>
            </a:r>
            <a:r>
              <a:rPr dirty="0" sz="2700" spc="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Ghani</a:t>
            </a:r>
            <a:r>
              <a:rPr dirty="0" sz="2700" spc="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Zainal</a:t>
            </a:r>
            <a:r>
              <a:rPr dirty="0" sz="2700" spc="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bergabung</a:t>
            </a:r>
            <a:r>
              <a:rPr dirty="0" sz="2700" spc="8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membentuk </a:t>
            </a:r>
            <a:r>
              <a:rPr dirty="0" sz="2700">
                <a:latin typeface="Calibri"/>
                <a:cs typeface="Calibri"/>
              </a:rPr>
              <a:t>sebuah</a:t>
            </a:r>
            <a:r>
              <a:rPr dirty="0" sz="2700" spc="9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persekutuan.</a:t>
            </a:r>
            <a:r>
              <a:rPr dirty="0" sz="2700" spc="9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Apakah</a:t>
            </a:r>
            <a:r>
              <a:rPr dirty="0" sz="2700" spc="9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mungkin</a:t>
            </a:r>
            <a:r>
              <a:rPr dirty="0" sz="2700" spc="9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jika</a:t>
            </a:r>
            <a:r>
              <a:rPr dirty="0" sz="2700" spc="90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mereka </a:t>
            </a:r>
            <a:r>
              <a:rPr dirty="0" sz="2700">
                <a:latin typeface="Calibri"/>
                <a:cs typeface="Calibri"/>
              </a:rPr>
              <a:t>mengalami</a:t>
            </a:r>
            <a:r>
              <a:rPr dirty="0" sz="2700" spc="36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rugi</a:t>
            </a:r>
            <a:r>
              <a:rPr dirty="0" sz="2700" spc="36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dalam</a:t>
            </a:r>
            <a:r>
              <a:rPr dirty="0" sz="2700" spc="36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jumlah</a:t>
            </a:r>
            <a:r>
              <a:rPr dirty="0" sz="2700" spc="36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36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lebih</a:t>
            </a:r>
            <a:r>
              <a:rPr dirty="0" sz="2700" spc="355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besar </a:t>
            </a:r>
            <a:r>
              <a:rPr dirty="0" sz="2700">
                <a:latin typeface="Calibri"/>
                <a:cs typeface="Calibri"/>
              </a:rPr>
              <a:t>dibandingkan</a:t>
            </a:r>
            <a:r>
              <a:rPr dirty="0" sz="2700" spc="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dengan</a:t>
            </a:r>
            <a:r>
              <a:rPr dirty="0" sz="2700" spc="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jumlah</a:t>
            </a:r>
            <a:r>
              <a:rPr dirty="0" sz="2700" spc="5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investasi</a:t>
            </a:r>
            <a:r>
              <a:rPr dirty="0" sz="2700" spc="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mereka</a:t>
            </a:r>
            <a:r>
              <a:rPr dirty="0" sz="2700" spc="6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dalam persekutuan?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Jelaskan.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93132" y="5533135"/>
            <a:ext cx="157480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5780" algn="l"/>
              </a:tabLst>
            </a:pPr>
            <a:r>
              <a:rPr dirty="0" sz="2700" spc="-25">
                <a:latin typeface="Calibri"/>
                <a:cs typeface="Calibri"/>
              </a:rPr>
              <a:t>4.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Apakah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767621" y="5533135"/>
            <a:ext cx="629602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82420" algn="l"/>
                <a:tab pos="2925445" algn="l"/>
                <a:tab pos="4547235" algn="l"/>
              </a:tabLst>
            </a:pPr>
            <a:r>
              <a:rPr dirty="0" sz="2700" spc="-10">
                <a:latin typeface="Calibri"/>
                <a:cs typeface="Calibri"/>
              </a:rPr>
              <a:t>kelebihan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0">
                <a:latin typeface="Calibri"/>
                <a:cs typeface="Calibri"/>
              </a:rPr>
              <a:t>utama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perjanjian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persekutuan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507482" y="5862320"/>
            <a:ext cx="388429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>
                <a:latin typeface="Calibri"/>
                <a:cs typeface="Calibri"/>
              </a:rPr>
              <a:t>untuk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sebuah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persekutuan?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11933"/>
            <a:ext cx="8073390" cy="4183379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algn="just" marL="526415" marR="5080" indent="-514350">
              <a:lnSpc>
                <a:spcPts val="2110"/>
              </a:lnSpc>
              <a:spcBef>
                <a:spcPts val="615"/>
              </a:spcBef>
              <a:buAutoNum type="arabicPeriod" startAt="5"/>
              <a:tabLst>
                <a:tab pos="526415" algn="l"/>
                <a:tab pos="527685" algn="l"/>
              </a:tabLst>
            </a:pPr>
            <a:r>
              <a:rPr dirty="0" sz="2200">
                <a:latin typeface="Calibri"/>
                <a:cs typeface="Calibri"/>
              </a:rPr>
              <a:t>	Juna</a:t>
            </a:r>
            <a:r>
              <a:rPr dirty="0" sz="2200" spc="2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Bisma,</a:t>
            </a:r>
            <a:r>
              <a:rPr dirty="0" sz="2200" spc="2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Patimura</a:t>
            </a:r>
            <a:r>
              <a:rPr dirty="0" sz="2200" spc="2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Dirga,</a:t>
            </a:r>
            <a:r>
              <a:rPr dirty="0" sz="2200" spc="2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2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Oritama</a:t>
            </a:r>
            <a:r>
              <a:rPr dirty="0" sz="2200" spc="2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Madina</a:t>
            </a:r>
            <a:r>
              <a:rPr dirty="0" sz="2200" spc="2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bersama‐sama </a:t>
            </a:r>
            <a:r>
              <a:rPr dirty="0" sz="2200">
                <a:latin typeface="Calibri"/>
                <a:cs typeface="Calibri"/>
              </a:rPr>
              <a:t>membentuk</a:t>
            </a:r>
            <a:r>
              <a:rPr dirty="0" sz="2200" spc="48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sebuah</a:t>
            </a:r>
            <a:r>
              <a:rPr dirty="0" sz="2200" spc="48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persekutuan.</a:t>
            </a:r>
            <a:r>
              <a:rPr dirty="0" sz="2200" spc="48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Berdasarkan</a:t>
            </a:r>
            <a:r>
              <a:rPr dirty="0" sz="2200" spc="484">
                <a:latin typeface="Calibri"/>
                <a:cs typeface="Calibri"/>
              </a:rPr>
              <a:t>    </a:t>
            </a:r>
            <a:r>
              <a:rPr dirty="0" sz="2200" spc="-10">
                <a:latin typeface="Calibri"/>
                <a:cs typeface="Calibri"/>
              </a:rPr>
              <a:t>perjanjian </a:t>
            </a:r>
            <a:r>
              <a:rPr dirty="0" sz="2200">
                <a:latin typeface="Calibri"/>
                <a:cs typeface="Calibri"/>
              </a:rPr>
              <a:t>persekutuan,</a:t>
            </a:r>
            <a:r>
              <a:rPr dirty="0" sz="2200" spc="36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Bisma</a:t>
            </a:r>
            <a:r>
              <a:rPr dirty="0" sz="2200" spc="37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akan</a:t>
            </a:r>
            <a:r>
              <a:rPr dirty="0" sz="2200" spc="37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menanamkan</a:t>
            </a:r>
            <a:r>
              <a:rPr dirty="0" sz="2200" spc="36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370">
                <a:latin typeface="Calibri"/>
                <a:cs typeface="Calibri"/>
              </a:rPr>
              <a:t>   </a:t>
            </a:r>
            <a:r>
              <a:rPr dirty="0" sz="2200" spc="-10">
                <a:latin typeface="Calibri"/>
                <a:cs typeface="Calibri"/>
              </a:rPr>
              <a:t>sebesar </a:t>
            </a:r>
            <a:r>
              <a:rPr dirty="0" sz="2200">
                <a:latin typeface="Calibri"/>
                <a:cs typeface="Calibri"/>
              </a:rPr>
              <a:t>Rp60.000.000</a:t>
            </a:r>
            <a:r>
              <a:rPr dirty="0" sz="2200" spc="229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23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memberikan</a:t>
            </a:r>
            <a:r>
              <a:rPr dirty="0" sz="2200" spc="229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separuh</a:t>
            </a:r>
            <a:r>
              <a:rPr dirty="0" sz="2200" spc="23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waktunya</a:t>
            </a:r>
            <a:r>
              <a:rPr dirty="0" sz="2200" spc="229">
                <a:latin typeface="Calibri"/>
                <a:cs typeface="Calibri"/>
              </a:rPr>
              <a:t>   </a:t>
            </a:r>
            <a:r>
              <a:rPr dirty="0" sz="2200" spc="-10">
                <a:latin typeface="Calibri"/>
                <a:cs typeface="Calibri"/>
              </a:rPr>
              <a:t>untuk </a:t>
            </a:r>
            <a:r>
              <a:rPr dirty="0" sz="2200">
                <a:latin typeface="Calibri"/>
                <a:cs typeface="Calibri"/>
              </a:rPr>
              <a:t>persekutuan.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Dirga</a:t>
            </a:r>
            <a:r>
              <a:rPr dirty="0" sz="2200" spc="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menanamkan</a:t>
            </a:r>
            <a:r>
              <a:rPr dirty="0" sz="2200" spc="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5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Rp40.000.000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memberikan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tiga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perempat</a:t>
            </a:r>
            <a:r>
              <a:rPr dirty="0" sz="2200" spc="1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waktunya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Madina</a:t>
            </a:r>
            <a:r>
              <a:rPr dirty="0" sz="2200" spc="14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tidak </a:t>
            </a:r>
            <a:r>
              <a:rPr dirty="0" sz="2200">
                <a:latin typeface="Calibri"/>
                <a:cs typeface="Calibri"/>
              </a:rPr>
              <a:t>menanamkan</a:t>
            </a:r>
            <a:r>
              <a:rPr dirty="0" sz="2200" spc="2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modal,</a:t>
            </a:r>
            <a:r>
              <a:rPr dirty="0" sz="2200" spc="22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tapi</a:t>
            </a:r>
            <a:r>
              <a:rPr dirty="0" sz="2200" spc="2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menyerahkan</a:t>
            </a:r>
            <a:r>
              <a:rPr dirty="0" sz="2200" spc="2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seluruh</a:t>
            </a:r>
            <a:r>
              <a:rPr dirty="0" sz="2200" spc="2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waktunya</a:t>
            </a:r>
            <a:r>
              <a:rPr dirty="0" sz="2200" spc="2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untuk </a:t>
            </a:r>
            <a:r>
              <a:rPr dirty="0" sz="2200">
                <a:latin typeface="Calibri"/>
                <a:cs typeface="Calibri"/>
              </a:rPr>
              <a:t>persekutuan.</a:t>
            </a:r>
            <a:r>
              <a:rPr dirty="0" sz="2200" spc="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Apakah</a:t>
            </a:r>
            <a:r>
              <a:rPr dirty="0" sz="2200" spc="1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asumsi</a:t>
            </a:r>
            <a:r>
              <a:rPr dirty="0" sz="2200" spc="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10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dibuat</a:t>
            </a:r>
            <a:r>
              <a:rPr dirty="0" sz="2200" spc="1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oleh</a:t>
            </a:r>
            <a:r>
              <a:rPr dirty="0" sz="2200" spc="1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Madina</a:t>
            </a:r>
            <a:r>
              <a:rPr dirty="0" sz="2200" spc="10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sudah </a:t>
            </a:r>
            <a:r>
              <a:rPr dirty="0" sz="2200">
                <a:latin typeface="Calibri"/>
                <a:cs typeface="Calibri"/>
              </a:rPr>
              <a:t>tepat,</a:t>
            </a:r>
            <a:r>
              <a:rPr dirty="0" sz="2200" spc="1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bahwa</a:t>
            </a:r>
            <a:r>
              <a:rPr dirty="0" sz="2200" spc="18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ia</a:t>
            </a:r>
            <a:r>
              <a:rPr dirty="0" sz="2200" spc="1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tidak</a:t>
            </a:r>
            <a:r>
              <a:rPr dirty="0" sz="2200" spc="17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17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risiko</a:t>
            </a:r>
            <a:r>
              <a:rPr dirty="0" sz="2200" spc="1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apa</a:t>
            </a:r>
            <a:r>
              <a:rPr dirty="0" sz="2200" spc="17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pun</a:t>
            </a:r>
            <a:r>
              <a:rPr dirty="0" sz="2200" spc="17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karena</a:t>
            </a:r>
            <a:r>
              <a:rPr dirty="0" sz="2200" spc="17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tidak </a:t>
            </a:r>
            <a:r>
              <a:rPr dirty="0" sz="2200" spc="-20">
                <a:latin typeface="Calibri"/>
                <a:cs typeface="Calibri"/>
              </a:rPr>
              <a:t>menyerahkan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persekutuan?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Jelaskan.</a:t>
            </a:r>
            <a:endParaRPr sz="2200">
              <a:latin typeface="Calibri"/>
              <a:cs typeface="Calibri"/>
            </a:endParaRPr>
          </a:p>
          <a:p>
            <a:pPr algn="just" marL="526415" marR="5080" indent="-514350">
              <a:lnSpc>
                <a:spcPct val="80000"/>
              </a:lnSpc>
              <a:spcBef>
                <a:spcPts val="560"/>
              </a:spcBef>
              <a:buAutoNum type="arabicPeriod" startAt="5"/>
              <a:tabLst>
                <a:tab pos="526415" algn="l"/>
                <a:tab pos="527685" algn="l"/>
              </a:tabLst>
            </a:pPr>
            <a:r>
              <a:rPr dirty="0" sz="2200">
                <a:latin typeface="Calibri"/>
                <a:cs typeface="Calibri"/>
              </a:rPr>
              <a:t>	Selama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berjalan,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Mariana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Elfira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menarik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Rp4.000.000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setiap </a:t>
            </a:r>
            <a:r>
              <a:rPr dirty="0" sz="2200">
                <a:latin typeface="Calibri"/>
                <a:cs typeface="Calibri"/>
              </a:rPr>
              <a:t>bulan</a:t>
            </a:r>
            <a:r>
              <a:rPr dirty="0" sz="2200" spc="4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dari</a:t>
            </a:r>
            <a:r>
              <a:rPr dirty="0" sz="2200" spc="4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43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Kantor</a:t>
            </a:r>
            <a:r>
              <a:rPr dirty="0" sz="2200" spc="440">
                <a:latin typeface="Calibri"/>
                <a:cs typeface="Calibri"/>
              </a:rPr>
              <a:t>    </a:t>
            </a:r>
            <a:r>
              <a:rPr dirty="0" sz="2200">
                <a:latin typeface="Calibri"/>
                <a:cs typeface="Calibri"/>
              </a:rPr>
              <a:t>Elfira</a:t>
            </a:r>
            <a:r>
              <a:rPr dirty="0" sz="2200" spc="43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4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Candi</a:t>
            </a:r>
            <a:r>
              <a:rPr dirty="0" sz="2200" spc="434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Water </a:t>
            </a:r>
            <a:r>
              <a:rPr dirty="0" sz="2200">
                <a:latin typeface="Calibri"/>
                <a:cs typeface="Calibri"/>
              </a:rPr>
              <a:t>Management</a:t>
            </a:r>
            <a:r>
              <a:rPr dirty="0" sz="2200" spc="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Consultants.</a:t>
            </a:r>
            <a:r>
              <a:rPr dirty="0" sz="2200" spc="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Apakah</a:t>
            </a:r>
            <a:r>
              <a:rPr dirty="0" sz="2200" spc="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mungkin</a:t>
            </a:r>
            <a:r>
              <a:rPr dirty="0" sz="2200" spc="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jika</a:t>
            </a:r>
            <a:r>
              <a:rPr dirty="0" sz="2200" spc="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jumlah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bagian </a:t>
            </a:r>
            <a:r>
              <a:rPr dirty="0" sz="2200">
                <a:latin typeface="Calibri"/>
                <a:cs typeface="Calibri"/>
              </a:rPr>
              <a:t>Elfira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bersih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berjalan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menjadi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lebih </a:t>
            </a:r>
            <a:r>
              <a:rPr dirty="0" sz="2200">
                <a:latin typeface="Calibri"/>
                <a:cs typeface="Calibri"/>
              </a:rPr>
              <a:t>atau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kurang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dari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Rp48.000.000?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Jelaskan.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19554"/>
            <a:ext cx="8072755" cy="435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1155" indent="-33909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1155" algn="l"/>
              </a:tabLst>
            </a:pPr>
            <a:r>
              <a:rPr dirty="0" sz="2000" spc="-25">
                <a:latin typeface="Calibri"/>
                <a:cs typeface="Calibri"/>
              </a:rPr>
              <a:t>7.</a:t>
            </a:r>
            <a:endParaRPr sz="2000">
              <a:latin typeface="Calibri"/>
              <a:cs typeface="Calibri"/>
            </a:endParaRPr>
          </a:p>
          <a:p>
            <a:pPr algn="just" marL="523875" marR="6350" indent="-511809">
              <a:lnSpc>
                <a:spcPts val="1920"/>
              </a:lnSpc>
              <a:spcBef>
                <a:spcPts val="465"/>
              </a:spcBef>
              <a:buAutoNum type="alphaLcPeriod"/>
              <a:tabLst>
                <a:tab pos="526415" algn="l"/>
              </a:tabLst>
            </a:pPr>
            <a:r>
              <a:rPr dirty="0" sz="2000">
                <a:latin typeface="Calibri"/>
                <a:cs typeface="Calibri"/>
              </a:rPr>
              <a:t>Akun</a:t>
            </a:r>
            <a:r>
              <a:rPr dirty="0" sz="2000" spc="2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apakah</a:t>
            </a:r>
            <a:r>
              <a:rPr dirty="0" sz="2000" spc="2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2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didebit</a:t>
            </a:r>
            <a:r>
              <a:rPr dirty="0" sz="2000" spc="2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2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dikredit</a:t>
            </a:r>
            <a:r>
              <a:rPr dirty="0" sz="2000" spc="2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2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mencatat</a:t>
            </a:r>
            <a:r>
              <a:rPr dirty="0" sz="2000" spc="2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penarikan</a:t>
            </a:r>
            <a:r>
              <a:rPr dirty="0" sz="2000" spc="27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kas </a:t>
            </a:r>
            <a:r>
              <a:rPr dirty="0" sz="2000" spc="-25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oleh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sebagai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pengganti</a:t>
            </a:r>
            <a:r>
              <a:rPr dirty="0" sz="2000" spc="130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gaji?</a:t>
            </a:r>
            <a:endParaRPr sz="2000">
              <a:latin typeface="Calibri"/>
              <a:cs typeface="Calibri"/>
            </a:endParaRPr>
          </a:p>
          <a:p>
            <a:pPr algn="just" marL="523875" marR="5080" indent="-511809">
              <a:lnSpc>
                <a:spcPts val="1920"/>
              </a:lnSpc>
              <a:spcBef>
                <a:spcPts val="480"/>
              </a:spcBef>
              <a:buAutoNum type="alphaLcPeriod"/>
              <a:tabLst>
                <a:tab pos="526415" algn="l"/>
              </a:tabLst>
            </a:pPr>
            <a:r>
              <a:rPr dirty="0" sz="2000">
                <a:latin typeface="Calibri"/>
                <a:cs typeface="Calibri"/>
              </a:rPr>
              <a:t>Pasal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dalam</a:t>
            </a:r>
            <a:r>
              <a:rPr dirty="0" sz="2000" spc="40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perjanjian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menyebutkan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tunjangan</a:t>
            </a:r>
            <a:r>
              <a:rPr dirty="0" sz="2000" spc="19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gaji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untuk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Rp6.000.000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</a:t>
            </a:r>
            <a:r>
              <a:rPr dirty="0" sz="2000" spc="2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bulan.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Jika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hanya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menarik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sebesar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Rp4.000.000</a:t>
            </a:r>
            <a:r>
              <a:rPr dirty="0" sz="2000" spc="2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bulan.</a:t>
            </a:r>
            <a:r>
              <a:rPr dirty="0" sz="2000" spc="2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Apakah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hal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ini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akan</a:t>
            </a:r>
            <a:r>
              <a:rPr dirty="0" sz="2000" spc="3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memengaruhi</a:t>
            </a:r>
            <a:r>
              <a:rPr dirty="0" sz="2000" spc="28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pembagian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bersih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persekutuan?</a:t>
            </a:r>
            <a:endParaRPr sz="2000">
              <a:latin typeface="Calibri"/>
              <a:cs typeface="Calibri"/>
            </a:endParaRPr>
          </a:p>
          <a:p>
            <a:pPr algn="just" marL="523875" marR="5715" indent="-511809">
              <a:lnSpc>
                <a:spcPct val="80000"/>
              </a:lnSpc>
              <a:spcBef>
                <a:spcPts val="495"/>
              </a:spcBef>
              <a:buAutoNum type="alphaLcPeriod"/>
              <a:tabLst>
                <a:tab pos="526415" algn="l"/>
              </a:tabLst>
            </a:pPr>
            <a:r>
              <a:rPr dirty="0" sz="2000">
                <a:latin typeface="Calibri"/>
                <a:cs typeface="Calibri"/>
              </a:rPr>
              <a:t>Pada</a:t>
            </a:r>
            <a:r>
              <a:rPr dirty="0" sz="2000" spc="3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akhir</a:t>
            </a:r>
            <a:r>
              <a:rPr dirty="0" sz="2000" spc="3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tahun</a:t>
            </a:r>
            <a:r>
              <a:rPr dirty="0" sz="2000" spc="3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fiskal,</a:t>
            </a:r>
            <a:r>
              <a:rPr dirty="0" sz="2000" spc="3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akun</a:t>
            </a:r>
            <a:r>
              <a:rPr dirty="0" sz="2000" spc="3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apakah</a:t>
            </a:r>
            <a:r>
              <a:rPr dirty="0" sz="2000" spc="3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3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didebit</a:t>
            </a:r>
            <a:r>
              <a:rPr dirty="0" sz="2000" spc="3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3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dikredit</a:t>
            </a:r>
            <a:r>
              <a:rPr dirty="0" sz="2000" spc="31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untuk 	mencatat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pembagian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bersih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antara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para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rekan?</a:t>
            </a:r>
            <a:endParaRPr sz="2000">
              <a:latin typeface="Calibri"/>
              <a:cs typeface="Calibri"/>
            </a:endParaRPr>
          </a:p>
          <a:p>
            <a:pPr algn="just" marL="523875" marR="5715" indent="-511809">
              <a:lnSpc>
                <a:spcPts val="1920"/>
              </a:lnSpc>
              <a:spcBef>
                <a:spcPts val="465"/>
              </a:spcBef>
              <a:buAutoNum type="arabicPeriod" startAt="8"/>
              <a:tabLst>
                <a:tab pos="526415" algn="l"/>
              </a:tabLst>
            </a:pPr>
            <a:r>
              <a:rPr dirty="0" sz="2000">
                <a:latin typeface="Calibri"/>
                <a:cs typeface="Calibri"/>
              </a:rPr>
              <a:t>Jelaskan</a:t>
            </a:r>
            <a:r>
              <a:rPr dirty="0" sz="2000" spc="4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perbedaan</a:t>
            </a:r>
            <a:r>
              <a:rPr dirty="0" sz="2000" spc="4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antara</a:t>
            </a:r>
            <a:r>
              <a:rPr dirty="0" sz="2000" spc="43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masuknya</a:t>
            </a:r>
            <a:r>
              <a:rPr dirty="0" sz="2000" spc="4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4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baru</a:t>
            </a:r>
            <a:r>
              <a:rPr dirty="0" sz="2000" spc="4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dalam</a:t>
            </a:r>
            <a:r>
              <a:rPr dirty="0" sz="2000" spc="4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2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(a)</a:t>
            </a:r>
            <a:r>
              <a:rPr dirty="0" sz="2000" spc="2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membeli</a:t>
            </a:r>
            <a:r>
              <a:rPr dirty="0" sz="2000" spc="2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kepemilikan</a:t>
            </a:r>
            <a:r>
              <a:rPr dirty="0" sz="2000" spc="2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dari</a:t>
            </a:r>
            <a:r>
              <a:rPr dirty="0" sz="2000" spc="2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2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lain</a:t>
            </a:r>
            <a:r>
              <a:rPr dirty="0" sz="2000" spc="2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2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(b)</a:t>
            </a:r>
            <a:r>
              <a:rPr dirty="0" sz="2000" spc="27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menyerahkan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persekutuan.</a:t>
            </a:r>
            <a:endParaRPr sz="2000">
              <a:latin typeface="Calibri"/>
              <a:cs typeface="Calibri"/>
            </a:endParaRPr>
          </a:p>
          <a:p>
            <a:pPr algn="just" marL="524510" marR="6350" indent="-511809">
              <a:lnSpc>
                <a:spcPts val="1920"/>
              </a:lnSpc>
              <a:spcBef>
                <a:spcPts val="480"/>
              </a:spcBef>
              <a:buAutoNum type="arabicPeriod" startAt="8"/>
              <a:tabLst>
                <a:tab pos="527050" algn="l"/>
              </a:tabLst>
            </a:pPr>
            <a:r>
              <a:rPr dirty="0" sz="2000">
                <a:latin typeface="Calibri"/>
                <a:cs typeface="Calibri"/>
              </a:rPr>
              <a:t>Mengapa penyajian seluruh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 menjadi nilai saat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ini </a:t>
            </a:r>
            <a:r>
              <a:rPr dirty="0" sz="2000" spc="-20">
                <a:latin typeface="Calibri"/>
                <a:cs typeface="Calibri"/>
              </a:rPr>
              <a:t>pada </a:t>
            </a:r>
            <a:r>
              <a:rPr dirty="0" sz="2000" spc="-2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saat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masuknya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baru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adalah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penting?</a:t>
            </a:r>
            <a:endParaRPr sz="2000">
              <a:latin typeface="Calibri"/>
              <a:cs typeface="Calibri"/>
            </a:endParaRPr>
          </a:p>
          <a:p>
            <a:pPr algn="just" marL="525145" marR="6350" indent="-512445">
              <a:lnSpc>
                <a:spcPts val="1920"/>
              </a:lnSpc>
              <a:spcBef>
                <a:spcPts val="480"/>
              </a:spcBef>
              <a:buAutoNum type="arabicPeriod" startAt="8"/>
              <a:tabLst>
                <a:tab pos="527050" algn="l"/>
              </a:tabLst>
            </a:pPr>
            <a:r>
              <a:rPr dirty="0" sz="2000">
                <a:latin typeface="Calibri"/>
                <a:cs typeface="Calibri"/>
              </a:rPr>
              <a:t>Mengapa</a:t>
            </a:r>
            <a:r>
              <a:rPr dirty="0" sz="2000" spc="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</a:t>
            </a:r>
            <a:r>
              <a:rPr dirty="0" sz="2000" spc="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dapat</a:t>
            </a:r>
            <a:r>
              <a:rPr dirty="0" sz="2000" spc="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membayar</a:t>
            </a:r>
            <a:r>
              <a:rPr dirty="0" sz="2000" spc="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bonus</a:t>
            </a:r>
            <a:r>
              <a:rPr dirty="0" sz="2000" spc="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kepada</a:t>
            </a:r>
            <a:r>
              <a:rPr dirty="0" sz="2000" spc="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8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baru </a:t>
            </a:r>
            <a:r>
              <a:rPr dirty="0" sz="2000" spc="-2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bergabung?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1898650">
              <a:lnSpc>
                <a:spcPct val="100000"/>
              </a:lnSpc>
              <a:spcBef>
                <a:spcPts val="95"/>
              </a:spcBef>
            </a:pPr>
            <a:r>
              <a:rPr dirty="0" spc="-40"/>
              <a:t>LATIHAN</a:t>
            </a:r>
            <a:r>
              <a:rPr dirty="0" spc="-190"/>
              <a:t> </a:t>
            </a:r>
            <a:r>
              <a:rPr dirty="0" spc="-10"/>
              <a:t>PRAKTIK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19554"/>
            <a:ext cx="8074025" cy="2341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1790" indent="-33909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1790" algn="l"/>
              </a:tabLst>
            </a:pPr>
            <a:r>
              <a:rPr dirty="0" sz="2000">
                <a:latin typeface="Calibri"/>
                <a:cs typeface="Calibri"/>
              </a:rPr>
              <a:t>LP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12‐1A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Membuat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jurnal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untuk</a:t>
            </a:r>
            <a:r>
              <a:rPr dirty="0" sz="2000" spc="33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investasi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awal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rekan</a:t>
            </a:r>
            <a:r>
              <a:rPr dirty="0" sz="2000" spc="3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TJN.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spc="-50" b="1"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  <a:p>
            <a:pPr algn="just" marL="351790" marR="5080" indent="-339090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Rama</a:t>
            </a:r>
            <a:r>
              <a:rPr dirty="0" sz="2000" spc="3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Bima</a:t>
            </a:r>
            <a:r>
              <a:rPr dirty="0" sz="2000" spc="3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memberikan</a:t>
            </a:r>
            <a:r>
              <a:rPr dirty="0" sz="2000" spc="32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paten,</a:t>
            </a:r>
            <a:r>
              <a:rPr dirty="0" sz="2000" spc="32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piutang</a:t>
            </a:r>
            <a:r>
              <a:rPr dirty="0" sz="2000" spc="3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usaha,</a:t>
            </a:r>
            <a:r>
              <a:rPr dirty="0" sz="2000" spc="32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3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kas</a:t>
            </a:r>
            <a:r>
              <a:rPr dirty="0" sz="2000" spc="32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sebesar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Rp51.000.000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persekutuan.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Paten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tersebut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memiliki</a:t>
            </a:r>
            <a:r>
              <a:rPr dirty="0" sz="2000" spc="43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nilai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buku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sebesar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Rp45.000.000.</a:t>
            </a:r>
            <a:r>
              <a:rPr dirty="0" sz="2000" spc="4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Namun,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teknologi</a:t>
            </a:r>
            <a:r>
              <a:rPr dirty="0" sz="2000" spc="4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4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dilindungi</a:t>
            </a:r>
            <a:r>
              <a:rPr dirty="0" sz="2000" spc="4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oleh</a:t>
            </a:r>
            <a:r>
              <a:rPr dirty="0" sz="2000" spc="4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paten</a:t>
            </a:r>
            <a:r>
              <a:rPr dirty="0" sz="2000" spc="47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tersebut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memiliki</a:t>
            </a:r>
            <a:r>
              <a:rPr dirty="0" sz="2000" spc="3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potensi</a:t>
            </a:r>
            <a:r>
              <a:rPr dirty="0" sz="2000" spc="3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pasar</a:t>
            </a:r>
            <a:r>
              <a:rPr dirty="0" sz="2000" spc="3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3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signifikan.</a:t>
            </a:r>
            <a:r>
              <a:rPr dirty="0" sz="2000" spc="3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Sehingga,</a:t>
            </a:r>
            <a:r>
              <a:rPr dirty="0" sz="2000" spc="3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paten</a:t>
            </a:r>
            <a:r>
              <a:rPr dirty="0" sz="2000" spc="3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tersebut</a:t>
            </a:r>
            <a:r>
              <a:rPr dirty="0" sz="2000" spc="3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dinilai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22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Rp195.000.000.</a:t>
            </a:r>
            <a:r>
              <a:rPr dirty="0" sz="2000" spc="2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Akun</a:t>
            </a:r>
            <a:r>
              <a:rPr dirty="0" sz="2000" spc="22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piutang</a:t>
            </a:r>
            <a:r>
              <a:rPr dirty="0" sz="2000" spc="229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usaha</a:t>
            </a:r>
            <a:r>
              <a:rPr dirty="0" sz="2000" spc="2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22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Rp65.000.000,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penyisihan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piutang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tak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tertagih sebesar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Rp3.000.000.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juga</a:t>
            </a:r>
            <a:r>
              <a:rPr dirty="0" sz="2000" spc="10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mengambil</a:t>
            </a:r>
            <a:r>
              <a:rPr dirty="0" sz="2000" spc="10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alih</a:t>
            </a:r>
            <a:r>
              <a:rPr dirty="0" sz="2000" spc="290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utang</a:t>
            </a:r>
            <a:r>
              <a:rPr dirty="0" sz="2000" spc="10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usaha</a:t>
            </a:r>
            <a:r>
              <a:rPr dirty="0" sz="2000" spc="10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dari</a:t>
            </a:r>
            <a:r>
              <a:rPr dirty="0" sz="2000" spc="10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Bima</a:t>
            </a:r>
            <a:r>
              <a:rPr dirty="0" sz="2000" spc="11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10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Rp12.000.000.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Buatlah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ayat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jurnal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kontribusi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Bima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dalam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93139" y="4640833"/>
            <a:ext cx="668464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latin typeface="Calibri"/>
                <a:cs typeface="Calibri"/>
              </a:rPr>
              <a:t>LP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12‐1B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Membuat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jurnal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untuk</a:t>
            </a:r>
            <a:r>
              <a:rPr dirty="0" sz="2000" spc="34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investasi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awal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rekan</a:t>
            </a:r>
            <a:r>
              <a:rPr dirty="0" sz="2000" spc="3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TJN.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spc="-50" b="1"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000" spc="-50"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36077" y="4945633"/>
            <a:ext cx="773049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08380" algn="l"/>
                <a:tab pos="1743075" algn="l"/>
                <a:tab pos="3308350" algn="l"/>
                <a:tab pos="4222750" algn="l"/>
                <a:tab pos="5685790" algn="l"/>
                <a:tab pos="6330315" algn="l"/>
                <a:tab pos="6918959" algn="l"/>
              </a:tabLst>
            </a:pPr>
            <a:r>
              <a:rPr dirty="0" sz="2000" spc="-10">
                <a:latin typeface="Calibri"/>
                <a:cs typeface="Calibri"/>
              </a:rPr>
              <a:t>Ahmad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Faris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memberikan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tanah,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persediaan,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dan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kas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sebesar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36039" y="5189473"/>
            <a:ext cx="7729220" cy="154940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algn="just" marL="12700" marR="5080">
              <a:lnSpc>
                <a:spcPts val="1920"/>
              </a:lnSpc>
              <a:spcBef>
                <a:spcPts val="560"/>
              </a:spcBef>
            </a:pPr>
            <a:r>
              <a:rPr dirty="0" sz="2000">
                <a:latin typeface="Calibri"/>
                <a:cs typeface="Calibri"/>
              </a:rPr>
              <a:t>Rp36.000.000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persekutuan.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Tanah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tersebut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memiliki</a:t>
            </a:r>
            <a:r>
              <a:rPr dirty="0" sz="2000" spc="3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nilai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buku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sebesar </a:t>
            </a:r>
            <a:r>
              <a:rPr dirty="0" sz="2000">
                <a:latin typeface="Calibri"/>
                <a:cs typeface="Calibri"/>
              </a:rPr>
              <a:t>Rp120.000.000</a:t>
            </a:r>
            <a:r>
              <a:rPr dirty="0" sz="2000" spc="31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31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nilai</a:t>
            </a:r>
            <a:r>
              <a:rPr dirty="0" sz="2000" spc="31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pasar</a:t>
            </a:r>
            <a:r>
              <a:rPr dirty="0" sz="2000" spc="32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31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Rp175.000.000.</a:t>
            </a:r>
            <a:r>
              <a:rPr dirty="0" sz="2000" spc="31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Persediaan </a:t>
            </a:r>
            <a:r>
              <a:rPr dirty="0" sz="2000">
                <a:latin typeface="Calibri"/>
                <a:cs typeface="Calibri"/>
              </a:rPr>
              <a:t>memiliki</a:t>
            </a:r>
            <a:r>
              <a:rPr dirty="0" sz="2000" spc="370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nilai</a:t>
            </a:r>
            <a:r>
              <a:rPr dirty="0" sz="2000" spc="16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buku</a:t>
            </a:r>
            <a:r>
              <a:rPr dirty="0" sz="2000" spc="17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16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Rp50.000.000</a:t>
            </a:r>
            <a:r>
              <a:rPr dirty="0" sz="2000" spc="16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16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nilai</a:t>
            </a:r>
            <a:r>
              <a:rPr dirty="0" sz="2000" spc="16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pasar</a:t>
            </a:r>
            <a:r>
              <a:rPr dirty="0" sz="2000" spc="170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sebesar </a:t>
            </a:r>
            <a:r>
              <a:rPr dirty="0" sz="2000">
                <a:latin typeface="Calibri"/>
                <a:cs typeface="Calibri"/>
              </a:rPr>
              <a:t>Rp42.000.000.</a:t>
            </a:r>
            <a:r>
              <a:rPr dirty="0" sz="2000" spc="2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</a:t>
            </a:r>
            <a:r>
              <a:rPr dirty="0" sz="2000" spc="2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juga</a:t>
            </a:r>
            <a:r>
              <a:rPr dirty="0" sz="2000" spc="2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mengambil</a:t>
            </a:r>
            <a:r>
              <a:rPr dirty="0" sz="2000" spc="2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alih</a:t>
            </a:r>
            <a:r>
              <a:rPr dirty="0" sz="2000" spc="285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wesel</a:t>
            </a:r>
            <a:r>
              <a:rPr dirty="0" sz="2000" spc="2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bayar</a:t>
            </a:r>
            <a:r>
              <a:rPr dirty="0" sz="2000" spc="28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terutang </a:t>
            </a:r>
            <a:r>
              <a:rPr dirty="0" sz="2000">
                <a:latin typeface="Calibri"/>
                <a:cs typeface="Calibri"/>
              </a:rPr>
              <a:t>milik</a:t>
            </a:r>
            <a:r>
              <a:rPr dirty="0" sz="2000" spc="2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Faris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digunakan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membeli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tanah</a:t>
            </a:r>
            <a:r>
              <a:rPr dirty="0" sz="2000" spc="2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Rp35.000.000. </a:t>
            </a:r>
            <a:r>
              <a:rPr dirty="0" sz="2000">
                <a:latin typeface="Calibri"/>
                <a:cs typeface="Calibri"/>
              </a:rPr>
              <a:t>Buatlah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ayat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jurnal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kontribusi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Faris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dalam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52242" y="919225"/>
            <a:ext cx="415417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"/>
              <a:t>LATIHAN</a:t>
            </a:r>
            <a:r>
              <a:rPr dirty="0" spc="-190"/>
              <a:t> </a:t>
            </a:r>
            <a:r>
              <a:rPr dirty="0" spc="-10"/>
              <a:t>PRAKTIK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1838959"/>
            <a:ext cx="7730490" cy="793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Calibri"/>
                <a:cs typeface="Calibri"/>
              </a:rPr>
              <a:t>LP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12‐2A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Membagi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laba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bersih</a:t>
            </a:r>
            <a:r>
              <a:rPr dirty="0" sz="1800" spc="-5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persekutuan</a:t>
            </a:r>
            <a:r>
              <a:rPr dirty="0" sz="1800" spc="32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TJN.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50" b="1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  <a:p>
            <a:pPr marL="355600" marR="5080" indent="-342900">
              <a:lnSpc>
                <a:spcPct val="800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>
                <a:latin typeface="Calibri"/>
                <a:cs typeface="Calibri"/>
              </a:rPr>
              <a:t>Andri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Okta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Vina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Gadis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mendirikan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sebuah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persekutuan,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dengan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pembagian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sebagai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berikut.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93189" y="2608579"/>
            <a:ext cx="17018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5">
                <a:latin typeface="Calibri"/>
                <a:cs typeface="Calibri"/>
              </a:rPr>
              <a:t>1.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500" spc="-25">
                <a:latin typeface="Calibri"/>
                <a:cs typeface="Calibri"/>
              </a:rPr>
              <a:t>2.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500" spc="-25">
                <a:latin typeface="Calibri"/>
                <a:cs typeface="Calibri"/>
              </a:rPr>
              <a:t>3.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907100" y="2608579"/>
            <a:ext cx="5217795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3401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Calibri"/>
                <a:cs typeface="Calibri"/>
              </a:rPr>
              <a:t>Tunjangan</a:t>
            </a:r>
            <a:r>
              <a:rPr dirty="0" sz="1500" spc="85">
                <a:latin typeface="Calibri"/>
                <a:cs typeface="Calibri"/>
              </a:rPr>
              <a:t>  </a:t>
            </a:r>
            <a:r>
              <a:rPr dirty="0" sz="1500">
                <a:latin typeface="Calibri"/>
                <a:cs typeface="Calibri"/>
              </a:rPr>
              <a:t>gaji</a:t>
            </a:r>
            <a:r>
              <a:rPr dirty="0" sz="1500" spc="-4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tahunan</a:t>
            </a:r>
            <a:r>
              <a:rPr dirty="0" sz="1500" spc="-5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untuk</a:t>
            </a:r>
            <a:r>
              <a:rPr dirty="0" sz="1500" spc="-5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Okta</a:t>
            </a:r>
            <a:r>
              <a:rPr dirty="0" sz="1500" spc="-5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sebesar</a:t>
            </a:r>
            <a:r>
              <a:rPr dirty="0" sz="1500" spc="-4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Rp28.000.000. </a:t>
            </a:r>
            <a:r>
              <a:rPr dirty="0" sz="1500">
                <a:latin typeface="Calibri"/>
                <a:cs typeface="Calibri"/>
              </a:rPr>
              <a:t>Bunga</a:t>
            </a:r>
            <a:r>
              <a:rPr dirty="0" sz="1500" spc="-5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6%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atas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saldo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modal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per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1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Januari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masing‐masing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rekan.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500">
                <a:latin typeface="Calibri"/>
                <a:cs typeface="Calibri"/>
              </a:rPr>
              <a:t>Sis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laba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bersih</a:t>
            </a:r>
            <a:r>
              <a:rPr dirty="0" sz="1500" spc="-1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dibagikan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kepada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Okta</a:t>
            </a:r>
            <a:r>
              <a:rPr dirty="0" sz="1500" spc="-5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dan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Gadis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dengan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rasio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 spc="-20">
                <a:latin typeface="Calibri"/>
                <a:cs typeface="Calibri"/>
              </a:rPr>
              <a:t>2:1.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93139" y="3292855"/>
            <a:ext cx="7723505" cy="178117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54965" marR="285750" indent="-342900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Calibri"/>
                <a:cs typeface="Calibri"/>
              </a:rPr>
              <a:t>Okta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Gadis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memiliki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saldo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modal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per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Januari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masing‐masing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sebesar </a:t>
            </a:r>
            <a:r>
              <a:rPr dirty="0" sz="1800">
                <a:latin typeface="Calibri"/>
                <a:cs typeface="Calibri"/>
              </a:rPr>
              <a:t>Rp60.000.000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Rp150.000.000.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bersih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tahun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berjalan </a:t>
            </a:r>
            <a:r>
              <a:rPr dirty="0" sz="1800">
                <a:latin typeface="Calibri"/>
                <a:cs typeface="Calibri"/>
              </a:rPr>
              <a:t>Rp46.000.000.</a:t>
            </a:r>
            <a:r>
              <a:rPr dirty="0" sz="1800" spc="3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Berapa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jumlah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bersih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didistribusikan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kepada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Okta?</a:t>
            </a:r>
            <a:endParaRPr sz="18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16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Calibri"/>
                <a:cs typeface="Calibri"/>
              </a:rPr>
              <a:t>LP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12‐2B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Membagi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laba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bersih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persekutuan</a:t>
            </a:r>
            <a:r>
              <a:rPr dirty="0" sz="1800" spc="32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TJN.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spc="-50" b="1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  <a:p>
            <a:pPr marL="355600" marR="5080" indent="-342900">
              <a:lnSpc>
                <a:spcPct val="80000"/>
              </a:lnSpc>
              <a:spcBef>
                <a:spcPts val="434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>
                <a:latin typeface="Calibri"/>
                <a:cs typeface="Calibri"/>
              </a:rPr>
              <a:t>Joni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Putra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Ayana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Nina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mendirikan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sebuah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persekutuan,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dengan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pembagian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sebagai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berikut.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393189" y="5050028"/>
            <a:ext cx="17018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5">
                <a:latin typeface="Calibri"/>
                <a:cs typeface="Calibri"/>
              </a:rPr>
              <a:t>1.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500" spc="-25">
                <a:latin typeface="Calibri"/>
                <a:cs typeface="Calibri"/>
              </a:rPr>
              <a:t>2.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500" spc="-25">
                <a:latin typeface="Calibri"/>
                <a:cs typeface="Calibri"/>
              </a:rPr>
              <a:t>3.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907100" y="5050028"/>
            <a:ext cx="488823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Calibri"/>
                <a:cs typeface="Calibri"/>
              </a:rPr>
              <a:t>Tunjangan</a:t>
            </a:r>
            <a:r>
              <a:rPr dirty="0" sz="1500" spc="90">
                <a:latin typeface="Calibri"/>
                <a:cs typeface="Calibri"/>
              </a:rPr>
              <a:t>  </a:t>
            </a:r>
            <a:r>
              <a:rPr dirty="0" sz="1500">
                <a:latin typeface="Calibri"/>
                <a:cs typeface="Calibri"/>
              </a:rPr>
              <a:t>gaji</a:t>
            </a:r>
            <a:r>
              <a:rPr dirty="0" sz="1500" spc="-4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tahunan</a:t>
            </a:r>
            <a:r>
              <a:rPr dirty="0" sz="1500" spc="-5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untuk</a:t>
            </a:r>
            <a:r>
              <a:rPr dirty="0" sz="1500" spc="-4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Nina</a:t>
            </a:r>
            <a:r>
              <a:rPr dirty="0" sz="1500" spc="-4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sebesar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Rp38.000.000. </a:t>
            </a:r>
            <a:r>
              <a:rPr dirty="0" sz="1500">
                <a:latin typeface="Calibri"/>
                <a:cs typeface="Calibri"/>
              </a:rPr>
              <a:t>Bunga</a:t>
            </a:r>
            <a:r>
              <a:rPr dirty="0" sz="1500" spc="-5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5%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atas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saldo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modal</a:t>
            </a:r>
            <a:r>
              <a:rPr dirty="0" sz="1500" spc="-3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per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1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Januari</a:t>
            </a:r>
            <a:r>
              <a:rPr dirty="0" sz="1500" spc="-3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masing‐masing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rekan. </a:t>
            </a:r>
            <a:r>
              <a:rPr dirty="0" sz="1500">
                <a:latin typeface="Calibri"/>
                <a:cs typeface="Calibri"/>
              </a:rPr>
              <a:t>Sisa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laba</a:t>
            </a:r>
            <a:r>
              <a:rPr dirty="0" sz="1500" spc="-3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bersih</a:t>
            </a:r>
            <a:r>
              <a:rPr dirty="0" sz="1500" spc="-10">
                <a:latin typeface="Calibri"/>
                <a:cs typeface="Calibri"/>
              </a:rPr>
              <a:t> dibagikan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sama</a:t>
            </a:r>
            <a:r>
              <a:rPr dirty="0" sz="1500" spc="-40">
                <a:latin typeface="Calibri"/>
                <a:cs typeface="Calibri"/>
              </a:rPr>
              <a:t> </a:t>
            </a:r>
            <a:r>
              <a:rPr dirty="0" sz="1500" spc="-20">
                <a:latin typeface="Calibri"/>
                <a:cs typeface="Calibri"/>
              </a:rPr>
              <a:t>rata.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93139" y="5734304"/>
            <a:ext cx="7552055" cy="73914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54965" marR="5080" indent="-342900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Calibri"/>
                <a:cs typeface="Calibri"/>
              </a:rPr>
              <a:t>Putra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Nina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memiliki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saldo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modal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per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Januari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masing‐masing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sebesar </a:t>
            </a:r>
            <a:r>
              <a:rPr dirty="0" sz="1800">
                <a:latin typeface="Calibri"/>
                <a:cs typeface="Calibri"/>
              </a:rPr>
              <a:t>Rp20.000.000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Rp50.000.000.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bersih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tahun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berjalan </a:t>
            </a:r>
            <a:r>
              <a:rPr dirty="0" sz="1800">
                <a:latin typeface="Calibri"/>
                <a:cs typeface="Calibri"/>
              </a:rPr>
              <a:t>Rp112.000.000.</a:t>
            </a:r>
            <a:r>
              <a:rPr dirty="0" sz="1800" spc="3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Berapa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jumlah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bersih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didistribusikan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kepada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Nina?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19554"/>
            <a:ext cx="8071484" cy="48120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1790" indent="-33909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1790" algn="l"/>
              </a:tabLst>
            </a:pPr>
            <a:r>
              <a:rPr dirty="0" sz="2000">
                <a:latin typeface="Calibri"/>
                <a:cs typeface="Calibri"/>
              </a:rPr>
              <a:t>LP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12‐3A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Menilai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kembali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dan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spc="-20" b="1">
                <a:latin typeface="Calibri"/>
                <a:cs typeface="Calibri"/>
              </a:rPr>
              <a:t>menyerahkan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aset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ke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persekutuan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TJN.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spc="-50" b="1">
                <a:latin typeface="Calibri"/>
                <a:cs typeface="Calibri"/>
              </a:rPr>
              <a:t>3</a:t>
            </a:r>
            <a:endParaRPr sz="2000">
              <a:latin typeface="Calibri"/>
              <a:cs typeface="Calibri"/>
            </a:endParaRPr>
          </a:p>
          <a:p>
            <a:pPr algn="just" marL="351790" marR="5080" indent="-339090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Amir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Hisyam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membeli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setengah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bagian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hak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kepemilikan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Juni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Hilman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dalam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persekutuan</a:t>
            </a:r>
            <a:r>
              <a:rPr dirty="0" sz="2000" spc="49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Virnie</a:t>
            </a:r>
            <a:r>
              <a:rPr dirty="0" sz="2000" spc="49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49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Hilman</a:t>
            </a:r>
            <a:r>
              <a:rPr dirty="0" sz="2000" spc="49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49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Rp29.000.000.</a:t>
            </a:r>
            <a:r>
              <a:rPr dirty="0" sz="2000" spc="490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Sebelum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penanaman</a:t>
            </a:r>
            <a:r>
              <a:rPr dirty="0" sz="2000" spc="4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modal,</a:t>
            </a:r>
            <a:r>
              <a:rPr dirty="0" sz="2000" spc="4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tanah</a:t>
            </a:r>
            <a:r>
              <a:rPr dirty="0" sz="2000" spc="4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dinilai</a:t>
            </a:r>
            <a:r>
              <a:rPr dirty="0" sz="2000" spc="4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kembali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menurut</a:t>
            </a:r>
            <a:r>
              <a:rPr dirty="0" sz="2000" spc="4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nilai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pasar</a:t>
            </a:r>
            <a:r>
              <a:rPr dirty="0" sz="2000" spc="49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sebesar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Rp125.000.000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dari</a:t>
            </a:r>
            <a:r>
              <a:rPr dirty="0" sz="2000" spc="3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nilai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buku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Rp80.000.000.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Tiara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Virnie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Juni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Hilman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membagi</a:t>
            </a:r>
            <a:r>
              <a:rPr dirty="0" sz="2000" spc="3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3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bersih</a:t>
            </a:r>
            <a:r>
              <a:rPr dirty="0" sz="2000" spc="3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sama</a:t>
            </a:r>
            <a:r>
              <a:rPr dirty="0" sz="2000" spc="3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rata.</a:t>
            </a:r>
            <a:r>
              <a:rPr dirty="0" sz="2000" spc="3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Hilman</a:t>
            </a:r>
            <a:r>
              <a:rPr dirty="0" sz="2000" spc="3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memiliki</a:t>
            </a:r>
            <a:r>
              <a:rPr dirty="0" sz="2000" spc="3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saldo</a:t>
            </a:r>
            <a:r>
              <a:rPr dirty="0" sz="2000" spc="3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38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sebesar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Rp30.000.000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sebelum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transaksi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tersebut.</a:t>
            </a:r>
            <a:endParaRPr sz="2000">
              <a:latin typeface="Calibri"/>
              <a:cs typeface="Calibri"/>
            </a:endParaRPr>
          </a:p>
          <a:p>
            <a:pPr algn="just" lvl="1" marL="988060" indent="-518159">
              <a:lnSpc>
                <a:spcPct val="100000"/>
              </a:lnSpc>
              <a:spcBef>
                <a:spcPts val="25"/>
              </a:spcBef>
              <a:buAutoNum type="alphaLcPeriod"/>
              <a:tabLst>
                <a:tab pos="988060" algn="l"/>
              </a:tabLst>
            </a:pPr>
            <a:r>
              <a:rPr dirty="0" sz="1800">
                <a:latin typeface="Calibri"/>
                <a:cs typeface="Calibri"/>
              </a:rPr>
              <a:t>Buatlah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ayat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jurnal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penilaian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kembali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atas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tanah.</a:t>
            </a:r>
            <a:endParaRPr sz="1800">
              <a:latin typeface="Calibri"/>
              <a:cs typeface="Calibri"/>
            </a:endParaRPr>
          </a:p>
          <a:p>
            <a:pPr algn="just" lvl="1" marL="988060" indent="-518159">
              <a:lnSpc>
                <a:spcPct val="100000"/>
              </a:lnSpc>
              <a:buAutoNum type="alphaLcPeriod"/>
              <a:tabLst>
                <a:tab pos="988060" algn="l"/>
              </a:tabLst>
            </a:pPr>
            <a:r>
              <a:rPr dirty="0" sz="1800">
                <a:latin typeface="Calibri"/>
                <a:cs typeface="Calibri"/>
              </a:rPr>
              <a:t>Buatlah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ayat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jurnal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keikutsertaan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Hisyam.</a:t>
            </a:r>
            <a:endParaRPr sz="1800">
              <a:latin typeface="Calibri"/>
              <a:cs typeface="Calibri"/>
            </a:endParaRPr>
          </a:p>
          <a:p>
            <a:pPr algn="just" marL="351790" indent="-339090">
              <a:lnSpc>
                <a:spcPct val="100000"/>
              </a:lnSpc>
              <a:spcBef>
                <a:spcPts val="2150"/>
              </a:spcBef>
              <a:buFont typeface="Arial MT"/>
              <a:buChar char="•"/>
              <a:tabLst>
                <a:tab pos="351790" algn="l"/>
              </a:tabLst>
            </a:pPr>
            <a:r>
              <a:rPr dirty="0" sz="2000">
                <a:latin typeface="Calibri"/>
                <a:cs typeface="Calibri"/>
              </a:rPr>
              <a:t>LP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12‐3B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Menilai</a:t>
            </a:r>
            <a:r>
              <a:rPr dirty="0" sz="2000" spc="-6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kembali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dan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spc="-20" b="1">
                <a:latin typeface="Calibri"/>
                <a:cs typeface="Calibri"/>
              </a:rPr>
              <a:t>menyerahkan</a:t>
            </a:r>
            <a:r>
              <a:rPr dirty="0" sz="2000" spc="-4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aset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ke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persekutuan</a:t>
            </a:r>
            <a:r>
              <a:rPr dirty="0" sz="2000" spc="3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TJN.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spc="-50" b="1">
                <a:latin typeface="Calibri"/>
                <a:cs typeface="Calibri"/>
              </a:rPr>
              <a:t>3</a:t>
            </a:r>
            <a:endParaRPr sz="2000">
              <a:latin typeface="Calibri"/>
              <a:cs typeface="Calibri"/>
            </a:endParaRPr>
          </a:p>
          <a:p>
            <a:pPr algn="just" marL="351790" marR="5080" indent="-339090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Demila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Lana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menanamkan</a:t>
            </a:r>
            <a:r>
              <a:rPr dirty="0" sz="2000" spc="2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Rp60.000.000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</a:t>
            </a:r>
            <a:r>
              <a:rPr dirty="0" sz="2000" spc="254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Citra</a:t>
            </a:r>
            <a:r>
              <a:rPr dirty="0" sz="2000" spc="3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3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Sandra</a:t>
            </a:r>
            <a:r>
              <a:rPr dirty="0" sz="2000" spc="3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3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hak</a:t>
            </a:r>
            <a:r>
              <a:rPr dirty="0" sz="2000" spc="3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kepemilikan</a:t>
            </a:r>
            <a:r>
              <a:rPr dirty="0" sz="2000" spc="3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ekuitas</a:t>
            </a:r>
            <a:r>
              <a:rPr dirty="0" sz="2000" spc="3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33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Rp60.000.000.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Sebelum</a:t>
            </a:r>
            <a:r>
              <a:rPr dirty="0" sz="2000" spc="1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penanaman</a:t>
            </a:r>
            <a:r>
              <a:rPr dirty="0" sz="2000" spc="1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1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tersebut,</a:t>
            </a:r>
            <a:r>
              <a:rPr dirty="0" sz="2000" spc="1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peralatan</a:t>
            </a:r>
            <a:r>
              <a:rPr dirty="0" sz="2000" spc="1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dinilai</a:t>
            </a:r>
            <a:r>
              <a:rPr dirty="0" sz="2000" spc="1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kembali</a:t>
            </a:r>
            <a:r>
              <a:rPr dirty="0" sz="2000" spc="18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menurut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nilai</a:t>
            </a:r>
            <a:r>
              <a:rPr dirty="0" sz="2000" spc="2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pasar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Rp39.000.000</a:t>
            </a:r>
            <a:r>
              <a:rPr dirty="0" sz="2000" spc="2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dari</a:t>
            </a:r>
            <a:r>
              <a:rPr dirty="0" sz="2000" spc="2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nilai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buku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Rp30.000.000.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Kirana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Citra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Cinta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Sandra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berbagi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bersih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-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rasio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2:1.</a:t>
            </a:r>
            <a:endParaRPr sz="2000">
              <a:latin typeface="Calibri"/>
              <a:cs typeface="Calibri"/>
            </a:endParaRPr>
          </a:p>
          <a:p>
            <a:pPr algn="just" lvl="1" marL="930910" indent="-518159">
              <a:lnSpc>
                <a:spcPct val="100000"/>
              </a:lnSpc>
              <a:spcBef>
                <a:spcPts val="25"/>
              </a:spcBef>
              <a:buAutoNum type="alphaLcPeriod"/>
              <a:tabLst>
                <a:tab pos="930910" algn="l"/>
              </a:tabLst>
            </a:pPr>
            <a:r>
              <a:rPr dirty="0" sz="1800">
                <a:latin typeface="Calibri"/>
                <a:cs typeface="Calibri"/>
              </a:rPr>
              <a:t>Buatlah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ayat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jurnal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penilaian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kembali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atas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peralatan.</a:t>
            </a:r>
            <a:endParaRPr sz="1800">
              <a:latin typeface="Calibri"/>
              <a:cs typeface="Calibri"/>
            </a:endParaRPr>
          </a:p>
          <a:p>
            <a:pPr algn="just" lvl="1" marL="930910" indent="-518159">
              <a:lnSpc>
                <a:spcPct val="100000"/>
              </a:lnSpc>
              <a:buAutoNum type="alphaLcPeriod"/>
              <a:tabLst>
                <a:tab pos="930910" algn="l"/>
              </a:tabLst>
            </a:pPr>
            <a:r>
              <a:rPr dirty="0" sz="1800">
                <a:latin typeface="Calibri"/>
                <a:cs typeface="Calibri"/>
              </a:rPr>
              <a:t>Buatlah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ayat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jurnal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keikutsertaan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Lana.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4373117"/>
            <a:ext cx="9144000" cy="2942590"/>
          </a:xfrm>
          <a:custGeom>
            <a:avLst/>
            <a:gdLst/>
            <a:ahLst/>
            <a:cxnLst/>
            <a:rect l="l" t="t" r="r" b="b"/>
            <a:pathLst>
              <a:path w="9144000" h="294259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8340"/>
                </a:lnTo>
                <a:lnTo>
                  <a:pt x="0" y="1959102"/>
                </a:lnTo>
                <a:lnTo>
                  <a:pt x="0" y="2942082"/>
                </a:lnTo>
                <a:lnTo>
                  <a:pt x="9144000" y="2942082"/>
                </a:lnTo>
                <a:lnTo>
                  <a:pt x="9144000" y="1959102"/>
                </a:lnTo>
                <a:lnTo>
                  <a:pt x="9144000" y="1958340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25" y="2001266"/>
            <a:ext cx="8074025" cy="4826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7505" indent="-34480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LP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12‐4A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Bonus</a:t>
            </a:r>
            <a:r>
              <a:rPr dirty="0" sz="2500" spc="-45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untuk</a:t>
            </a:r>
            <a:r>
              <a:rPr dirty="0" sz="2500" spc="-65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rekan</a:t>
            </a:r>
            <a:r>
              <a:rPr dirty="0" sz="2500" spc="48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TJN.</a:t>
            </a:r>
            <a:r>
              <a:rPr dirty="0" sz="2500" spc="-40" b="1">
                <a:latin typeface="Calibri"/>
                <a:cs typeface="Calibri"/>
              </a:rPr>
              <a:t> </a:t>
            </a:r>
            <a:r>
              <a:rPr dirty="0" sz="2500" spc="-50" b="1">
                <a:latin typeface="Calibri"/>
                <a:cs typeface="Calibri"/>
              </a:rPr>
              <a:t>3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	Bagaskara</a:t>
            </a:r>
            <a:r>
              <a:rPr dirty="0" sz="2500" spc="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memiliki</a:t>
            </a:r>
            <a:r>
              <a:rPr dirty="0" sz="2500" spc="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saldo</a:t>
            </a:r>
            <a:r>
              <a:rPr dirty="0" sz="2500" spc="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7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7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Rp200.000.000 </a:t>
            </a:r>
            <a:r>
              <a:rPr dirty="0" sz="2500">
                <a:latin typeface="Calibri"/>
                <a:cs typeface="Calibri"/>
              </a:rPr>
              <a:t>setelah</a:t>
            </a:r>
            <a:r>
              <a:rPr dirty="0" sz="2500" spc="310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penyesuaian</a:t>
            </a:r>
            <a:r>
              <a:rPr dirty="0" sz="2500" spc="315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315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ke</a:t>
            </a:r>
            <a:r>
              <a:rPr dirty="0" sz="2500" spc="310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nilai</a:t>
            </a:r>
            <a:r>
              <a:rPr dirty="0" sz="2500" spc="315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pasar.</a:t>
            </a:r>
            <a:r>
              <a:rPr dirty="0" sz="2500" spc="310">
                <a:latin typeface="Calibri"/>
                <a:cs typeface="Calibri"/>
              </a:rPr>
              <a:t>   </a:t>
            </a:r>
            <a:r>
              <a:rPr dirty="0" sz="2500" spc="-10">
                <a:latin typeface="Calibri"/>
                <a:cs typeface="Calibri"/>
              </a:rPr>
              <a:t>Rendra </a:t>
            </a:r>
            <a:r>
              <a:rPr dirty="0" sz="2500">
                <a:latin typeface="Calibri"/>
                <a:cs typeface="Calibri"/>
              </a:rPr>
              <a:t>memberikan</a:t>
            </a:r>
            <a:r>
              <a:rPr dirty="0" sz="2500" spc="4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kontribusi</a:t>
            </a:r>
            <a:r>
              <a:rPr dirty="0" sz="2500" spc="44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44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Rp360.000.000</a:t>
            </a:r>
            <a:r>
              <a:rPr dirty="0" sz="2500" spc="44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untuk </a:t>
            </a:r>
            <a:r>
              <a:rPr dirty="0" sz="2500">
                <a:latin typeface="Calibri"/>
                <a:cs typeface="Calibri"/>
              </a:rPr>
              <a:t>menerima</a:t>
            </a:r>
            <a:r>
              <a:rPr dirty="0" sz="2500" spc="36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60%</a:t>
            </a:r>
            <a:r>
              <a:rPr dirty="0" sz="2500" spc="3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hak</a:t>
            </a:r>
            <a:r>
              <a:rPr dirty="0" sz="2500" spc="3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kepemilikan</a:t>
            </a:r>
            <a:r>
              <a:rPr dirty="0" sz="2500" spc="35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persekutuan</a:t>
            </a:r>
            <a:r>
              <a:rPr dirty="0" sz="2500" spc="35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dengan Bagaskara.</a:t>
            </a:r>
            <a:endParaRPr sz="2500">
              <a:latin typeface="Calibri"/>
              <a:cs typeface="Calibri"/>
            </a:endParaRPr>
          </a:p>
          <a:p>
            <a:pPr algn="just" marL="357505" indent="-344805">
              <a:lnSpc>
                <a:spcPct val="100000"/>
              </a:lnSpc>
              <a:buFont typeface="Arial MT"/>
              <a:buChar char="•"/>
              <a:tabLst>
                <a:tab pos="357505" algn="l"/>
              </a:tabLst>
            </a:pPr>
            <a:r>
              <a:rPr dirty="0" sz="2500" spc="-30">
                <a:latin typeface="Calibri"/>
                <a:cs typeface="Calibri"/>
              </a:rPr>
              <a:t>Tentukan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jumlah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penerima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bonus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tersebut.</a:t>
            </a:r>
            <a:endParaRPr sz="2500">
              <a:latin typeface="Calibri"/>
              <a:cs typeface="Calibri"/>
            </a:endParaRPr>
          </a:p>
          <a:p>
            <a:pPr algn="just" marL="357505" indent="-344805">
              <a:lnSpc>
                <a:spcPct val="100000"/>
              </a:lnSpc>
              <a:spcBef>
                <a:spcPts val="3000"/>
              </a:spcBef>
              <a:buFont typeface="Arial MT"/>
              <a:buChar char="•"/>
              <a:tabLst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LP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12‐4B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Bonus</a:t>
            </a:r>
            <a:r>
              <a:rPr dirty="0" sz="2500" spc="-6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untuk</a:t>
            </a:r>
            <a:r>
              <a:rPr dirty="0" sz="2500" spc="-7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rekan</a:t>
            </a:r>
            <a:r>
              <a:rPr dirty="0" sz="2500" spc="-45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TJN.</a:t>
            </a:r>
            <a:r>
              <a:rPr dirty="0" sz="2500" spc="-50" b="1">
                <a:latin typeface="Calibri"/>
                <a:cs typeface="Calibri"/>
              </a:rPr>
              <a:t> 3</a:t>
            </a:r>
            <a:endParaRPr sz="25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	Hendra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memiliki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saldo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Rp75.000.000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setelah </a:t>
            </a:r>
            <a:r>
              <a:rPr dirty="0" sz="2500">
                <a:latin typeface="Calibri"/>
                <a:cs typeface="Calibri"/>
              </a:rPr>
              <a:t>penyesuaian</a:t>
            </a:r>
            <a:r>
              <a:rPr dirty="0" sz="2500" spc="2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2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ke</a:t>
            </a:r>
            <a:r>
              <a:rPr dirty="0" sz="2500" spc="2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nilai</a:t>
            </a:r>
            <a:r>
              <a:rPr dirty="0" sz="2500" spc="2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pasar.</a:t>
            </a:r>
            <a:r>
              <a:rPr dirty="0" sz="2500" spc="2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Marina</a:t>
            </a:r>
            <a:r>
              <a:rPr dirty="0" sz="2500" spc="29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memberikan </a:t>
            </a:r>
            <a:r>
              <a:rPr dirty="0" sz="2500">
                <a:latin typeface="Calibri"/>
                <a:cs typeface="Calibri"/>
              </a:rPr>
              <a:t>kontribusi</a:t>
            </a:r>
            <a:r>
              <a:rPr dirty="0" sz="2500" spc="2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sebesarRp25.000.000</a:t>
            </a:r>
            <a:r>
              <a:rPr dirty="0" sz="2500" spc="2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20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menerima</a:t>
            </a:r>
            <a:r>
              <a:rPr dirty="0" sz="2500" spc="2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40%</a:t>
            </a:r>
            <a:r>
              <a:rPr dirty="0" sz="2500" spc="200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hak </a:t>
            </a:r>
            <a:r>
              <a:rPr dirty="0" sz="2500" spc="-20">
                <a:latin typeface="Calibri"/>
                <a:cs typeface="Calibri"/>
              </a:rPr>
              <a:t>kepemilikan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persekutuan</a:t>
            </a:r>
            <a:r>
              <a:rPr dirty="0" sz="2500" spc="-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Hendra.</a:t>
            </a:r>
            <a:endParaRPr sz="2500">
              <a:latin typeface="Calibri"/>
              <a:cs typeface="Calibri"/>
            </a:endParaRPr>
          </a:p>
          <a:p>
            <a:pPr algn="just" marL="357505" indent="-344805">
              <a:lnSpc>
                <a:spcPct val="100000"/>
              </a:lnSpc>
              <a:buFont typeface="Arial MT"/>
              <a:buChar char="•"/>
              <a:tabLst>
                <a:tab pos="357505" algn="l"/>
              </a:tabLst>
            </a:pPr>
            <a:r>
              <a:rPr dirty="0" sz="2500" spc="-30">
                <a:latin typeface="Calibri"/>
                <a:cs typeface="Calibri"/>
              </a:rPr>
              <a:t>Tentukan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jumlah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penerima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bonus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tersebut.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03808" y="1608836"/>
            <a:ext cx="8072120" cy="5457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LP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12‐5A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Likuidasi</a:t>
            </a:r>
            <a:r>
              <a:rPr dirty="0" sz="2200" spc="-6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persekutuan</a:t>
            </a:r>
            <a:r>
              <a:rPr dirty="0" sz="2200" spc="40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TJN.</a:t>
            </a:r>
            <a:r>
              <a:rPr dirty="0" sz="2200" spc="-60" b="1">
                <a:latin typeface="Calibri"/>
                <a:cs typeface="Calibri"/>
              </a:rPr>
              <a:t> </a:t>
            </a:r>
            <a:r>
              <a:rPr dirty="0" sz="2200" spc="-50" b="1">
                <a:latin typeface="Calibri"/>
                <a:cs typeface="Calibri"/>
              </a:rPr>
              <a:t>4</a:t>
            </a:r>
            <a:endParaRPr sz="2200">
              <a:latin typeface="Calibri"/>
              <a:cs typeface="Calibri"/>
            </a:endParaRPr>
          </a:p>
          <a:p>
            <a:pPr algn="just" marL="354965" marR="5080" indent="-342900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200">
                <a:latin typeface="Calibri"/>
                <a:cs typeface="Calibri"/>
              </a:rPr>
              <a:t>Sebelum</a:t>
            </a:r>
            <a:r>
              <a:rPr dirty="0" sz="2200" spc="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melikuidasi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persekutuan,</a:t>
            </a:r>
            <a:r>
              <a:rPr dirty="0" sz="2200" spc="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Monita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Cinta</a:t>
            </a:r>
            <a:r>
              <a:rPr dirty="0" sz="2200" spc="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saldo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50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masing‐masing</a:t>
            </a:r>
            <a:r>
              <a:rPr dirty="0" sz="2200" spc="5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Rp32.000.000</a:t>
            </a:r>
            <a:r>
              <a:rPr dirty="0" sz="2200" spc="5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50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Rp60.000.000.</a:t>
            </a:r>
            <a:r>
              <a:rPr dirty="0" sz="2200" spc="5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Sebelum </a:t>
            </a:r>
            <a:r>
              <a:rPr dirty="0" sz="2200">
                <a:latin typeface="Calibri"/>
                <a:cs typeface="Calibri"/>
              </a:rPr>
              <a:t>likuidasi,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3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tidak</a:t>
            </a:r>
            <a:r>
              <a:rPr dirty="0" sz="2200" spc="3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nonkas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selain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apa</a:t>
            </a:r>
            <a:r>
              <a:rPr dirty="0" sz="2200" spc="33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yang </a:t>
            </a:r>
            <a:r>
              <a:rPr dirty="0" sz="2200">
                <a:latin typeface="Calibri"/>
                <a:cs typeface="Calibri"/>
              </a:rPr>
              <a:t>telah</a:t>
            </a:r>
            <a:r>
              <a:rPr dirty="0" sz="2200" spc="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direalisasikan</a:t>
            </a:r>
            <a:r>
              <a:rPr dirty="0" sz="2200" spc="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dari</a:t>
            </a:r>
            <a:r>
              <a:rPr dirty="0" sz="2200" spc="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penjualan</a:t>
            </a:r>
            <a:r>
              <a:rPr dirty="0" sz="2200" spc="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aset.</a:t>
            </a:r>
            <a:r>
              <a:rPr dirty="0" sz="2200" spc="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3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telah </a:t>
            </a:r>
            <a:r>
              <a:rPr dirty="0" sz="2200">
                <a:latin typeface="Calibri"/>
                <a:cs typeface="Calibri"/>
              </a:rPr>
              <a:t>terjual</a:t>
            </a:r>
            <a:r>
              <a:rPr dirty="0" sz="2200" spc="1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1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Rp120.000.000.</a:t>
            </a:r>
            <a:r>
              <a:rPr dirty="0" sz="2200" spc="1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1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330">
                <a:latin typeface="Calibri"/>
                <a:cs typeface="Calibri"/>
              </a:rPr>
              <a:t>   </a:t>
            </a:r>
            <a:r>
              <a:rPr dirty="0" sz="2200" spc="-10">
                <a:latin typeface="Calibri"/>
                <a:cs typeface="Calibri"/>
              </a:rPr>
              <a:t>liabilitas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Rp10.000.000.</a:t>
            </a:r>
            <a:r>
              <a:rPr dirty="0" sz="2200" spc="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Monita</a:t>
            </a:r>
            <a:r>
              <a:rPr dirty="0" sz="2200" spc="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Cinta</a:t>
            </a:r>
            <a:r>
              <a:rPr dirty="0" sz="2200" spc="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berbagi</a:t>
            </a:r>
            <a:r>
              <a:rPr dirty="0" sz="2200" spc="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55">
                <a:latin typeface="Calibri"/>
                <a:cs typeface="Calibri"/>
              </a:rPr>
              <a:t>  </a:t>
            </a:r>
            <a:r>
              <a:rPr dirty="0" sz="2200" spc="-20">
                <a:latin typeface="Calibri"/>
                <a:cs typeface="Calibri"/>
              </a:rPr>
              <a:t>rugi </a:t>
            </a:r>
            <a:r>
              <a:rPr dirty="0" sz="2200">
                <a:latin typeface="Calibri"/>
                <a:cs typeface="Calibri"/>
              </a:rPr>
              <a:t>sama</a:t>
            </a:r>
            <a:r>
              <a:rPr dirty="0" sz="2200" spc="3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rata.</a:t>
            </a:r>
            <a:r>
              <a:rPr dirty="0" sz="2200" spc="31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Tentukan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jumlah</a:t>
            </a:r>
            <a:r>
              <a:rPr dirty="0" sz="2200" spc="3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diterima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oleh</a:t>
            </a:r>
            <a:r>
              <a:rPr dirty="0" sz="2200" spc="3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Monita</a:t>
            </a:r>
            <a:r>
              <a:rPr dirty="0" sz="2200" spc="31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sebagai </a:t>
            </a:r>
            <a:r>
              <a:rPr dirty="0" sz="2200">
                <a:latin typeface="Calibri"/>
                <a:cs typeface="Calibri"/>
              </a:rPr>
              <a:t>penerimaan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akhir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dari</a:t>
            </a:r>
            <a:r>
              <a:rPr dirty="0" sz="2200" spc="4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likuidasi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persekutuan.</a:t>
            </a:r>
            <a:endParaRPr sz="22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264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LP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12‐5B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Likuidasi</a:t>
            </a:r>
            <a:r>
              <a:rPr dirty="0" sz="2200" spc="-5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persekutuan</a:t>
            </a:r>
            <a:r>
              <a:rPr dirty="0" sz="2200" spc="39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TJN.</a:t>
            </a:r>
            <a:r>
              <a:rPr dirty="0" sz="2200" spc="-60" b="1">
                <a:latin typeface="Calibri"/>
                <a:cs typeface="Calibri"/>
              </a:rPr>
              <a:t> </a:t>
            </a:r>
            <a:r>
              <a:rPr dirty="0" sz="2200" spc="-50" b="1">
                <a:latin typeface="Calibri"/>
                <a:cs typeface="Calibri"/>
              </a:rPr>
              <a:t>4</a:t>
            </a:r>
            <a:endParaRPr sz="2200">
              <a:latin typeface="Calibri"/>
              <a:cs typeface="Calibri"/>
            </a:endParaRPr>
          </a:p>
          <a:p>
            <a:pPr algn="just" marL="354965" marR="5080" indent="-342900">
              <a:lnSpc>
                <a:spcPct val="80000"/>
              </a:lnSpc>
              <a:spcBef>
                <a:spcPts val="52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200">
                <a:latin typeface="Calibri"/>
                <a:cs typeface="Calibri"/>
              </a:rPr>
              <a:t>Sebelum</a:t>
            </a:r>
            <a:r>
              <a:rPr dirty="0" sz="2200" spc="1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melikuidasi</a:t>
            </a:r>
            <a:r>
              <a:rPr dirty="0" sz="2200" spc="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persekutuan,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Madina</a:t>
            </a:r>
            <a:r>
              <a:rPr dirty="0" sz="2200" spc="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1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Arya</a:t>
            </a:r>
            <a:r>
              <a:rPr dirty="0" sz="2200" spc="1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8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saldo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masing‐masing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Rp240.000.000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Rp150.000.000.</a:t>
            </a:r>
            <a:r>
              <a:rPr dirty="0" sz="2200" spc="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Sebelum </a:t>
            </a:r>
            <a:r>
              <a:rPr dirty="0" sz="2200">
                <a:latin typeface="Calibri"/>
                <a:cs typeface="Calibri"/>
              </a:rPr>
              <a:t>likuidasi,</a:t>
            </a:r>
            <a:r>
              <a:rPr dirty="0" sz="2200" spc="22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2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tidak</a:t>
            </a:r>
            <a:r>
              <a:rPr dirty="0" sz="2200" spc="2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22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2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non‐kas</a:t>
            </a:r>
            <a:r>
              <a:rPr dirty="0" sz="2200" spc="22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selain</a:t>
            </a:r>
            <a:r>
              <a:rPr dirty="0" sz="2200" spc="2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apa</a:t>
            </a:r>
            <a:r>
              <a:rPr dirty="0" sz="2200" spc="24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yang </a:t>
            </a:r>
            <a:r>
              <a:rPr dirty="0" sz="2200">
                <a:latin typeface="Calibri"/>
                <a:cs typeface="Calibri"/>
              </a:rPr>
              <a:t>telah</a:t>
            </a:r>
            <a:r>
              <a:rPr dirty="0" sz="2200" spc="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direalisasikan</a:t>
            </a:r>
            <a:r>
              <a:rPr dirty="0" sz="2200" spc="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dari</a:t>
            </a:r>
            <a:r>
              <a:rPr dirty="0" sz="2200" spc="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penjualan</a:t>
            </a:r>
            <a:r>
              <a:rPr dirty="0" sz="2200" spc="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aset.</a:t>
            </a:r>
            <a:r>
              <a:rPr dirty="0" sz="2200" spc="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3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telah </a:t>
            </a:r>
            <a:r>
              <a:rPr dirty="0" sz="2200">
                <a:latin typeface="Calibri"/>
                <a:cs typeface="Calibri"/>
              </a:rPr>
              <a:t>terjual</a:t>
            </a:r>
            <a:r>
              <a:rPr dirty="0" sz="2200" spc="1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1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Rp410.000.000.</a:t>
            </a:r>
            <a:r>
              <a:rPr dirty="0" sz="2200" spc="1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1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330">
                <a:latin typeface="Calibri"/>
                <a:cs typeface="Calibri"/>
              </a:rPr>
              <a:t>   </a:t>
            </a:r>
            <a:r>
              <a:rPr dirty="0" sz="2200" spc="-10">
                <a:latin typeface="Calibri"/>
                <a:cs typeface="Calibri"/>
              </a:rPr>
              <a:t>liabilitas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Rp80.000.000.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Madina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Arya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berbagi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rugi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sama </a:t>
            </a:r>
            <a:r>
              <a:rPr dirty="0" sz="2200">
                <a:latin typeface="Calibri"/>
                <a:cs typeface="Calibri"/>
              </a:rPr>
              <a:t>rata.</a:t>
            </a:r>
            <a:r>
              <a:rPr dirty="0" sz="2200" spc="3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Tentukan</a:t>
            </a:r>
            <a:r>
              <a:rPr dirty="0" sz="2200" spc="3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jumlah</a:t>
            </a:r>
            <a:r>
              <a:rPr dirty="0" sz="2200" spc="4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3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diterima</a:t>
            </a:r>
            <a:r>
              <a:rPr dirty="0" sz="2200" spc="3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oleh</a:t>
            </a:r>
            <a:r>
              <a:rPr dirty="0" sz="2200" spc="4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Madina</a:t>
            </a:r>
            <a:r>
              <a:rPr dirty="0" sz="2200" spc="40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sebagai </a:t>
            </a:r>
            <a:r>
              <a:rPr dirty="0" sz="2200">
                <a:latin typeface="Calibri"/>
                <a:cs typeface="Calibri"/>
              </a:rPr>
              <a:t>penerimaan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akhir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dari</a:t>
            </a:r>
            <a:r>
              <a:rPr dirty="0" sz="2200" spc="4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likuidasi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persekutuan.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2019554"/>
            <a:ext cx="8071484" cy="1122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1790" indent="-33909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1790" algn="l"/>
              </a:tabLst>
            </a:pPr>
            <a:r>
              <a:rPr dirty="0" sz="2000">
                <a:latin typeface="Calibri"/>
                <a:cs typeface="Calibri"/>
              </a:rPr>
              <a:t>LP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12‐6A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Likuidasi</a:t>
            </a:r>
            <a:r>
              <a:rPr dirty="0" sz="2000" spc="-6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persekutuan—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defisiensi</a:t>
            </a:r>
            <a:r>
              <a:rPr dirty="0" sz="2000" spc="33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TJN.</a:t>
            </a:r>
            <a:r>
              <a:rPr dirty="0" sz="2000" spc="-60" b="1">
                <a:latin typeface="Calibri"/>
                <a:cs typeface="Calibri"/>
              </a:rPr>
              <a:t> </a:t>
            </a:r>
            <a:r>
              <a:rPr dirty="0" sz="2000" spc="-50" b="1">
                <a:latin typeface="Calibri"/>
                <a:cs typeface="Calibri"/>
              </a:rPr>
              <a:t>4</a:t>
            </a:r>
            <a:endParaRPr sz="2000">
              <a:latin typeface="Calibri"/>
              <a:cs typeface="Calibri"/>
            </a:endParaRPr>
          </a:p>
          <a:p>
            <a:pPr algn="just" marL="351155" marR="5080" indent="-339090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Sebelum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melikuidasi</a:t>
            </a:r>
            <a:r>
              <a:rPr dirty="0" sz="2000" spc="4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persekutuan,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Wiratama</a:t>
            </a:r>
            <a:r>
              <a:rPr dirty="0" sz="2000" spc="4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Boris</a:t>
            </a:r>
            <a:r>
              <a:rPr dirty="0" sz="2000" spc="4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memiliki</a:t>
            </a:r>
            <a:r>
              <a:rPr dirty="0" sz="2000" spc="49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saldo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370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masing‐masing</a:t>
            </a:r>
            <a:r>
              <a:rPr dirty="0" sz="2000" spc="370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Rp105.000.000</a:t>
            </a:r>
            <a:r>
              <a:rPr dirty="0" sz="2000" spc="375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370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Rp55.000.000.</a:t>
            </a:r>
            <a:r>
              <a:rPr dirty="0" sz="2000" spc="365">
                <a:latin typeface="Calibri"/>
                <a:cs typeface="Calibri"/>
              </a:rPr>
              <a:t>   </a:t>
            </a:r>
            <a:r>
              <a:rPr dirty="0" sz="2000" spc="-20">
                <a:latin typeface="Calibri"/>
                <a:cs typeface="Calibri"/>
              </a:rPr>
              <a:t>Aset </a:t>
            </a:r>
            <a:r>
              <a:rPr dirty="0" sz="2000" spc="-2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persekutuan</a:t>
            </a:r>
            <a:r>
              <a:rPr dirty="0" sz="2000" spc="23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telah</a:t>
            </a:r>
            <a:r>
              <a:rPr dirty="0" sz="2000" spc="23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terjual</a:t>
            </a:r>
            <a:r>
              <a:rPr dirty="0" sz="2000" spc="23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23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Rp40.000.000.</a:t>
            </a:r>
            <a:r>
              <a:rPr dirty="0" sz="2000" spc="23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Persekutuan</a:t>
            </a:r>
            <a:r>
              <a:rPr dirty="0" sz="2000" spc="23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tidak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3055903"/>
            <a:ext cx="7749540" cy="939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Calibri"/>
                <a:cs typeface="Calibri"/>
              </a:rPr>
              <a:t>memiliki</a:t>
            </a:r>
            <a:r>
              <a:rPr dirty="0" sz="2000" spc="3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liabilitas.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Wiratama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Boris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berbagi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rugi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sama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rata.</a:t>
            </a:r>
            <a:endParaRPr sz="2000">
              <a:latin typeface="Calibri"/>
              <a:cs typeface="Calibri"/>
            </a:endParaRPr>
          </a:p>
          <a:p>
            <a:pPr marL="12700" marR="4545965">
              <a:lnSpc>
                <a:spcPct val="100000"/>
              </a:lnSpc>
              <a:tabLst>
                <a:tab pos="526415" algn="l"/>
              </a:tabLst>
            </a:pPr>
            <a:r>
              <a:rPr dirty="0" sz="2000" spc="-25">
                <a:latin typeface="Calibri"/>
                <a:cs typeface="Calibri"/>
              </a:rPr>
              <a:t>a.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Tentukan</a:t>
            </a:r>
            <a:r>
              <a:rPr dirty="0" sz="2000" spc="2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defisiensi</a:t>
            </a:r>
            <a:r>
              <a:rPr dirty="0" sz="2000" spc="-10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Boris. </a:t>
            </a:r>
            <a:r>
              <a:rPr dirty="0" sz="2000" spc="-25">
                <a:latin typeface="Calibri"/>
                <a:cs typeface="Calibri"/>
              </a:rPr>
              <a:t>b.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507483" y="3665473"/>
            <a:ext cx="7555865" cy="57404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560"/>
              </a:spcBef>
            </a:pPr>
            <a:r>
              <a:rPr dirty="0" sz="2000" spc="-10">
                <a:latin typeface="Calibri"/>
                <a:cs typeface="Calibri"/>
              </a:rPr>
              <a:t>Tentukan</a:t>
            </a:r>
            <a:r>
              <a:rPr dirty="0" sz="2000" spc="1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jumlah</a:t>
            </a:r>
            <a:r>
              <a:rPr dirty="0" sz="2000" spc="1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1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didistribusikan</a:t>
            </a:r>
            <a:r>
              <a:rPr dirty="0" sz="2000" spc="1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kepada</a:t>
            </a:r>
            <a:r>
              <a:rPr dirty="0" sz="2000" spc="1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Wiratama</a:t>
            </a:r>
            <a:r>
              <a:rPr dirty="0" sz="2000" spc="1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1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asumsi </a:t>
            </a:r>
            <a:r>
              <a:rPr dirty="0" sz="2000">
                <a:latin typeface="Calibri"/>
                <a:cs typeface="Calibri"/>
              </a:rPr>
              <a:t>Boris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tidak</a:t>
            </a:r>
            <a:r>
              <a:rPr dirty="0" sz="2000" spc="3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dapat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memenuhi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defisiensinya.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993127" y="4518914"/>
            <a:ext cx="8072120" cy="2219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1790" indent="-33909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1790" algn="l"/>
              </a:tabLst>
            </a:pPr>
            <a:r>
              <a:rPr dirty="0" sz="2000">
                <a:latin typeface="Calibri"/>
                <a:cs typeface="Calibri"/>
              </a:rPr>
              <a:t>LP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12‐6B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Likuidasi</a:t>
            </a:r>
            <a:r>
              <a:rPr dirty="0" sz="2000" spc="-6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persekutuan—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defisiensi</a:t>
            </a:r>
            <a:r>
              <a:rPr dirty="0" sz="2000" spc="3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TJN.</a:t>
            </a:r>
            <a:r>
              <a:rPr dirty="0" sz="2000" spc="-60" b="1">
                <a:latin typeface="Calibri"/>
                <a:cs typeface="Calibri"/>
              </a:rPr>
              <a:t> </a:t>
            </a:r>
            <a:r>
              <a:rPr dirty="0" sz="2000" spc="-50" b="1">
                <a:latin typeface="Calibri"/>
                <a:cs typeface="Calibri"/>
              </a:rPr>
              <a:t>4</a:t>
            </a:r>
            <a:endParaRPr sz="2000">
              <a:latin typeface="Calibri"/>
              <a:cs typeface="Calibri"/>
            </a:endParaRPr>
          </a:p>
          <a:p>
            <a:pPr algn="just" marL="351790" marR="5080" indent="-339090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Sebelum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melikuidasi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persekutuan,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Bimbim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Haris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memiliki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saldo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modal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masing‐masing</a:t>
            </a:r>
            <a:r>
              <a:rPr dirty="0" sz="2000" spc="1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Rp185.000.000</a:t>
            </a:r>
            <a:r>
              <a:rPr dirty="0" sz="2000" spc="1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1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Rp245.000.000.</a:t>
            </a:r>
            <a:r>
              <a:rPr dirty="0" sz="2000" spc="1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18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persekutuan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telah</a:t>
            </a:r>
            <a:r>
              <a:rPr dirty="0" sz="2000" spc="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terjual</a:t>
            </a:r>
            <a:r>
              <a:rPr dirty="0" sz="2000" spc="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Rp30.000.000.</a:t>
            </a:r>
            <a:r>
              <a:rPr dirty="0" sz="2000" spc="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</a:t>
            </a:r>
            <a:r>
              <a:rPr dirty="0" sz="2000" spc="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tidak</a:t>
            </a:r>
            <a:r>
              <a:rPr dirty="0" sz="2000" spc="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memiliki</a:t>
            </a:r>
            <a:r>
              <a:rPr dirty="0" sz="2000" spc="90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liabilitas,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Bimbim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Haris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berbagi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rugi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sama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rata.</a:t>
            </a:r>
            <a:endParaRPr sz="2000">
              <a:latin typeface="Calibri"/>
              <a:cs typeface="Calibri"/>
            </a:endParaRPr>
          </a:p>
          <a:p>
            <a:pPr algn="just" marL="351790" indent="-33909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51790" algn="l"/>
              </a:tabLst>
            </a:pPr>
            <a:r>
              <a:rPr dirty="0" sz="2000" spc="-10">
                <a:latin typeface="Calibri"/>
                <a:cs typeface="Calibri"/>
              </a:rPr>
              <a:t>Tentukan</a:t>
            </a:r>
            <a:r>
              <a:rPr dirty="0" sz="2000" spc="2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defisiensi</a:t>
            </a:r>
            <a:r>
              <a:rPr dirty="0" sz="2000" spc="-10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Bimbim.</a:t>
            </a:r>
            <a:endParaRPr sz="2000">
              <a:latin typeface="Calibri"/>
              <a:cs typeface="Calibri"/>
            </a:endParaRPr>
          </a:p>
          <a:p>
            <a:pPr algn="just" marL="351790" marR="6350" indent="-339090">
              <a:lnSpc>
                <a:spcPct val="8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 spc="-25">
                <a:latin typeface="Calibri"/>
                <a:cs typeface="Calibri"/>
              </a:rPr>
              <a:t>Tentukan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jumlah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didistribusikan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kepada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Haris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asumsi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Bimbim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tidak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dapat</a:t>
            </a:r>
            <a:r>
              <a:rPr dirty="0" sz="2000" spc="3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memenuhi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defisiensinya.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31417" y="2112517"/>
            <a:ext cx="8063865" cy="41167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LP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12‐7A</a:t>
            </a:r>
            <a:r>
              <a:rPr dirty="0" sz="2200" spc="415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Pendapatan</a:t>
            </a:r>
            <a:r>
              <a:rPr dirty="0" sz="2200" spc="-5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per</a:t>
            </a:r>
            <a:r>
              <a:rPr dirty="0" sz="2200" spc="-4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karyawan</a:t>
            </a:r>
            <a:r>
              <a:rPr dirty="0" sz="2200" spc="42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TJN.</a:t>
            </a:r>
            <a:r>
              <a:rPr dirty="0" sz="2200" spc="-55" b="1">
                <a:latin typeface="Calibri"/>
                <a:cs typeface="Calibri"/>
              </a:rPr>
              <a:t> </a:t>
            </a:r>
            <a:r>
              <a:rPr dirty="0" sz="2200" spc="-50" b="1">
                <a:latin typeface="Calibri"/>
                <a:cs typeface="Calibri"/>
              </a:rPr>
              <a:t>6</a:t>
            </a:r>
            <a:endParaRPr sz="2200">
              <a:latin typeface="Calibri"/>
              <a:cs typeface="Calibri"/>
            </a:endParaRPr>
          </a:p>
          <a:p>
            <a:pPr algn="just" marL="355600" marR="5080" indent="-343535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KAP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Niles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Cohen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menghasilkan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Rp12.375.000.000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selama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tahun </a:t>
            </a:r>
            <a:r>
              <a:rPr dirty="0" sz="2200">
                <a:latin typeface="Calibri"/>
                <a:cs typeface="Calibri"/>
              </a:rPr>
              <a:t>2014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75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karyawan.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Selama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2015,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perusahaan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menghasilkan </a:t>
            </a:r>
            <a:r>
              <a:rPr dirty="0" sz="2200">
                <a:latin typeface="Calibri"/>
                <a:cs typeface="Calibri"/>
              </a:rPr>
              <a:t>Rp15.400.000.000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menambah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karyawan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hingga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88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karyawan.</a:t>
            </a:r>
            <a:endParaRPr sz="2200">
              <a:latin typeface="Calibri"/>
              <a:cs typeface="Calibri"/>
            </a:endParaRPr>
          </a:p>
          <a:p>
            <a:pPr algn="just" marL="528320" indent="-515620">
              <a:lnSpc>
                <a:spcPct val="100000"/>
              </a:lnSpc>
              <a:buAutoNum type="alphaLcPeriod"/>
              <a:tabLst>
                <a:tab pos="528320" algn="l"/>
              </a:tabLst>
            </a:pPr>
            <a:r>
              <a:rPr dirty="0" sz="2200" spc="-30">
                <a:latin typeface="Calibri"/>
                <a:cs typeface="Calibri"/>
              </a:rPr>
              <a:t>Tentukan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pendapatan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karyawan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setiap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tahunnya.</a:t>
            </a:r>
            <a:endParaRPr sz="2200">
              <a:latin typeface="Calibri"/>
              <a:cs typeface="Calibri"/>
            </a:endParaRPr>
          </a:p>
          <a:p>
            <a:pPr algn="just" marL="527685" indent="-514984">
              <a:lnSpc>
                <a:spcPct val="100000"/>
              </a:lnSpc>
              <a:buAutoNum type="alphaLcPeriod"/>
              <a:tabLst>
                <a:tab pos="527685" algn="l"/>
              </a:tabLst>
            </a:pPr>
            <a:r>
              <a:rPr dirty="0" sz="2200" spc="-10">
                <a:latin typeface="Calibri"/>
                <a:cs typeface="Calibri"/>
              </a:rPr>
              <a:t>Interpretasikan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hasilnya.</a:t>
            </a:r>
            <a:endParaRPr sz="2200">
              <a:latin typeface="Calibri"/>
              <a:cs typeface="Calibri"/>
            </a:endParaRPr>
          </a:p>
          <a:p>
            <a:pPr lvl="1" marL="354965" indent="-342265">
              <a:lnSpc>
                <a:spcPct val="100000"/>
              </a:lnSpc>
              <a:spcBef>
                <a:spcPts val="264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200">
                <a:latin typeface="Calibri"/>
                <a:cs typeface="Calibri"/>
              </a:rPr>
              <a:t>LP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12‐7B</a:t>
            </a:r>
            <a:r>
              <a:rPr dirty="0" sz="2200" spc="420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Pendapatan</a:t>
            </a:r>
            <a:r>
              <a:rPr dirty="0" sz="2200" spc="-6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per</a:t>
            </a:r>
            <a:r>
              <a:rPr dirty="0" sz="2200" spc="-3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karyawan</a:t>
            </a:r>
            <a:r>
              <a:rPr dirty="0" sz="2200" spc="42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TJN.</a:t>
            </a:r>
            <a:r>
              <a:rPr dirty="0" sz="2200" spc="-60" b="1">
                <a:latin typeface="Calibri"/>
                <a:cs typeface="Calibri"/>
              </a:rPr>
              <a:t> </a:t>
            </a:r>
            <a:r>
              <a:rPr dirty="0" sz="2200" spc="-50" b="1">
                <a:latin typeface="Calibri"/>
                <a:cs typeface="Calibri"/>
              </a:rPr>
              <a:t>6</a:t>
            </a:r>
            <a:endParaRPr sz="2200">
              <a:latin typeface="Calibri"/>
              <a:cs typeface="Calibri"/>
            </a:endParaRPr>
          </a:p>
          <a:p>
            <a:pPr lvl="1" marL="355600" marR="91440" indent="-342900">
              <a:lnSpc>
                <a:spcPts val="2110"/>
              </a:lnSpc>
              <a:spcBef>
                <a:spcPts val="50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Arsitek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Elips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menghasilkan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Rp1.800.000.000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selama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2014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karyawan.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Selama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2015,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pendapatan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berkurang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menjadi </a:t>
            </a:r>
            <a:r>
              <a:rPr dirty="0" sz="2200">
                <a:latin typeface="Calibri"/>
                <a:cs typeface="Calibri"/>
              </a:rPr>
              <a:t>Rp1.440.000.000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mengurangi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karyawan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hingga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9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karyawan.</a:t>
            </a:r>
            <a:endParaRPr sz="22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spcBef>
                <a:spcPts val="25"/>
              </a:spcBef>
              <a:buAutoNum type="alphaLcPeriod"/>
              <a:tabLst>
                <a:tab pos="526415" algn="l"/>
              </a:tabLst>
            </a:pPr>
            <a:r>
              <a:rPr dirty="0" sz="2200" spc="-30">
                <a:latin typeface="Calibri"/>
                <a:cs typeface="Calibri"/>
              </a:rPr>
              <a:t>Tentukan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pendapatan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karyawan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setiap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tahunnya.</a:t>
            </a:r>
            <a:endParaRPr sz="22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buAutoNum type="alphaLcPeriod"/>
              <a:tabLst>
                <a:tab pos="526415" algn="l"/>
              </a:tabLst>
            </a:pPr>
            <a:r>
              <a:rPr dirty="0" sz="2200" spc="-10">
                <a:latin typeface="Calibri"/>
                <a:cs typeface="Calibri"/>
              </a:rPr>
              <a:t>Interpretasikan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hasilnya.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2955290">
              <a:lnSpc>
                <a:spcPct val="100000"/>
              </a:lnSpc>
              <a:spcBef>
                <a:spcPts val="95"/>
              </a:spcBef>
            </a:pPr>
            <a:r>
              <a:rPr dirty="0" spc="-50"/>
              <a:t>LATIHAN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993139" y="2011933"/>
            <a:ext cx="8075295" cy="4183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L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12‐1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Mencatat</a:t>
            </a:r>
            <a:r>
              <a:rPr dirty="0" sz="2200" spc="409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investasi</a:t>
            </a:r>
            <a:r>
              <a:rPr dirty="0" sz="2200" spc="-6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awal</a:t>
            </a:r>
            <a:r>
              <a:rPr dirty="0" sz="2200" spc="-4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rekan</a:t>
            </a:r>
            <a:r>
              <a:rPr dirty="0" sz="2200" spc="40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TJN.</a:t>
            </a:r>
            <a:r>
              <a:rPr dirty="0" sz="2200" spc="-60" b="1">
                <a:latin typeface="Calibri"/>
                <a:cs typeface="Calibri"/>
              </a:rPr>
              <a:t> </a:t>
            </a:r>
            <a:r>
              <a:rPr dirty="0" sz="2200" spc="-50" b="1">
                <a:latin typeface="Calibri"/>
                <a:cs typeface="Calibri"/>
              </a:rPr>
              <a:t>2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Bena</a:t>
            </a:r>
            <a:r>
              <a:rPr dirty="0" sz="2200" spc="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Sienna</a:t>
            </a:r>
            <a:r>
              <a:rPr dirty="0" sz="2200" spc="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Beni</a:t>
            </a:r>
            <a:r>
              <a:rPr dirty="0" sz="2200" spc="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Fania</a:t>
            </a:r>
            <a:r>
              <a:rPr dirty="0" sz="2200" spc="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memutuskan</a:t>
            </a:r>
            <a:r>
              <a:rPr dirty="0" sz="2200" spc="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mendirikan</a:t>
            </a:r>
            <a:r>
              <a:rPr dirty="0" sz="2200" spc="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sebuah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11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11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menggabungkan</a:t>
            </a:r>
            <a:r>
              <a:rPr dirty="0" sz="2200" spc="11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aset‐aset</a:t>
            </a:r>
            <a:r>
              <a:rPr dirty="0" sz="2200" spc="11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mereka.</a:t>
            </a:r>
            <a:r>
              <a:rPr dirty="0" sz="2200" spc="114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Sienna </a:t>
            </a:r>
            <a:r>
              <a:rPr dirty="0" sz="2200">
                <a:latin typeface="Calibri"/>
                <a:cs typeface="Calibri"/>
              </a:rPr>
              <a:t>memberikan</a:t>
            </a:r>
            <a:r>
              <a:rPr dirty="0" sz="2200" spc="1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kontribusi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sebagai</a:t>
            </a:r>
            <a:r>
              <a:rPr dirty="0" sz="2200" spc="1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berikut: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kas</a:t>
            </a:r>
            <a:r>
              <a:rPr dirty="0" sz="2200" spc="1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Rp18.000.000;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piutang </a:t>
            </a:r>
            <a:r>
              <a:rPr dirty="0" sz="2200">
                <a:latin typeface="Calibri"/>
                <a:cs typeface="Calibri"/>
              </a:rPr>
              <a:t>usaha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21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nilai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nominal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Rp146.000.000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penyisihan </a:t>
            </a:r>
            <a:r>
              <a:rPr dirty="0" sz="2200">
                <a:latin typeface="Calibri"/>
                <a:cs typeface="Calibri"/>
              </a:rPr>
              <a:t>piutang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tak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tertagih</a:t>
            </a:r>
            <a:r>
              <a:rPr dirty="0" sz="2200" spc="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Rp4.200.000;</a:t>
            </a:r>
            <a:r>
              <a:rPr dirty="0" sz="2200" spc="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persediaan</a:t>
            </a:r>
            <a:r>
              <a:rPr dirty="0" sz="2200" spc="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biaya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2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Rp92.000.000;</a:t>
            </a:r>
            <a:r>
              <a:rPr dirty="0" sz="2200" spc="2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serta</a:t>
            </a:r>
            <a:r>
              <a:rPr dirty="0" sz="2200" spc="2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peralatan</a:t>
            </a:r>
            <a:r>
              <a:rPr dirty="0" sz="2200" spc="2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2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biaya</a:t>
            </a:r>
            <a:r>
              <a:rPr dirty="0" sz="2200" spc="27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sebesar </a:t>
            </a:r>
            <a:r>
              <a:rPr dirty="0" sz="2200">
                <a:latin typeface="Calibri"/>
                <a:cs typeface="Calibri"/>
              </a:rPr>
              <a:t>Rp136.000.000</a:t>
            </a:r>
            <a:r>
              <a:rPr dirty="0" sz="2200" spc="3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3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akumulasi</a:t>
            </a:r>
            <a:r>
              <a:rPr dirty="0" sz="2200" spc="3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penyusutan</a:t>
            </a:r>
            <a:r>
              <a:rPr dirty="0" sz="2200" spc="3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37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Rp45.000.000. </a:t>
            </a:r>
            <a:r>
              <a:rPr dirty="0" sz="2200">
                <a:latin typeface="Calibri"/>
                <a:cs typeface="Calibri"/>
              </a:rPr>
              <a:t>Para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sepakat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bahwa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piutang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usaha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Rp5.000.000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tidak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4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nilai</a:t>
            </a:r>
            <a:r>
              <a:rPr dirty="0" sz="2200" spc="4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43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tidak</a:t>
            </a:r>
            <a:r>
              <a:rPr dirty="0" sz="2200" spc="43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dapat</a:t>
            </a:r>
            <a:r>
              <a:rPr dirty="0" sz="2200" spc="4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diterima</a:t>
            </a:r>
            <a:r>
              <a:rPr dirty="0" sz="2200" spc="43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oleh</a:t>
            </a:r>
            <a:r>
              <a:rPr dirty="0" sz="2200" spc="434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persekutuan, </a:t>
            </a:r>
            <a:r>
              <a:rPr dirty="0" sz="2200">
                <a:latin typeface="Calibri"/>
                <a:cs typeface="Calibri"/>
              </a:rPr>
              <a:t>penyisihan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memadai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sisa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piutang</a:t>
            </a:r>
            <a:r>
              <a:rPr dirty="0" sz="2200" spc="4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seharusnya</a:t>
            </a:r>
            <a:r>
              <a:rPr dirty="0" sz="2200" spc="48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adalah </a:t>
            </a:r>
            <a:r>
              <a:rPr dirty="0" sz="2200">
                <a:latin typeface="Calibri"/>
                <a:cs typeface="Calibri"/>
              </a:rPr>
              <a:t>Rp5.700.000;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Persediaan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seharusnya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dicatat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pada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nilai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pasar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saat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ini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Rp98.400.000;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peralatan</a:t>
            </a:r>
            <a:r>
              <a:rPr dirty="0" sz="2200" spc="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seharusnya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dinilai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sebesar </a:t>
            </a:r>
            <a:r>
              <a:rPr dirty="0" sz="2200">
                <a:latin typeface="Calibri"/>
                <a:cs typeface="Calibri"/>
              </a:rPr>
              <a:t>Rp81.500.000.</a:t>
            </a:r>
            <a:r>
              <a:rPr dirty="0" sz="2200" spc="36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Buatlah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ayat</a:t>
            </a:r>
            <a:r>
              <a:rPr dirty="0" sz="2200" spc="1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jurnal</a:t>
            </a:r>
            <a:r>
              <a:rPr dirty="0" sz="2200" spc="1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1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mencatat</a:t>
            </a:r>
            <a:r>
              <a:rPr dirty="0" sz="2200" spc="360">
                <a:latin typeface="Calibri"/>
                <a:cs typeface="Calibri"/>
              </a:rPr>
              <a:t>   </a:t>
            </a:r>
            <a:r>
              <a:rPr dirty="0" sz="2200" spc="-10">
                <a:latin typeface="Calibri"/>
                <a:cs typeface="Calibri"/>
              </a:rPr>
              <a:t>investasi Sienna.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642925"/>
            <a:ext cx="8072755" cy="275653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algn="just" marL="354330" indent="-34163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330" algn="l"/>
              </a:tabLst>
            </a:pPr>
            <a:r>
              <a:rPr dirty="0" sz="2800">
                <a:latin typeface="Calibri"/>
                <a:cs typeface="Calibri"/>
              </a:rPr>
              <a:t>L</a:t>
            </a:r>
            <a:r>
              <a:rPr dirty="0" sz="2800" spc="-10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12‐2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Mencatat</a:t>
            </a:r>
            <a:r>
              <a:rPr dirty="0" sz="2800" spc="459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investasi</a:t>
            </a:r>
            <a:r>
              <a:rPr dirty="0" sz="2800" spc="-9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awal</a:t>
            </a:r>
            <a:r>
              <a:rPr dirty="0" sz="2800" spc="-9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rekan</a:t>
            </a:r>
            <a:r>
              <a:rPr dirty="0" sz="2800" spc="-8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TJN.</a:t>
            </a:r>
            <a:r>
              <a:rPr dirty="0" sz="2800" spc="-95" b="1">
                <a:latin typeface="Calibri"/>
                <a:cs typeface="Calibri"/>
              </a:rPr>
              <a:t> </a:t>
            </a:r>
            <a:r>
              <a:rPr dirty="0" sz="2800" spc="-60" b="1">
                <a:latin typeface="Calibri"/>
                <a:cs typeface="Calibri"/>
              </a:rPr>
              <a:t>2</a:t>
            </a:r>
            <a:endParaRPr sz="2800">
              <a:latin typeface="Calibri"/>
              <a:cs typeface="Calibri"/>
            </a:endParaRPr>
          </a:p>
          <a:p>
            <a:pPr algn="just" marL="353695" marR="5080" indent="-341630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800">
                <a:latin typeface="Calibri"/>
                <a:cs typeface="Calibri"/>
              </a:rPr>
              <a:t>Amadea</a:t>
            </a:r>
            <a:r>
              <a:rPr dirty="0" sz="2800" spc="155">
                <a:latin typeface="Calibri"/>
                <a:cs typeface="Calibri"/>
              </a:rPr>
              <a:t>  </a:t>
            </a:r>
            <a:r>
              <a:rPr dirty="0" sz="2800">
                <a:latin typeface="Calibri"/>
                <a:cs typeface="Calibri"/>
              </a:rPr>
              <a:t>Cempaka</a:t>
            </a:r>
            <a:r>
              <a:rPr dirty="0" sz="2800" spc="170">
                <a:latin typeface="Calibri"/>
                <a:cs typeface="Calibri"/>
              </a:rPr>
              <a:t>  </a:t>
            </a:r>
            <a:r>
              <a:rPr dirty="0" sz="2800">
                <a:latin typeface="Calibri"/>
                <a:cs typeface="Calibri"/>
              </a:rPr>
              <a:t>dan</a:t>
            </a:r>
            <a:r>
              <a:rPr dirty="0" sz="2800" spc="165">
                <a:latin typeface="Calibri"/>
                <a:cs typeface="Calibri"/>
              </a:rPr>
              <a:t>  </a:t>
            </a:r>
            <a:r>
              <a:rPr dirty="0" sz="2800">
                <a:latin typeface="Calibri"/>
                <a:cs typeface="Calibri"/>
              </a:rPr>
              <a:t>Median</a:t>
            </a:r>
            <a:r>
              <a:rPr dirty="0" sz="2800" spc="165">
                <a:latin typeface="Calibri"/>
                <a:cs typeface="Calibri"/>
              </a:rPr>
              <a:t>  </a:t>
            </a:r>
            <a:r>
              <a:rPr dirty="0" sz="2800">
                <a:latin typeface="Calibri"/>
                <a:cs typeface="Calibri"/>
              </a:rPr>
              <a:t>Ghani</a:t>
            </a:r>
            <a:r>
              <a:rPr dirty="0" sz="2800" spc="170">
                <a:latin typeface="Calibri"/>
                <a:cs typeface="Calibri"/>
              </a:rPr>
              <a:t>  </a:t>
            </a:r>
            <a:r>
              <a:rPr dirty="0" sz="2800" spc="-10">
                <a:latin typeface="Calibri"/>
                <a:cs typeface="Calibri"/>
              </a:rPr>
              <a:t>mendirikan </a:t>
            </a:r>
            <a:r>
              <a:rPr dirty="0" sz="2800" spc="-10">
                <a:latin typeface="Calibri"/>
                <a:cs typeface="Calibri"/>
              </a:rPr>
              <a:t>	</a:t>
            </a:r>
            <a:r>
              <a:rPr dirty="0" sz="2800">
                <a:latin typeface="Calibri"/>
                <a:cs typeface="Calibri"/>
              </a:rPr>
              <a:t>sebuah</a:t>
            </a:r>
            <a:r>
              <a:rPr dirty="0" sz="2800" spc="5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persekutuan</a:t>
            </a:r>
            <a:r>
              <a:rPr dirty="0" sz="2800" spc="59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dengan</a:t>
            </a:r>
            <a:r>
              <a:rPr dirty="0" sz="2800" spc="5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menggabungkan</a:t>
            </a:r>
            <a:r>
              <a:rPr dirty="0" sz="2800" spc="58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aset‐ </a:t>
            </a:r>
            <a:r>
              <a:rPr dirty="0" sz="2800" spc="-10">
                <a:latin typeface="Calibri"/>
                <a:cs typeface="Calibri"/>
              </a:rPr>
              <a:t>	</a:t>
            </a:r>
            <a:r>
              <a:rPr dirty="0" sz="2800">
                <a:latin typeface="Calibri"/>
                <a:cs typeface="Calibri"/>
              </a:rPr>
              <a:t>aset</a:t>
            </a:r>
            <a:r>
              <a:rPr dirty="0" sz="2800" spc="420">
                <a:latin typeface="Calibri"/>
                <a:cs typeface="Calibri"/>
              </a:rPr>
              <a:t>  </a:t>
            </a:r>
            <a:r>
              <a:rPr dirty="0" sz="2800">
                <a:latin typeface="Calibri"/>
                <a:cs typeface="Calibri"/>
              </a:rPr>
              <a:t>mereka.</a:t>
            </a:r>
            <a:r>
              <a:rPr dirty="0" sz="2800" spc="425">
                <a:latin typeface="Calibri"/>
                <a:cs typeface="Calibri"/>
              </a:rPr>
              <a:t>  </a:t>
            </a:r>
            <a:r>
              <a:rPr dirty="0" sz="2800">
                <a:latin typeface="Calibri"/>
                <a:cs typeface="Calibri"/>
              </a:rPr>
              <a:t>Berikut</a:t>
            </a:r>
            <a:r>
              <a:rPr dirty="0" sz="2800" spc="425">
                <a:latin typeface="Calibri"/>
                <a:cs typeface="Calibri"/>
              </a:rPr>
              <a:t>  </a:t>
            </a:r>
            <a:r>
              <a:rPr dirty="0" sz="2800">
                <a:latin typeface="Calibri"/>
                <a:cs typeface="Calibri"/>
              </a:rPr>
              <a:t>ini</a:t>
            </a:r>
            <a:r>
              <a:rPr dirty="0" sz="2800" spc="425">
                <a:latin typeface="Calibri"/>
                <a:cs typeface="Calibri"/>
              </a:rPr>
              <a:t>  </a:t>
            </a:r>
            <a:r>
              <a:rPr dirty="0" sz="2800">
                <a:latin typeface="Calibri"/>
                <a:cs typeface="Calibri"/>
              </a:rPr>
              <a:t>adalah</a:t>
            </a:r>
            <a:r>
              <a:rPr dirty="0" sz="2800" spc="425">
                <a:latin typeface="Calibri"/>
                <a:cs typeface="Calibri"/>
              </a:rPr>
              <a:t>  </a:t>
            </a:r>
            <a:r>
              <a:rPr dirty="0" sz="2800">
                <a:latin typeface="Calibri"/>
                <a:cs typeface="Calibri"/>
              </a:rPr>
              <a:t>laporan</a:t>
            </a:r>
            <a:r>
              <a:rPr dirty="0" sz="2800" spc="425">
                <a:latin typeface="Calibri"/>
                <a:cs typeface="Calibri"/>
              </a:rPr>
              <a:t>  </a:t>
            </a:r>
            <a:r>
              <a:rPr dirty="0" sz="2800" spc="-10">
                <a:latin typeface="Calibri"/>
                <a:cs typeface="Calibri"/>
              </a:rPr>
              <a:t>posisi 	keuangan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yang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disediakan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perusahaan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perseorangan. 	Cempaka: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064257" y="3585971"/>
            <a:ext cx="5786755" cy="2258060"/>
            <a:chOff x="2064257" y="3585971"/>
            <a:chExt cx="5786755" cy="225806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8410" y="3691784"/>
              <a:ext cx="5593522" cy="68209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064257" y="3585971"/>
              <a:ext cx="5786755" cy="788035"/>
            </a:xfrm>
            <a:custGeom>
              <a:avLst/>
              <a:gdLst/>
              <a:ahLst/>
              <a:cxnLst/>
              <a:rect l="l" t="t" r="r" b="b"/>
              <a:pathLst>
                <a:path w="5786755" h="788035">
                  <a:moveTo>
                    <a:pt x="5786627" y="787908"/>
                  </a:moveTo>
                  <a:lnTo>
                    <a:pt x="5786627" y="0"/>
                  </a:lnTo>
                  <a:lnTo>
                    <a:pt x="0" y="0"/>
                  </a:lnTo>
                  <a:lnTo>
                    <a:pt x="0" y="787908"/>
                  </a:lnTo>
                  <a:lnTo>
                    <a:pt x="6858" y="787908"/>
                  </a:lnTo>
                  <a:lnTo>
                    <a:pt x="6858" y="12192"/>
                  </a:lnTo>
                  <a:lnTo>
                    <a:pt x="12954" y="6096"/>
                  </a:lnTo>
                  <a:lnTo>
                    <a:pt x="12954" y="12192"/>
                  </a:lnTo>
                  <a:lnTo>
                    <a:pt x="5773673" y="12191"/>
                  </a:lnTo>
                  <a:lnTo>
                    <a:pt x="5773673" y="6095"/>
                  </a:lnTo>
                  <a:lnTo>
                    <a:pt x="5779769" y="12191"/>
                  </a:lnTo>
                  <a:lnTo>
                    <a:pt x="5779769" y="787907"/>
                  </a:lnTo>
                  <a:lnTo>
                    <a:pt x="5786627" y="787908"/>
                  </a:lnTo>
                  <a:close/>
                </a:path>
                <a:path w="5786755" h="788035">
                  <a:moveTo>
                    <a:pt x="12954" y="12192"/>
                  </a:moveTo>
                  <a:lnTo>
                    <a:pt x="12954" y="6096"/>
                  </a:lnTo>
                  <a:lnTo>
                    <a:pt x="6858" y="12192"/>
                  </a:lnTo>
                  <a:lnTo>
                    <a:pt x="12954" y="12192"/>
                  </a:lnTo>
                  <a:close/>
                </a:path>
                <a:path w="5786755" h="788035">
                  <a:moveTo>
                    <a:pt x="12954" y="787908"/>
                  </a:moveTo>
                  <a:lnTo>
                    <a:pt x="12954" y="12192"/>
                  </a:lnTo>
                  <a:lnTo>
                    <a:pt x="6858" y="12192"/>
                  </a:lnTo>
                  <a:lnTo>
                    <a:pt x="6858" y="787908"/>
                  </a:lnTo>
                  <a:lnTo>
                    <a:pt x="12954" y="787908"/>
                  </a:lnTo>
                  <a:close/>
                </a:path>
                <a:path w="5786755" h="788035">
                  <a:moveTo>
                    <a:pt x="5779769" y="12191"/>
                  </a:moveTo>
                  <a:lnTo>
                    <a:pt x="5773673" y="6095"/>
                  </a:lnTo>
                  <a:lnTo>
                    <a:pt x="5773673" y="12191"/>
                  </a:lnTo>
                  <a:lnTo>
                    <a:pt x="5779769" y="12191"/>
                  </a:lnTo>
                  <a:close/>
                </a:path>
                <a:path w="5786755" h="788035">
                  <a:moveTo>
                    <a:pt x="5779769" y="787907"/>
                  </a:moveTo>
                  <a:lnTo>
                    <a:pt x="5779769" y="12191"/>
                  </a:lnTo>
                  <a:lnTo>
                    <a:pt x="5773673" y="12191"/>
                  </a:lnTo>
                  <a:lnTo>
                    <a:pt x="5773673" y="787907"/>
                  </a:lnTo>
                  <a:lnTo>
                    <a:pt x="5779769" y="7879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8410" y="4373879"/>
              <a:ext cx="5593522" cy="96593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064258" y="4373879"/>
              <a:ext cx="5786755" cy="979169"/>
            </a:xfrm>
            <a:custGeom>
              <a:avLst/>
              <a:gdLst/>
              <a:ahLst/>
              <a:cxnLst/>
              <a:rect l="l" t="t" r="r" b="b"/>
              <a:pathLst>
                <a:path w="5786755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5786755" h="979170">
                  <a:moveTo>
                    <a:pt x="5786628" y="0"/>
                  </a:moveTo>
                  <a:lnTo>
                    <a:pt x="5773661" y="0"/>
                  </a:lnTo>
                  <a:lnTo>
                    <a:pt x="5773661" y="979170"/>
                  </a:lnTo>
                  <a:lnTo>
                    <a:pt x="5786628" y="979170"/>
                  </a:lnTo>
                  <a:lnTo>
                    <a:pt x="57866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8410" y="5392864"/>
              <a:ext cx="5593522" cy="37160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064257" y="5353049"/>
              <a:ext cx="5786755" cy="490855"/>
            </a:xfrm>
            <a:custGeom>
              <a:avLst/>
              <a:gdLst/>
              <a:ahLst/>
              <a:cxnLst/>
              <a:rect l="l" t="t" r="r" b="b"/>
              <a:pathLst>
                <a:path w="5786755" h="490854">
                  <a:moveTo>
                    <a:pt x="12953" y="477774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490728"/>
                  </a:lnTo>
                  <a:lnTo>
                    <a:pt x="6858" y="490728"/>
                  </a:lnTo>
                  <a:lnTo>
                    <a:pt x="6858" y="477774"/>
                  </a:lnTo>
                  <a:lnTo>
                    <a:pt x="12953" y="477774"/>
                  </a:lnTo>
                  <a:close/>
                </a:path>
                <a:path w="5786755" h="490854">
                  <a:moveTo>
                    <a:pt x="5779770" y="477774"/>
                  </a:moveTo>
                  <a:lnTo>
                    <a:pt x="6858" y="477774"/>
                  </a:lnTo>
                  <a:lnTo>
                    <a:pt x="12953" y="483870"/>
                  </a:lnTo>
                  <a:lnTo>
                    <a:pt x="12953" y="490728"/>
                  </a:lnTo>
                  <a:lnTo>
                    <a:pt x="5773673" y="490727"/>
                  </a:lnTo>
                  <a:lnTo>
                    <a:pt x="5773673" y="483870"/>
                  </a:lnTo>
                  <a:lnTo>
                    <a:pt x="5779770" y="477774"/>
                  </a:lnTo>
                  <a:close/>
                </a:path>
                <a:path w="5786755" h="490854">
                  <a:moveTo>
                    <a:pt x="12953" y="490728"/>
                  </a:moveTo>
                  <a:lnTo>
                    <a:pt x="12953" y="483870"/>
                  </a:lnTo>
                  <a:lnTo>
                    <a:pt x="6858" y="477774"/>
                  </a:lnTo>
                  <a:lnTo>
                    <a:pt x="6858" y="490728"/>
                  </a:lnTo>
                  <a:lnTo>
                    <a:pt x="12953" y="490728"/>
                  </a:lnTo>
                  <a:close/>
                </a:path>
                <a:path w="5786755" h="490854">
                  <a:moveTo>
                    <a:pt x="5786628" y="490727"/>
                  </a:moveTo>
                  <a:lnTo>
                    <a:pt x="5786628" y="0"/>
                  </a:lnTo>
                  <a:lnTo>
                    <a:pt x="5773673" y="0"/>
                  </a:lnTo>
                  <a:lnTo>
                    <a:pt x="5773673" y="477774"/>
                  </a:lnTo>
                  <a:lnTo>
                    <a:pt x="5779770" y="477774"/>
                  </a:lnTo>
                  <a:lnTo>
                    <a:pt x="5779770" y="490727"/>
                  </a:lnTo>
                  <a:lnTo>
                    <a:pt x="5786628" y="490727"/>
                  </a:lnTo>
                  <a:close/>
                </a:path>
                <a:path w="5786755" h="490854">
                  <a:moveTo>
                    <a:pt x="5779770" y="490727"/>
                  </a:moveTo>
                  <a:lnTo>
                    <a:pt x="5779770" y="477774"/>
                  </a:lnTo>
                  <a:lnTo>
                    <a:pt x="5773673" y="483870"/>
                  </a:lnTo>
                  <a:lnTo>
                    <a:pt x="5773673" y="490727"/>
                  </a:lnTo>
                  <a:lnTo>
                    <a:pt x="5779770" y="4907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15744"/>
            <a:ext cx="8070850" cy="189420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355600" marR="5080" indent="-342900">
              <a:lnSpc>
                <a:spcPts val="346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Cempaka</a:t>
            </a:r>
            <a:r>
              <a:rPr dirty="0" sz="3200" spc="204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mendapatkan</a:t>
            </a:r>
            <a:r>
              <a:rPr dirty="0" sz="3200" spc="2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nilai</a:t>
            </a:r>
            <a:r>
              <a:rPr dirty="0" sz="3200" spc="2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pasar</a:t>
            </a:r>
            <a:r>
              <a:rPr dirty="0" sz="3200" spc="2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atas</a:t>
            </a:r>
            <a:r>
              <a:rPr dirty="0" sz="3200" spc="21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tanah </a:t>
            </a:r>
            <a:r>
              <a:rPr dirty="0" sz="3200">
                <a:latin typeface="Calibri"/>
                <a:cs typeface="Calibri"/>
              </a:rPr>
              <a:t>dan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peralatan</a:t>
            </a:r>
            <a:r>
              <a:rPr dirty="0" sz="3200" spc="-1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sebagai</a:t>
            </a:r>
            <a:r>
              <a:rPr dirty="0" sz="3200" spc="-10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berikut.</a:t>
            </a:r>
            <a:endParaRPr sz="32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05"/>
              </a:spcBef>
            </a:pPr>
            <a:r>
              <a:rPr dirty="0" sz="2800">
                <a:latin typeface="Arial MT"/>
                <a:cs typeface="Arial MT"/>
              </a:rPr>
              <a:t>–</a:t>
            </a:r>
            <a:r>
              <a:rPr dirty="0" sz="2800" spc="-155">
                <a:latin typeface="Arial MT"/>
                <a:cs typeface="Arial MT"/>
              </a:rPr>
              <a:t> </a:t>
            </a:r>
            <a:r>
              <a:rPr dirty="0" sz="2800" spc="-30">
                <a:latin typeface="Calibri"/>
                <a:cs typeface="Calibri"/>
              </a:rPr>
              <a:t>Tanah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Rp275.000.000</a:t>
            </a:r>
            <a:endParaRPr sz="28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35"/>
              </a:spcBef>
            </a:pPr>
            <a:r>
              <a:rPr dirty="0" sz="2800">
                <a:latin typeface="Arial MT"/>
                <a:cs typeface="Arial MT"/>
              </a:rPr>
              <a:t>–</a:t>
            </a:r>
            <a:r>
              <a:rPr dirty="0" sz="2800" spc="-170">
                <a:latin typeface="Arial MT"/>
                <a:cs typeface="Arial MT"/>
              </a:rPr>
              <a:t> </a:t>
            </a:r>
            <a:r>
              <a:rPr dirty="0" sz="2800" spc="-10">
                <a:latin typeface="Calibri"/>
                <a:cs typeface="Calibri"/>
              </a:rPr>
              <a:t>Peralatan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30.500.000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93139" y="3929888"/>
            <a:ext cx="3811904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2594610" algn="l"/>
              </a:tabLst>
            </a:pPr>
            <a:r>
              <a:rPr dirty="0" sz="3200" spc="-10">
                <a:latin typeface="Calibri"/>
                <a:cs typeface="Calibri"/>
              </a:rPr>
              <a:t>Sebuah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analisis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336039" y="3929888"/>
            <a:ext cx="7731759" cy="95186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12700" marR="5080" indent="4456430">
              <a:lnSpc>
                <a:spcPts val="3460"/>
              </a:lnSpc>
              <a:spcBef>
                <a:spcPts val="530"/>
              </a:spcBef>
              <a:tabLst>
                <a:tab pos="3045460" algn="l"/>
                <a:tab pos="4416425" algn="l"/>
                <a:tab pos="6463030" algn="l"/>
                <a:tab pos="6737984" algn="l"/>
              </a:tabLst>
            </a:pPr>
            <a:r>
              <a:rPr dirty="0" sz="3200" spc="-10">
                <a:latin typeface="Calibri"/>
                <a:cs typeface="Calibri"/>
              </a:rPr>
              <a:t>piutang</a:t>
            </a:r>
            <a:r>
              <a:rPr dirty="0" sz="3200">
                <a:latin typeface="Calibri"/>
                <a:cs typeface="Calibri"/>
              </a:rPr>
              <a:t>		</a:t>
            </a:r>
            <a:r>
              <a:rPr dirty="0" sz="3200" spc="-10">
                <a:latin typeface="Calibri"/>
                <a:cs typeface="Calibri"/>
              </a:rPr>
              <a:t>usaha mengindikasikan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bahwa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10">
                <a:latin typeface="Calibri"/>
                <a:cs typeface="Calibri"/>
              </a:rPr>
              <a:t>penyisihan</a:t>
            </a:r>
            <a:r>
              <a:rPr dirty="0" sz="3200">
                <a:latin typeface="Calibri"/>
                <a:cs typeface="Calibri"/>
              </a:rPr>
              <a:t>	</a:t>
            </a:r>
            <a:r>
              <a:rPr dirty="0" sz="3200" spc="-20">
                <a:latin typeface="Calibri"/>
                <a:cs typeface="Calibri"/>
              </a:rPr>
              <a:t>piutang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36038" y="4807722"/>
            <a:ext cx="7726680" cy="139065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algn="just" marL="12700" marR="5080">
              <a:lnSpc>
                <a:spcPts val="3460"/>
              </a:lnSpc>
              <a:spcBef>
                <a:spcPts val="530"/>
              </a:spcBef>
            </a:pPr>
            <a:r>
              <a:rPr dirty="0" sz="3200">
                <a:latin typeface="Calibri"/>
                <a:cs typeface="Calibri"/>
              </a:rPr>
              <a:t>taktertagih</a:t>
            </a:r>
            <a:r>
              <a:rPr dirty="0" sz="3200" spc="7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seharusnya</a:t>
            </a:r>
            <a:r>
              <a:rPr dirty="0" sz="3200" spc="7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ditingkatkan</a:t>
            </a:r>
            <a:r>
              <a:rPr dirty="0" sz="3200" spc="73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menjadi </a:t>
            </a:r>
            <a:r>
              <a:rPr dirty="0" sz="3200">
                <a:latin typeface="Calibri"/>
                <a:cs typeface="Calibri"/>
              </a:rPr>
              <a:t>Rp8.500.000.</a:t>
            </a:r>
            <a:r>
              <a:rPr dirty="0" sz="3200" spc="405">
                <a:latin typeface="Calibri"/>
                <a:cs typeface="Calibri"/>
              </a:rPr>
              <a:t>  </a:t>
            </a:r>
            <a:r>
              <a:rPr dirty="0" sz="3200">
                <a:latin typeface="Calibri"/>
                <a:cs typeface="Calibri"/>
              </a:rPr>
              <a:t>Buatlah</a:t>
            </a:r>
            <a:r>
              <a:rPr dirty="0" sz="3200" spc="4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jurnal</a:t>
            </a:r>
            <a:r>
              <a:rPr dirty="0" sz="3200" spc="4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untuk</a:t>
            </a:r>
            <a:r>
              <a:rPr dirty="0" sz="3200" spc="405">
                <a:latin typeface="Calibri"/>
                <a:cs typeface="Calibri"/>
              </a:rPr>
              <a:t>  </a:t>
            </a:r>
            <a:r>
              <a:rPr dirty="0" sz="3200" spc="-10">
                <a:latin typeface="Calibri"/>
                <a:cs typeface="Calibri"/>
              </a:rPr>
              <a:t>investasi </a:t>
            </a:r>
            <a:r>
              <a:rPr dirty="0" sz="3200">
                <a:latin typeface="Calibri"/>
                <a:cs typeface="Calibri"/>
              </a:rPr>
              <a:t>Cempaka</a:t>
            </a:r>
            <a:r>
              <a:rPr dirty="0" sz="3200" spc="-10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pada</a:t>
            </a:r>
            <a:r>
              <a:rPr dirty="0" sz="3200" spc="-10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persekutuan.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2011933"/>
            <a:ext cx="5294630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200">
                <a:latin typeface="Calibri"/>
                <a:cs typeface="Calibri"/>
              </a:rPr>
              <a:t>L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12‐3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Pembagian</a:t>
            </a:r>
            <a:r>
              <a:rPr dirty="0" sz="2200" spc="-6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laba</a:t>
            </a:r>
            <a:r>
              <a:rPr dirty="0" sz="2200" spc="-4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persekutuan</a:t>
            </a:r>
            <a:r>
              <a:rPr dirty="0" sz="2200" spc="41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TJN.</a:t>
            </a:r>
            <a:r>
              <a:rPr dirty="0" sz="2200" spc="-50" b="1">
                <a:latin typeface="Calibri"/>
                <a:cs typeface="Calibri"/>
              </a:rPr>
              <a:t> 2</a:t>
            </a:r>
            <a:endParaRPr sz="2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  <a:tab pos="1069340" algn="l"/>
              </a:tabLst>
            </a:pPr>
            <a:r>
              <a:rPr dirty="0" sz="2200" spc="-20">
                <a:latin typeface="Calibri"/>
                <a:cs typeface="Calibri"/>
              </a:rPr>
              <a:t>Nina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Malika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996913" y="2347213"/>
            <a:ext cx="606806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8650" algn="l"/>
                <a:tab pos="1433830" algn="l"/>
                <a:tab pos="2155190" algn="l"/>
                <a:tab pos="3628390" algn="l"/>
                <a:tab pos="4639310" algn="l"/>
              </a:tabLst>
            </a:pPr>
            <a:r>
              <a:rPr dirty="0" sz="2200" spc="-25">
                <a:latin typeface="Calibri"/>
                <a:cs typeface="Calibri"/>
              </a:rPr>
              <a:t>dan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Aisha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20">
                <a:latin typeface="Calibri"/>
                <a:cs typeface="Calibri"/>
              </a:rPr>
              <a:t>Dara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mendirikan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sebuah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persekutuan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36051" y="2615430"/>
            <a:ext cx="311531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45210" algn="l"/>
                <a:tab pos="2386965" algn="l"/>
              </a:tabLst>
            </a:pPr>
            <a:r>
              <a:rPr dirty="0" sz="2200" spc="-10">
                <a:latin typeface="Calibri"/>
                <a:cs typeface="Calibri"/>
              </a:rPr>
              <a:t>dengan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menanam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modal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813692" y="2615430"/>
            <a:ext cx="425196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07539" algn="l"/>
                <a:tab pos="3811904" algn="l"/>
              </a:tabLst>
            </a:pPr>
            <a:r>
              <a:rPr dirty="0" sz="2200" spc="-10">
                <a:latin typeface="Calibri"/>
                <a:cs typeface="Calibri"/>
              </a:rPr>
              <a:t>masing‐masing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Rp270.000.000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25">
                <a:latin typeface="Calibri"/>
                <a:cs typeface="Calibri"/>
              </a:rPr>
              <a:t>dan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993128" y="2883646"/>
            <a:ext cx="8072755" cy="3110865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algn="just" marL="355600" marR="5080">
              <a:lnSpc>
                <a:spcPts val="2110"/>
              </a:lnSpc>
              <a:spcBef>
                <a:spcPts val="615"/>
              </a:spcBef>
              <a:tabLst>
                <a:tab pos="2179955" algn="l"/>
              </a:tabLst>
            </a:pPr>
            <a:r>
              <a:rPr dirty="0" sz="2200">
                <a:latin typeface="Calibri"/>
                <a:cs typeface="Calibri"/>
              </a:rPr>
              <a:t>Rp90.000.000.</a:t>
            </a:r>
            <a:r>
              <a:rPr dirty="0" sz="2200" spc="2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Hitunglah</a:t>
            </a:r>
            <a:r>
              <a:rPr dirty="0" sz="2200" spc="2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keikutsertaan</a:t>
            </a:r>
            <a:r>
              <a:rPr dirty="0" sz="2200" spc="2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mereka</a:t>
            </a:r>
            <a:r>
              <a:rPr dirty="0" sz="2200" spc="2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2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229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bersih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3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berjalan</a:t>
            </a:r>
            <a:r>
              <a:rPr dirty="0" sz="2200" spc="37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3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Rp350.000.000</a:t>
            </a:r>
            <a:r>
              <a:rPr dirty="0" sz="2200" spc="3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37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masing‐masing </a:t>
            </a:r>
            <a:r>
              <a:rPr dirty="0" sz="2200">
                <a:latin typeface="Calibri"/>
                <a:cs typeface="Calibri"/>
              </a:rPr>
              <a:t>asumsi</a:t>
            </a:r>
            <a:r>
              <a:rPr dirty="0" sz="2200" spc="1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berikut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ini: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(a)</a:t>
            </a:r>
            <a:r>
              <a:rPr dirty="0" sz="2200" spc="1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tidak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ada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perjanjian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menyangkut</a:t>
            </a:r>
            <a:r>
              <a:rPr dirty="0" sz="2200" spc="1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pembagian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bersih;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(b)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pembagian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bersih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sesuai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rasio</a:t>
            </a:r>
            <a:r>
              <a:rPr dirty="0" sz="2200" spc="4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investasi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awal;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(c)</a:t>
            </a:r>
            <a:r>
              <a:rPr dirty="0" sz="2200" spc="4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bunga</a:t>
            </a:r>
            <a:r>
              <a:rPr dirty="0" sz="2200" spc="4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pada</a:t>
            </a:r>
            <a:r>
              <a:rPr dirty="0" sz="2200" spc="4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tingkat</a:t>
            </a:r>
            <a:r>
              <a:rPr dirty="0" sz="2200" spc="4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5%</a:t>
            </a:r>
            <a:r>
              <a:rPr dirty="0" sz="2200" spc="4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40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investasi</a:t>
            </a:r>
            <a:r>
              <a:rPr dirty="0" sz="2200" spc="4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awal</a:t>
            </a:r>
            <a:r>
              <a:rPr dirty="0" sz="2200" spc="385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dan </a:t>
            </a:r>
            <a:r>
              <a:rPr dirty="0" sz="2200">
                <a:latin typeface="Calibri"/>
                <a:cs typeface="Calibri"/>
              </a:rPr>
              <a:t>sisanya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dibagi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rasio</a:t>
            </a:r>
            <a:r>
              <a:rPr dirty="0" sz="2200" spc="11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2:3;</a:t>
            </a:r>
            <a:r>
              <a:rPr dirty="0" sz="2200" spc="1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(d)</a:t>
            </a:r>
            <a:r>
              <a:rPr dirty="0" sz="2200" spc="1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tunjangan</a:t>
            </a:r>
            <a:r>
              <a:rPr dirty="0" sz="2200" spc="4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gaji</a:t>
            </a:r>
            <a:r>
              <a:rPr dirty="0" sz="2200" spc="1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masing‐masing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2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Rp40.000.000</a:t>
            </a:r>
            <a:r>
              <a:rPr dirty="0" sz="2200" spc="2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2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Rp50.000.000</a:t>
            </a:r>
            <a:r>
              <a:rPr dirty="0" sz="2200" spc="2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2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sisanya</a:t>
            </a:r>
            <a:r>
              <a:rPr dirty="0" sz="2200" spc="2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dibagi</a:t>
            </a:r>
            <a:r>
              <a:rPr dirty="0" sz="2200" spc="28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sama </a:t>
            </a:r>
            <a:r>
              <a:rPr dirty="0" sz="2200">
                <a:latin typeface="Calibri"/>
                <a:cs typeface="Calibri"/>
              </a:rPr>
              <a:t>rata;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(e)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tunjangan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bunga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padatingkat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5%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229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investasi</a:t>
            </a:r>
            <a:r>
              <a:rPr dirty="0" sz="2200" spc="5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awal, tunjangan</a:t>
            </a:r>
            <a:r>
              <a:rPr dirty="0" sz="2200">
                <a:latin typeface="Calibri"/>
                <a:cs typeface="Calibri"/>
              </a:rPr>
              <a:t>	gaji</a:t>
            </a:r>
            <a:r>
              <a:rPr dirty="0" sz="2200" spc="37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masing‐masing</a:t>
            </a:r>
            <a:r>
              <a:rPr dirty="0" sz="2200" spc="37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38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Rp40.000.000</a:t>
            </a:r>
            <a:r>
              <a:rPr dirty="0" sz="2200" spc="370">
                <a:latin typeface="Calibri"/>
                <a:cs typeface="Calibri"/>
              </a:rPr>
              <a:t>  </a:t>
            </a:r>
            <a:r>
              <a:rPr dirty="0" sz="2200" spc="-25">
                <a:latin typeface="Calibri"/>
                <a:cs typeface="Calibri"/>
              </a:rPr>
              <a:t>dan </a:t>
            </a:r>
            <a:r>
              <a:rPr dirty="0" sz="2200">
                <a:latin typeface="Calibri"/>
                <a:cs typeface="Calibri"/>
              </a:rPr>
              <a:t>Rp50.000.000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sisanya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dibagi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sama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rata.</a:t>
            </a:r>
            <a:endParaRPr sz="2200">
              <a:latin typeface="Calibri"/>
              <a:cs typeface="Calibri"/>
            </a:endParaRPr>
          </a:p>
          <a:p>
            <a:pPr algn="just" marL="355600" indent="-342900">
              <a:lnSpc>
                <a:spcPct val="100000"/>
              </a:lnSpc>
              <a:spcBef>
                <a:spcPts val="3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b="1">
                <a:latin typeface="Calibri"/>
                <a:cs typeface="Calibri"/>
              </a:rPr>
              <a:t>b.</a:t>
            </a:r>
            <a:r>
              <a:rPr dirty="0" sz="2200" spc="-4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Modal,</a:t>
            </a:r>
            <a:r>
              <a:rPr dirty="0" sz="2200" spc="-3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Malika,</a:t>
            </a:r>
            <a:r>
              <a:rPr dirty="0" sz="2200" spc="-40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Rp262.500.000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01266"/>
            <a:ext cx="8072755" cy="475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7505" indent="-34480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L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12‐4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Pembagian</a:t>
            </a:r>
            <a:r>
              <a:rPr dirty="0" sz="2500" spc="-45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laba</a:t>
            </a:r>
            <a:r>
              <a:rPr dirty="0" sz="2500" spc="-45" b="1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persekutuan</a:t>
            </a:r>
            <a:r>
              <a:rPr dirty="0" sz="2500" spc="-6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TJN.</a:t>
            </a:r>
            <a:r>
              <a:rPr dirty="0" sz="2500" spc="-40" b="1">
                <a:latin typeface="Calibri"/>
                <a:cs typeface="Calibri"/>
              </a:rPr>
              <a:t> </a:t>
            </a:r>
            <a:r>
              <a:rPr dirty="0" sz="2500" spc="-50" b="1">
                <a:latin typeface="Calibri"/>
                <a:cs typeface="Calibri"/>
              </a:rPr>
              <a:t>2</a:t>
            </a:r>
            <a:endParaRPr sz="2500">
              <a:latin typeface="Calibri"/>
              <a:cs typeface="Calibri"/>
            </a:endParaRPr>
          </a:p>
          <a:p>
            <a:pPr algn="just" marL="354965" marR="5080" indent="-342900">
              <a:lnSpc>
                <a:spcPts val="2400"/>
              </a:lnSpc>
              <a:spcBef>
                <a:spcPts val="580"/>
              </a:spcBef>
              <a:buFont typeface="Arial MT"/>
              <a:buChar char="•"/>
              <a:tabLst>
                <a:tab pos="354965" algn="l"/>
                <a:tab pos="356870" algn="l"/>
              </a:tabLst>
            </a:pPr>
            <a:r>
              <a:rPr dirty="0" sz="2500">
                <a:latin typeface="Calibri"/>
                <a:cs typeface="Calibri"/>
              </a:rPr>
              <a:t>	Hitunglah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keikutsertaan</a:t>
            </a:r>
            <a:r>
              <a:rPr dirty="0" sz="2500" spc="-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Malika</a:t>
            </a:r>
            <a:r>
              <a:rPr dirty="0" sz="2500" spc="-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Dara</a:t>
            </a:r>
            <a:r>
              <a:rPr dirty="0" sz="2500" spc="-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dalam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-3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bersih, </a:t>
            </a:r>
            <a:r>
              <a:rPr dirty="0" sz="2500">
                <a:latin typeface="Calibri"/>
                <a:cs typeface="Calibri"/>
              </a:rPr>
              <a:t>dalam</a:t>
            </a:r>
            <a:r>
              <a:rPr dirty="0" sz="2500" spc="8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lima</a:t>
            </a:r>
            <a:r>
              <a:rPr dirty="0" sz="2500" spc="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asumsi</a:t>
            </a:r>
            <a:r>
              <a:rPr dirty="0" sz="2500" spc="8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pembagian</a:t>
            </a:r>
            <a:r>
              <a:rPr dirty="0" sz="2500" spc="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seperti</a:t>
            </a:r>
            <a:r>
              <a:rPr dirty="0" sz="2500" spc="85">
                <a:latin typeface="Calibri"/>
                <a:cs typeface="Calibri"/>
              </a:rPr>
              <a:t>  </a:t>
            </a:r>
            <a:r>
              <a:rPr dirty="0" sz="2500" spc="-20">
                <a:latin typeface="Calibri"/>
                <a:cs typeface="Calibri"/>
              </a:rPr>
              <a:t>yang </a:t>
            </a:r>
            <a:r>
              <a:rPr dirty="0" sz="2500">
                <a:latin typeface="Calibri"/>
                <a:cs typeface="Calibri"/>
              </a:rPr>
              <a:t>disebutkan</a:t>
            </a:r>
            <a:r>
              <a:rPr dirty="0" sz="2500" spc="3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</a:t>
            </a:r>
            <a:r>
              <a:rPr dirty="0" sz="2500" spc="3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Latihan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12‐3,</a:t>
            </a:r>
            <a:r>
              <a:rPr dirty="0" sz="2500" spc="3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jika</a:t>
            </a:r>
            <a:r>
              <a:rPr dirty="0" sz="2500" spc="3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3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besih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tahun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berjalan </a:t>
            </a:r>
            <a:r>
              <a:rPr dirty="0" sz="2500">
                <a:latin typeface="Calibri"/>
                <a:cs typeface="Calibri"/>
              </a:rPr>
              <a:t>adalah</a:t>
            </a:r>
            <a:r>
              <a:rPr dirty="0" sz="2500" spc="-11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Rp126.000.000.</a:t>
            </a:r>
            <a:endParaRPr sz="2500">
              <a:latin typeface="Calibri"/>
              <a:cs typeface="Calibri"/>
            </a:endParaRPr>
          </a:p>
          <a:p>
            <a:pPr algn="just" marL="427990" indent="-415290">
              <a:lnSpc>
                <a:spcPct val="100000"/>
              </a:lnSpc>
              <a:spcBef>
                <a:spcPts val="20"/>
              </a:spcBef>
              <a:buFont typeface="Arial MT"/>
              <a:buChar char="•"/>
              <a:tabLst>
                <a:tab pos="427990" algn="l"/>
              </a:tabLst>
            </a:pPr>
            <a:r>
              <a:rPr dirty="0" sz="2500" b="1">
                <a:latin typeface="Calibri"/>
                <a:cs typeface="Calibri"/>
              </a:rPr>
              <a:t>c.</a:t>
            </a:r>
            <a:r>
              <a:rPr dirty="0" sz="2500" spc="-7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Modal,</a:t>
            </a:r>
            <a:r>
              <a:rPr dirty="0" sz="2500" spc="-6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Malika,</a:t>
            </a:r>
            <a:r>
              <a:rPr dirty="0" sz="2500" spc="-55" b="1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Rp56.700.000</a:t>
            </a:r>
            <a:endParaRPr sz="2500">
              <a:latin typeface="Calibri"/>
              <a:cs typeface="Calibri"/>
            </a:endParaRPr>
          </a:p>
          <a:p>
            <a:pPr algn="just" marL="357505" indent="-344805">
              <a:lnSpc>
                <a:spcPct val="100000"/>
              </a:lnSpc>
              <a:spcBef>
                <a:spcPts val="3000"/>
              </a:spcBef>
              <a:buFont typeface="Arial MT"/>
              <a:buChar char="•"/>
              <a:tabLst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L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12‐5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Pembagian</a:t>
            </a:r>
            <a:r>
              <a:rPr dirty="0" sz="2500" spc="-7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rugi</a:t>
            </a:r>
            <a:r>
              <a:rPr dirty="0" sz="2500" spc="-7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bersih</a:t>
            </a:r>
            <a:r>
              <a:rPr dirty="0" sz="2500" spc="-7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persekutuan</a:t>
            </a:r>
            <a:r>
              <a:rPr dirty="0" sz="2500" spc="415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TJN.</a:t>
            </a:r>
            <a:r>
              <a:rPr dirty="0" sz="2500" spc="-70" b="1">
                <a:latin typeface="Calibri"/>
                <a:cs typeface="Calibri"/>
              </a:rPr>
              <a:t> </a:t>
            </a:r>
            <a:r>
              <a:rPr dirty="0" sz="2500" spc="-50" b="1">
                <a:latin typeface="Calibri"/>
                <a:cs typeface="Calibri"/>
              </a:rPr>
              <a:t>2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2400"/>
              </a:lnSpc>
              <a:spcBef>
                <a:spcPts val="580"/>
              </a:spcBef>
              <a:buFont typeface="Arial MT"/>
              <a:buChar char="•"/>
              <a:tabLst>
                <a:tab pos="355600" algn="l"/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	Mira</a:t>
            </a:r>
            <a:r>
              <a:rPr dirty="0" sz="2500" spc="3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Wina</a:t>
            </a:r>
            <a:r>
              <a:rPr dirty="0" sz="2500" spc="3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3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Juni</a:t>
            </a:r>
            <a:r>
              <a:rPr dirty="0" sz="2500" spc="3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Sani</a:t>
            </a:r>
            <a:r>
              <a:rPr dirty="0" sz="2500" spc="3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mendirikan</a:t>
            </a:r>
            <a:r>
              <a:rPr dirty="0" sz="2500" spc="3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sebuah</a:t>
            </a:r>
            <a:r>
              <a:rPr dirty="0" sz="2500" spc="34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persekutuan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440">
                <a:latin typeface="Calibri"/>
                <a:cs typeface="Calibri"/>
              </a:rPr>
              <a:t>     </a:t>
            </a:r>
            <a:r>
              <a:rPr dirty="0" sz="2500">
                <a:latin typeface="Calibri"/>
                <a:cs typeface="Calibri"/>
              </a:rPr>
              <a:t>perjanjian</a:t>
            </a:r>
            <a:r>
              <a:rPr dirty="0" sz="2500" spc="280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persekutuan</a:t>
            </a:r>
            <a:r>
              <a:rPr dirty="0" sz="2500" spc="270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275">
                <a:latin typeface="Calibri"/>
                <a:cs typeface="Calibri"/>
              </a:rPr>
              <a:t>   </a:t>
            </a:r>
            <a:r>
              <a:rPr dirty="0" sz="2500" spc="-10">
                <a:latin typeface="Calibri"/>
                <a:cs typeface="Calibri"/>
              </a:rPr>
              <a:t>menyatakan </a:t>
            </a:r>
            <a:r>
              <a:rPr dirty="0" sz="2500">
                <a:latin typeface="Calibri"/>
                <a:cs typeface="Calibri"/>
              </a:rPr>
              <a:t>tunjangan</a:t>
            </a:r>
            <a:r>
              <a:rPr dirty="0" sz="2500" spc="245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gaji</a:t>
            </a:r>
            <a:r>
              <a:rPr dirty="0" sz="2500" spc="25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masing‐masing</a:t>
            </a:r>
            <a:r>
              <a:rPr dirty="0" sz="2500" spc="2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2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Rp45.000.000</a:t>
            </a:r>
            <a:r>
              <a:rPr dirty="0" sz="2500" spc="240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dan </a:t>
            </a:r>
            <a:r>
              <a:rPr dirty="0" sz="2500">
                <a:latin typeface="Calibri"/>
                <a:cs typeface="Calibri"/>
              </a:rPr>
              <a:t>Rp35.000.000.</a:t>
            </a:r>
            <a:r>
              <a:rPr dirty="0" sz="2500" spc="2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Tentukan</a:t>
            </a:r>
            <a:r>
              <a:rPr dirty="0" sz="2500" spc="29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pembagian</a:t>
            </a:r>
            <a:r>
              <a:rPr dirty="0" sz="2500" spc="2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rugi</a:t>
            </a:r>
            <a:r>
              <a:rPr dirty="0" sz="2500" spc="29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bersih</a:t>
            </a:r>
            <a:r>
              <a:rPr dirty="0" sz="2500" spc="29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tahun </a:t>
            </a:r>
            <a:r>
              <a:rPr dirty="0" sz="2500">
                <a:latin typeface="Calibri"/>
                <a:cs typeface="Calibri"/>
              </a:rPr>
              <a:t>berjalan</a:t>
            </a:r>
            <a:r>
              <a:rPr dirty="0" sz="2500" spc="5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5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Rp40.000.000,</a:t>
            </a:r>
            <a:r>
              <a:rPr dirty="0" sz="2500" spc="5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5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asumsi</a:t>
            </a:r>
            <a:r>
              <a:rPr dirty="0" sz="2500" spc="5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sisa</a:t>
            </a:r>
            <a:r>
              <a:rPr dirty="0" sz="2500" spc="58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laba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rugi</a:t>
            </a:r>
            <a:r>
              <a:rPr dirty="0" sz="2500" spc="-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dibagi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sama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rata.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1436369"/>
            <a:ext cx="9144000" cy="2937510"/>
          </a:xfrm>
          <a:custGeom>
            <a:avLst/>
            <a:gdLst/>
            <a:ahLst/>
            <a:cxnLst/>
            <a:rect l="l" t="t" r="r" b="b"/>
            <a:pathLst>
              <a:path w="9144000" h="2937510">
                <a:moveTo>
                  <a:pt x="9144000" y="0"/>
                </a:moveTo>
                <a:lnTo>
                  <a:pt x="0" y="0"/>
                </a:lnTo>
                <a:lnTo>
                  <a:pt x="0" y="978408"/>
                </a:lnTo>
                <a:lnTo>
                  <a:pt x="0" y="979170"/>
                </a:lnTo>
                <a:lnTo>
                  <a:pt x="0" y="1957578"/>
                </a:lnTo>
                <a:lnTo>
                  <a:pt x="0" y="1958340"/>
                </a:lnTo>
                <a:lnTo>
                  <a:pt x="0" y="2937510"/>
                </a:lnTo>
                <a:lnTo>
                  <a:pt x="9144000" y="2937510"/>
                </a:lnTo>
                <a:lnTo>
                  <a:pt x="9144000" y="1958340"/>
                </a:lnTo>
                <a:lnTo>
                  <a:pt x="9144000" y="1957578"/>
                </a:lnTo>
                <a:lnTo>
                  <a:pt x="9144000" y="979170"/>
                </a:lnTo>
                <a:lnTo>
                  <a:pt x="9144000" y="978408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679958"/>
            <a:ext cx="8072755" cy="5694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1790" indent="-33909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1790" algn="l"/>
              </a:tabLst>
            </a:pPr>
            <a:r>
              <a:rPr dirty="0" sz="2000">
                <a:latin typeface="Calibri"/>
                <a:cs typeface="Calibri"/>
              </a:rPr>
              <a:t>L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12‐6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Negosiasi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rasio</a:t>
            </a:r>
            <a:r>
              <a:rPr dirty="0" sz="2000" spc="-6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pembagian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laba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TJN.</a:t>
            </a:r>
            <a:r>
              <a:rPr dirty="0" sz="2000" spc="-60" b="1">
                <a:latin typeface="Calibri"/>
                <a:cs typeface="Calibri"/>
              </a:rPr>
              <a:t> </a:t>
            </a:r>
            <a:r>
              <a:rPr dirty="0" sz="2000" spc="-50" b="1"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  <a:p>
            <a:pPr algn="just" marL="351790" marR="5080" indent="-339090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Wanda</a:t>
            </a:r>
            <a:r>
              <a:rPr dirty="0" sz="2000" spc="1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Dania</a:t>
            </a:r>
            <a:r>
              <a:rPr dirty="0" sz="2000" spc="14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1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telah</a:t>
            </a:r>
            <a:r>
              <a:rPr dirty="0" sz="2000" spc="1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berusia</a:t>
            </a:r>
            <a:r>
              <a:rPr dirty="0" sz="2000" spc="14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60</a:t>
            </a:r>
            <a:r>
              <a:rPr dirty="0" sz="2000" spc="1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tahun</a:t>
            </a:r>
            <a:r>
              <a:rPr dirty="0" sz="2000" spc="1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mengundurkan</a:t>
            </a:r>
            <a:r>
              <a:rPr dirty="0" sz="2000" spc="1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diri</a:t>
            </a:r>
            <a:r>
              <a:rPr dirty="0" sz="2000" spc="140">
                <a:latin typeface="Calibri"/>
                <a:cs typeface="Calibri"/>
              </a:rPr>
              <a:t>  </a:t>
            </a:r>
            <a:r>
              <a:rPr dirty="0" sz="2000" spc="-20">
                <a:latin typeface="Calibri"/>
                <a:cs typeface="Calibri"/>
              </a:rPr>
              <a:t>dari </a:t>
            </a:r>
            <a:r>
              <a:rPr dirty="0" sz="2000" spc="-2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perusahaan</a:t>
            </a:r>
            <a:r>
              <a:rPr dirty="0" sz="2000" spc="1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konsultasi</a:t>
            </a:r>
            <a:r>
              <a:rPr dirty="0" sz="2000" spc="1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komputernya</a:t>
            </a:r>
            <a:r>
              <a:rPr dirty="0" sz="2000" spc="1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</a:t>
            </a:r>
            <a:r>
              <a:rPr dirty="0" sz="2000" spc="1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Bandung</a:t>
            </a:r>
            <a:r>
              <a:rPr dirty="0" sz="2000" spc="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1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pindah</a:t>
            </a:r>
            <a:r>
              <a:rPr dirty="0" sz="2000" spc="1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</a:t>
            </a:r>
            <a:r>
              <a:rPr dirty="0" sz="2000" spc="1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Flores.</a:t>
            </a:r>
            <a:r>
              <a:rPr dirty="0" sz="2000" spc="10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Di </a:t>
            </a:r>
            <a:r>
              <a:rPr dirty="0" sz="2000" spc="-25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sana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dia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bertemu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Ava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Januar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berusia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27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tahun,</a:t>
            </a:r>
            <a:r>
              <a:rPr dirty="0" sz="2000" spc="2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23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baru </a:t>
            </a:r>
            <a:r>
              <a:rPr dirty="0" sz="2000" spc="-2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saja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lulus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dari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Universitas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Komunitas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sebagai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sarjana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ilmu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35">
                <a:latin typeface="Calibri"/>
                <a:cs typeface="Calibri"/>
              </a:rPr>
              <a:t>komputer.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Dania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9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Januar</a:t>
            </a:r>
            <a:r>
              <a:rPr dirty="0" sz="2000" spc="9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mendirikan</a:t>
            </a:r>
            <a:r>
              <a:rPr dirty="0" sz="2000" spc="10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sebuah</a:t>
            </a:r>
            <a:r>
              <a:rPr dirty="0" sz="2000" spc="9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persekutuan</a:t>
            </a:r>
            <a:r>
              <a:rPr dirty="0" sz="2000" spc="10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9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nama</a:t>
            </a:r>
            <a:r>
              <a:rPr dirty="0" sz="2000" spc="9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Konsultan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Komputer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D&amp;J.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Dania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memberikan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kontribusi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Rp50.000.000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untuk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biaya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pendirian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memberikan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separuh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waktunya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usaha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tersebut.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Januar</a:t>
            </a:r>
            <a:r>
              <a:rPr dirty="0" sz="2000" spc="3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memberikan</a:t>
            </a:r>
            <a:r>
              <a:rPr dirty="0" sz="2000" spc="3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seluruh</a:t>
            </a:r>
            <a:r>
              <a:rPr dirty="0" sz="2000" spc="3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waktunya</a:t>
            </a:r>
            <a:r>
              <a:rPr dirty="0" sz="2000" spc="3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3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usaha</a:t>
            </a:r>
            <a:r>
              <a:rPr dirty="0" sz="2000" spc="3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tersebut.</a:t>
            </a:r>
            <a:r>
              <a:rPr dirty="0" sz="2000" spc="3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Penarikan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bulanan</a:t>
            </a:r>
            <a:r>
              <a:rPr dirty="0" sz="2000" spc="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dilakukan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Dania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adalah</a:t>
            </a:r>
            <a:r>
              <a:rPr dirty="0" sz="2000" spc="8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Rp2.500.000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 spc="-20">
                <a:latin typeface="Calibri"/>
                <a:cs typeface="Calibri"/>
              </a:rPr>
              <a:t>yang </a:t>
            </a:r>
            <a:r>
              <a:rPr dirty="0" sz="2000" spc="-2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dilakukan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Januar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adalah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Rp5.000.000.</a:t>
            </a:r>
            <a:endParaRPr sz="20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192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  <a:tab pos="408940" algn="l"/>
              </a:tabLst>
            </a:pPr>
            <a:r>
              <a:rPr dirty="0" sz="2000">
                <a:latin typeface="Calibri"/>
                <a:cs typeface="Calibri"/>
              </a:rPr>
              <a:t>	Pada</a:t>
            </a:r>
            <a:r>
              <a:rPr dirty="0" sz="2000" spc="3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akhir</a:t>
            </a:r>
            <a:r>
              <a:rPr dirty="0" sz="2000" spc="3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tahun</a:t>
            </a:r>
            <a:r>
              <a:rPr dirty="0" sz="2000" spc="3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pertama</a:t>
            </a:r>
            <a:r>
              <a:rPr dirty="0" sz="2000" spc="3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operasinya,</a:t>
            </a:r>
            <a:r>
              <a:rPr dirty="0" sz="2000" spc="3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dua</a:t>
            </a:r>
            <a:r>
              <a:rPr dirty="0" sz="2000" spc="3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3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tersebut</a:t>
            </a:r>
            <a:r>
              <a:rPr dirty="0" sz="2000" spc="3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tidak</a:t>
            </a:r>
            <a:r>
              <a:rPr dirty="0" sz="2000" spc="30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setuju 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pembagian</a:t>
            </a:r>
            <a:r>
              <a:rPr dirty="0" sz="2000" spc="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bersih.</a:t>
            </a:r>
            <a:r>
              <a:rPr dirty="0" sz="2000" spc="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Dania</a:t>
            </a:r>
            <a:r>
              <a:rPr dirty="0" sz="2000" spc="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beralasan</a:t>
            </a:r>
            <a:r>
              <a:rPr dirty="0" sz="2000" spc="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bahwa</a:t>
            </a:r>
            <a:r>
              <a:rPr dirty="0" sz="2000" spc="1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pembagian</a:t>
            </a:r>
            <a:r>
              <a:rPr dirty="0" sz="2000" spc="9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harus </a:t>
            </a:r>
            <a:r>
              <a:rPr dirty="0" sz="2000">
                <a:latin typeface="Calibri"/>
                <a:cs typeface="Calibri"/>
              </a:rPr>
              <a:t>sama</a:t>
            </a:r>
            <a:r>
              <a:rPr dirty="0" sz="2000" spc="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rata.</a:t>
            </a:r>
            <a:r>
              <a:rPr dirty="0" sz="2000" spc="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Meskipun</a:t>
            </a:r>
            <a:r>
              <a:rPr dirty="0" sz="2000" spc="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dia</a:t>
            </a:r>
            <a:r>
              <a:rPr dirty="0" sz="2000" spc="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hanya</a:t>
            </a:r>
            <a:r>
              <a:rPr dirty="0" sz="2000" spc="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memberikan</a:t>
            </a:r>
            <a:r>
              <a:rPr dirty="0" sz="2000" spc="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separuh</a:t>
            </a:r>
            <a:r>
              <a:rPr dirty="0" sz="2000" spc="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waktunya,</a:t>
            </a:r>
            <a:r>
              <a:rPr dirty="0" sz="2000" spc="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dia</a:t>
            </a:r>
            <a:r>
              <a:rPr dirty="0" sz="2000" spc="7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telah </a:t>
            </a:r>
            <a:r>
              <a:rPr dirty="0" sz="2000">
                <a:latin typeface="Calibri"/>
                <a:cs typeface="Calibri"/>
              </a:rPr>
              <a:t>memberikan</a:t>
            </a:r>
            <a:r>
              <a:rPr dirty="0" sz="2000" spc="6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kontribusi</a:t>
            </a:r>
            <a:r>
              <a:rPr dirty="0" sz="2000" spc="7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6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biaya</a:t>
            </a:r>
            <a:r>
              <a:rPr dirty="0" sz="2000" spc="6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pendirian</a:t>
            </a:r>
            <a:r>
              <a:rPr dirty="0" sz="2000" spc="7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awal.</a:t>
            </a:r>
            <a:r>
              <a:rPr dirty="0" sz="2000" spc="6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Januar</a:t>
            </a:r>
            <a:r>
              <a:rPr dirty="0" sz="2000" spc="6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beralasan </a:t>
            </a:r>
            <a:r>
              <a:rPr dirty="0" sz="2000">
                <a:latin typeface="Calibri"/>
                <a:cs typeface="Calibri"/>
              </a:rPr>
              <a:t>bahwa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rasio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pembagian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seharusnya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2:1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karena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dia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telah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memberikan </a:t>
            </a:r>
            <a:r>
              <a:rPr dirty="0" sz="2000">
                <a:latin typeface="Calibri"/>
                <a:cs typeface="Calibri"/>
              </a:rPr>
              <a:t>seluruh</a:t>
            </a:r>
            <a:r>
              <a:rPr dirty="0" sz="2000" spc="2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waktunya</a:t>
            </a:r>
            <a:r>
              <a:rPr dirty="0" sz="2000" spc="2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2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usaha</a:t>
            </a:r>
            <a:r>
              <a:rPr dirty="0" sz="2000" spc="2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tersebut</a:t>
            </a:r>
            <a:r>
              <a:rPr dirty="0" sz="2000" spc="2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2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penarikan</a:t>
            </a:r>
            <a:r>
              <a:rPr dirty="0" sz="2000" spc="2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bulanannya</a:t>
            </a:r>
            <a:r>
              <a:rPr dirty="0" sz="2000" spc="27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dua </a:t>
            </a:r>
            <a:r>
              <a:rPr dirty="0" sz="2000">
                <a:latin typeface="Calibri"/>
                <a:cs typeface="Calibri"/>
              </a:rPr>
              <a:t>kali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dari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penarikan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bulanan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Dania.</a:t>
            </a:r>
            <a:endParaRPr sz="2000">
              <a:latin typeface="Calibri"/>
              <a:cs typeface="Calibri"/>
            </a:endParaRPr>
          </a:p>
          <a:p>
            <a:pPr algn="just" marL="523875" marR="6350" indent="-511809">
              <a:lnSpc>
                <a:spcPts val="1920"/>
              </a:lnSpc>
              <a:spcBef>
                <a:spcPts val="480"/>
              </a:spcBef>
              <a:buAutoNum type="alphaLcPeriod"/>
              <a:tabLst>
                <a:tab pos="526415" algn="l"/>
              </a:tabLst>
            </a:pPr>
            <a:r>
              <a:rPr dirty="0" sz="2000">
                <a:latin typeface="Calibri"/>
                <a:cs typeface="Calibri"/>
              </a:rPr>
              <a:t>Apakah</a:t>
            </a:r>
            <a:r>
              <a:rPr dirty="0" sz="2000" spc="1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Anda</a:t>
            </a:r>
            <a:r>
              <a:rPr dirty="0" sz="2000" spc="1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dapat</a:t>
            </a:r>
            <a:r>
              <a:rPr dirty="0" sz="2000" spc="1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menunjukkan</a:t>
            </a:r>
            <a:r>
              <a:rPr dirty="0" sz="2000" spc="1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kesalahan</a:t>
            </a:r>
            <a:r>
              <a:rPr dirty="0" sz="2000" spc="1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dalam</a:t>
            </a:r>
            <a:r>
              <a:rPr dirty="0" sz="2000" spc="1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alasan</a:t>
            </a:r>
            <a:r>
              <a:rPr dirty="0" sz="2000" spc="1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kedua</a:t>
            </a:r>
            <a:r>
              <a:rPr dirty="0" sz="2000" spc="1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rekan 	tersebut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mengenai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rasio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pembagian</a:t>
            </a:r>
            <a:r>
              <a:rPr dirty="0" sz="2000" spc="-8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laba?</a:t>
            </a:r>
            <a:endParaRPr sz="2000">
              <a:latin typeface="Calibri"/>
              <a:cs typeface="Calibri"/>
            </a:endParaRPr>
          </a:p>
          <a:p>
            <a:pPr algn="just" marL="523875" marR="6985" indent="-511809">
              <a:lnSpc>
                <a:spcPts val="1920"/>
              </a:lnSpc>
              <a:spcBef>
                <a:spcPts val="480"/>
              </a:spcBef>
              <a:buAutoNum type="alphaLcPeriod"/>
              <a:tabLst>
                <a:tab pos="526415" algn="l"/>
              </a:tabLst>
            </a:pPr>
            <a:r>
              <a:rPr dirty="0" sz="2000">
                <a:latin typeface="Calibri"/>
                <a:cs typeface="Calibri"/>
              </a:rPr>
              <a:t>Bagaimana</a:t>
            </a:r>
            <a:r>
              <a:rPr dirty="0" sz="2000" spc="2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perjanjian</a:t>
            </a:r>
            <a:r>
              <a:rPr dirty="0" sz="2000" spc="2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pembagian</a:t>
            </a:r>
            <a:r>
              <a:rPr dirty="0" sz="2000" spc="22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22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dapat</a:t>
            </a:r>
            <a:r>
              <a:rPr dirty="0" sz="2000" spc="22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menyelesaikan</a:t>
            </a:r>
            <a:r>
              <a:rPr dirty="0" sz="2000" spc="2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pertikaian 	tersebut?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01266"/>
            <a:ext cx="8074025" cy="3683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7505" indent="-34480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L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12‐7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Pembagian</a:t>
            </a:r>
            <a:r>
              <a:rPr dirty="0" sz="2500" spc="-45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laba</a:t>
            </a:r>
            <a:r>
              <a:rPr dirty="0" sz="2500" spc="-45" b="1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persekutuan</a:t>
            </a:r>
            <a:r>
              <a:rPr dirty="0" sz="2500" spc="-6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TJN.</a:t>
            </a:r>
            <a:r>
              <a:rPr dirty="0" sz="2500" spc="-40" b="1">
                <a:latin typeface="Calibri"/>
                <a:cs typeface="Calibri"/>
              </a:rPr>
              <a:t> </a:t>
            </a:r>
            <a:r>
              <a:rPr dirty="0" sz="2500" spc="-50" b="1">
                <a:latin typeface="Calibri"/>
                <a:cs typeface="Calibri"/>
              </a:rPr>
              <a:t>2</a:t>
            </a:r>
            <a:endParaRPr sz="2500">
              <a:latin typeface="Calibri"/>
              <a:cs typeface="Calibri"/>
            </a:endParaRPr>
          </a:p>
          <a:p>
            <a:pPr algn="just" marL="354965" marR="5080" indent="-342900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4965" algn="l"/>
                <a:tab pos="356870" algn="l"/>
              </a:tabLst>
            </a:pPr>
            <a:r>
              <a:rPr dirty="0" sz="2500">
                <a:latin typeface="Calibri"/>
                <a:cs typeface="Calibri"/>
              </a:rPr>
              <a:t>	Zahra</a:t>
            </a:r>
            <a:r>
              <a:rPr dirty="0" sz="2500" spc="15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Nilam</a:t>
            </a:r>
            <a:r>
              <a:rPr dirty="0" sz="2500" spc="15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15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Laura</a:t>
            </a:r>
            <a:r>
              <a:rPr dirty="0" sz="2500" spc="16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Tanoe</a:t>
            </a:r>
            <a:r>
              <a:rPr dirty="0" sz="2500" spc="15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mendirikan</a:t>
            </a:r>
            <a:r>
              <a:rPr dirty="0" sz="2500" spc="15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persekutuan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perjanjian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menyatakan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bahwa</a:t>
            </a:r>
            <a:r>
              <a:rPr dirty="0" sz="2500" spc="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tunjangan</a:t>
            </a:r>
            <a:r>
              <a:rPr dirty="0" sz="2500" spc="305">
                <a:latin typeface="Calibri"/>
                <a:cs typeface="Calibri"/>
              </a:rPr>
              <a:t>  </a:t>
            </a:r>
            <a:r>
              <a:rPr dirty="0" sz="2500" spc="-20">
                <a:latin typeface="Calibri"/>
                <a:cs typeface="Calibri"/>
              </a:rPr>
              <a:t>gaji </a:t>
            </a:r>
            <a:r>
              <a:rPr dirty="0" sz="2500">
                <a:latin typeface="Calibri"/>
                <a:cs typeface="Calibri"/>
              </a:rPr>
              <a:t>masing‐masing</a:t>
            </a:r>
            <a:r>
              <a:rPr dirty="0" sz="2500" spc="3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adalah</a:t>
            </a:r>
            <a:r>
              <a:rPr dirty="0" sz="2500" spc="3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p45.000.000</a:t>
            </a:r>
            <a:r>
              <a:rPr dirty="0" sz="2500" spc="3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34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Rp30.000.000. </a:t>
            </a:r>
            <a:r>
              <a:rPr dirty="0" sz="2500">
                <a:latin typeface="Calibri"/>
                <a:cs typeface="Calibri"/>
              </a:rPr>
              <a:t>Selain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itu.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perjanjian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menyatakan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rasio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pembagian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3:2. </a:t>
            </a:r>
            <a:r>
              <a:rPr dirty="0" sz="2500">
                <a:latin typeface="Calibri"/>
                <a:cs typeface="Calibri"/>
              </a:rPr>
              <a:t>Dua</a:t>
            </a:r>
            <a:r>
              <a:rPr dirty="0" sz="2500" spc="2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anggota</a:t>
            </a:r>
            <a:r>
              <a:rPr dirty="0" sz="2500" spc="2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persekutuan</a:t>
            </a:r>
            <a:r>
              <a:rPr dirty="0" sz="2500" spc="24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menarik</a:t>
            </a:r>
            <a:r>
              <a:rPr dirty="0" sz="2500" spc="25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jumlah</a:t>
            </a:r>
            <a:r>
              <a:rPr dirty="0" sz="2500" spc="24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245">
                <a:latin typeface="Calibri"/>
                <a:cs typeface="Calibri"/>
              </a:rPr>
              <a:t>  </a:t>
            </a:r>
            <a:r>
              <a:rPr dirty="0" sz="2500" spc="-20">
                <a:latin typeface="Calibri"/>
                <a:cs typeface="Calibri"/>
              </a:rPr>
              <a:t>sama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tunjangan</a:t>
            </a:r>
            <a:r>
              <a:rPr dirty="0" sz="2500" spc="21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gaji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mereka.</a:t>
            </a:r>
            <a:endParaRPr sz="2500">
              <a:latin typeface="Calibri"/>
              <a:cs typeface="Calibri"/>
            </a:endParaRPr>
          </a:p>
          <a:p>
            <a:pPr algn="just" marL="523875" marR="10160" indent="-511809">
              <a:lnSpc>
                <a:spcPct val="80000"/>
              </a:lnSpc>
              <a:spcBef>
                <a:spcPts val="600"/>
              </a:spcBef>
              <a:buAutoNum type="alphaLcPeriod"/>
              <a:tabLst>
                <a:tab pos="526415" algn="l"/>
              </a:tabLst>
            </a:pPr>
            <a:r>
              <a:rPr dirty="0" sz="2500">
                <a:latin typeface="Calibri"/>
                <a:cs typeface="Calibri"/>
              </a:rPr>
              <a:t>Tentukan</a:t>
            </a:r>
            <a:r>
              <a:rPr dirty="0" sz="2500" spc="3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pembagian</a:t>
            </a:r>
            <a:r>
              <a:rPr dirty="0" sz="2500" spc="3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3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bersih</a:t>
            </a:r>
            <a:r>
              <a:rPr dirty="0" sz="2500" spc="3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tahun</a:t>
            </a:r>
            <a:r>
              <a:rPr dirty="0" sz="2500" spc="3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berjalan</a:t>
            </a:r>
            <a:r>
              <a:rPr dirty="0" sz="2500" spc="3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sebesar 	Rp112.000.000.</a:t>
            </a:r>
            <a:endParaRPr sz="2500">
              <a:latin typeface="Calibri"/>
              <a:cs typeface="Calibri"/>
            </a:endParaRPr>
          </a:p>
          <a:p>
            <a:pPr algn="just" marL="524510" marR="8255" indent="-511809">
              <a:lnSpc>
                <a:spcPts val="2400"/>
              </a:lnSpc>
              <a:spcBef>
                <a:spcPts val="580"/>
              </a:spcBef>
              <a:buAutoNum type="alphaLcPeriod"/>
              <a:tabLst>
                <a:tab pos="527050" algn="l"/>
              </a:tabLst>
            </a:pPr>
            <a:r>
              <a:rPr dirty="0" sz="2500">
                <a:latin typeface="Calibri"/>
                <a:cs typeface="Calibri"/>
              </a:rPr>
              <a:t>Buatlah</a:t>
            </a:r>
            <a:r>
              <a:rPr dirty="0" sz="2500" spc="2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ayat</a:t>
            </a:r>
            <a:r>
              <a:rPr dirty="0" sz="2500" spc="20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jurnal</a:t>
            </a:r>
            <a:r>
              <a:rPr dirty="0" sz="2500" spc="20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2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menutup</a:t>
            </a:r>
            <a:r>
              <a:rPr dirty="0" sz="2500" spc="20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(1)</a:t>
            </a:r>
            <a:r>
              <a:rPr dirty="0" sz="2500" spc="2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Ikhtisar</a:t>
            </a:r>
            <a:r>
              <a:rPr dirty="0" sz="2500" spc="2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21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Rugi </a:t>
            </a:r>
            <a:r>
              <a:rPr dirty="0" sz="2500" spc="-20">
                <a:latin typeface="Calibri"/>
                <a:cs typeface="Calibri"/>
              </a:rPr>
              <a:t>	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(2)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Prive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kedua</a:t>
            </a:r>
            <a:r>
              <a:rPr dirty="0" sz="2500" spc="4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anggota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persekutuan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tersebut.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513732" y="5658853"/>
            <a:ext cx="549910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10">
                <a:latin typeface="Calibri"/>
                <a:cs typeface="Calibri"/>
              </a:rPr>
              <a:t>gaji.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993139" y="5658853"/>
            <a:ext cx="7002145" cy="10928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527050" marR="5080" indent="-514350">
              <a:lnSpc>
                <a:spcPct val="80000"/>
              </a:lnSpc>
              <a:spcBef>
                <a:spcPts val="700"/>
              </a:spcBef>
              <a:buAutoNum type="alphaLcPeriod" startAt="3"/>
              <a:tabLst>
                <a:tab pos="527050" algn="l"/>
                <a:tab pos="1174115" algn="l"/>
                <a:tab pos="1899920" algn="l"/>
                <a:tab pos="2875915" algn="l"/>
                <a:tab pos="3937635" algn="l"/>
                <a:tab pos="4543425" algn="l"/>
                <a:tab pos="4621530" algn="l"/>
                <a:tab pos="5690235" algn="l"/>
              </a:tabLst>
            </a:pPr>
            <a:r>
              <a:rPr dirty="0" sz="2500" spc="-20">
                <a:latin typeface="Calibri"/>
                <a:cs typeface="Calibri"/>
              </a:rPr>
              <a:t>Jika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20">
                <a:latin typeface="Calibri"/>
                <a:cs typeface="Calibri"/>
              </a:rPr>
              <a:t>laba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bersih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kurang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20">
                <a:latin typeface="Calibri"/>
                <a:cs typeface="Calibri"/>
              </a:rPr>
              <a:t>dari</a:t>
            </a:r>
            <a:r>
              <a:rPr dirty="0" sz="2500">
                <a:latin typeface="Calibri"/>
                <a:cs typeface="Calibri"/>
              </a:rPr>
              <a:t>		</a:t>
            </a:r>
            <a:r>
              <a:rPr dirty="0" sz="2500" spc="-10">
                <a:latin typeface="Calibri"/>
                <a:cs typeface="Calibri"/>
              </a:rPr>
              <a:t>jumlah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tunjangan </a:t>
            </a:r>
            <a:r>
              <a:rPr dirty="0" sz="2500">
                <a:latin typeface="Calibri"/>
                <a:cs typeface="Calibri"/>
              </a:rPr>
              <a:t>bagaimana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akan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dibagi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di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antara</a:t>
            </a:r>
            <a:r>
              <a:rPr dirty="0" sz="2500" spc="-10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keduanya?</a:t>
            </a:r>
            <a:endParaRPr sz="2500">
              <a:latin typeface="Calibri"/>
              <a:cs typeface="Calibri"/>
            </a:endParaRPr>
          </a:p>
          <a:p>
            <a:pPr lvl="1" marL="426084" indent="-413384">
              <a:lnSpc>
                <a:spcPct val="100000"/>
              </a:lnSpc>
              <a:buFont typeface="Arial MT"/>
              <a:buChar char="•"/>
              <a:tabLst>
                <a:tab pos="426084" algn="l"/>
              </a:tabLst>
            </a:pPr>
            <a:r>
              <a:rPr dirty="0" sz="2500" b="1">
                <a:latin typeface="Calibri"/>
                <a:cs typeface="Calibri"/>
              </a:rPr>
              <a:t>a.</a:t>
            </a:r>
            <a:r>
              <a:rPr dirty="0" sz="2500" spc="-6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Nilam,</a:t>
            </a:r>
            <a:r>
              <a:rPr dirty="0" sz="2500" spc="-45" b="1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Rp67.200.000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2" y="2026411"/>
            <a:ext cx="8073390" cy="414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Calibri"/>
                <a:cs typeface="Calibri"/>
              </a:rPr>
              <a:t>L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12‐8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Laba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bersih</a:t>
            </a:r>
            <a:r>
              <a:rPr dirty="0" sz="1800" spc="-5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persekutuan</a:t>
            </a:r>
            <a:r>
              <a:rPr dirty="0" sz="1800" spc="-5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dan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laporan</a:t>
            </a:r>
            <a:r>
              <a:rPr dirty="0" sz="1800" spc="-5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ekuitas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anggota</a:t>
            </a:r>
            <a:r>
              <a:rPr dirty="0" sz="1800" spc="34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TJN.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2.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spc="-50" b="1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>
                <a:latin typeface="Calibri"/>
                <a:cs typeface="Calibri"/>
              </a:rPr>
              <a:t>Persekutuan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Mulia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Media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memiliki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tiga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anggota: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Genta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Radio,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Mediana</a:t>
            </a:r>
            <a:r>
              <a:rPr dirty="0" sz="1800" spc="19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Sofiana,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Harian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Bangga.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Pada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Januari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2014,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tiga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anggota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tersebut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memiliki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ekuitas </a:t>
            </a:r>
            <a:r>
              <a:rPr dirty="0" sz="1800">
                <a:latin typeface="Calibri"/>
                <a:cs typeface="Calibri"/>
              </a:rPr>
              <a:t>masing‐masing</a:t>
            </a:r>
            <a:r>
              <a:rPr dirty="0" sz="1800" spc="23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Rp200.000.000,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Rp40.000.000,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Rp160.000.000.</a:t>
            </a:r>
            <a:r>
              <a:rPr dirty="0" sz="1800" spc="2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Genta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Radio </a:t>
            </a:r>
            <a:r>
              <a:rPr dirty="0" sz="1800">
                <a:latin typeface="Calibri"/>
                <a:cs typeface="Calibri"/>
              </a:rPr>
              <a:t>memberikan</a:t>
            </a:r>
            <a:r>
              <a:rPr dirty="0" sz="1800" spc="2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kontribusi</a:t>
            </a:r>
            <a:r>
              <a:rPr dirty="0" sz="1800" spc="25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tambahan</a:t>
            </a:r>
            <a:r>
              <a:rPr dirty="0" sz="1800" spc="2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sebesar</a:t>
            </a:r>
            <a:r>
              <a:rPr dirty="0" sz="1800" spc="2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Rp50.000.000</a:t>
            </a:r>
            <a:r>
              <a:rPr dirty="0" sz="1800" spc="25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ke</a:t>
            </a:r>
            <a:r>
              <a:rPr dirty="0" sz="1800" spc="25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Persekutuan</a:t>
            </a:r>
            <a:r>
              <a:rPr dirty="0" sz="1800" spc="26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Mulia </a:t>
            </a:r>
            <a:r>
              <a:rPr dirty="0" sz="1800">
                <a:latin typeface="Calibri"/>
                <a:cs typeface="Calibri"/>
              </a:rPr>
              <a:t>Media</a:t>
            </a:r>
            <a:r>
              <a:rPr dirty="0" sz="1800" spc="3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pada</a:t>
            </a:r>
            <a:r>
              <a:rPr dirty="0" sz="1800" spc="3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</a:t>
            </a:r>
            <a:r>
              <a:rPr dirty="0" sz="1800" spc="3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Juni</a:t>
            </a:r>
            <a:r>
              <a:rPr dirty="0" sz="1800" spc="3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2014.</a:t>
            </a:r>
            <a:r>
              <a:rPr dirty="0" sz="1800" spc="3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Mediana</a:t>
            </a:r>
            <a:r>
              <a:rPr dirty="0" sz="1800" spc="3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Shofia</a:t>
            </a:r>
            <a:r>
              <a:rPr dirty="0" sz="1800" spc="3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menerima</a:t>
            </a:r>
            <a:r>
              <a:rPr dirty="0" sz="1800" spc="3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tunjangan</a:t>
            </a:r>
            <a:r>
              <a:rPr dirty="0" sz="1800" spc="380">
                <a:latin typeface="Calibri"/>
                <a:cs typeface="Calibri"/>
              </a:rPr>
              <a:t>   </a:t>
            </a:r>
            <a:r>
              <a:rPr dirty="0" sz="1800">
                <a:latin typeface="Calibri"/>
                <a:cs typeface="Calibri"/>
              </a:rPr>
              <a:t>gaji</a:t>
            </a:r>
            <a:r>
              <a:rPr dirty="0" sz="1800" spc="38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tahunan </a:t>
            </a:r>
            <a:r>
              <a:rPr dirty="0" sz="1800">
                <a:latin typeface="Calibri"/>
                <a:cs typeface="Calibri"/>
              </a:rPr>
              <a:t>sebesar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Rp55.000.000</a:t>
            </a:r>
            <a:r>
              <a:rPr dirty="0" sz="1800" spc="11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selama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tahun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2014.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Akun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ekuitas</a:t>
            </a:r>
            <a:r>
              <a:rPr dirty="0" sz="1800" spc="11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anggota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juga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dikreditkan </a:t>
            </a:r>
            <a:r>
              <a:rPr dirty="0" sz="1800">
                <a:latin typeface="Calibri"/>
                <a:cs typeface="Calibri"/>
              </a:rPr>
              <a:t>dengan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bunga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10%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atas</a:t>
            </a:r>
            <a:r>
              <a:rPr dirty="0" sz="1800" spc="1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saldo</a:t>
            </a:r>
            <a:r>
              <a:rPr dirty="0" sz="1800" spc="11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modal</a:t>
            </a:r>
            <a:r>
              <a:rPr dirty="0" sz="1800" spc="1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anggota</a:t>
            </a:r>
            <a:r>
              <a:rPr dirty="0" sz="1800" spc="11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per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Januari.</a:t>
            </a:r>
            <a:r>
              <a:rPr dirty="0" sz="1800" spc="1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Sisa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akan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dibagi </a:t>
            </a:r>
            <a:r>
              <a:rPr dirty="0" sz="1800">
                <a:latin typeface="Calibri"/>
                <a:cs typeface="Calibri"/>
              </a:rPr>
              <a:t>dengan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rasio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4:3:3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antara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ketiga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anggota.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bersih</a:t>
            </a:r>
            <a:r>
              <a:rPr dirty="0" sz="1800" spc="2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Persekutuan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Mulia </a:t>
            </a:r>
            <a:r>
              <a:rPr dirty="0" sz="1800">
                <a:latin typeface="Calibri"/>
                <a:cs typeface="Calibri"/>
              </a:rPr>
              <a:t>Media</a:t>
            </a:r>
            <a:r>
              <a:rPr dirty="0" sz="1800" spc="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selama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tahun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2014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adalah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Rp360.000.000.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Jumlah</a:t>
            </a:r>
            <a:r>
              <a:rPr dirty="0" sz="1800" spc="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sama</a:t>
            </a:r>
            <a:r>
              <a:rPr dirty="0" sz="1800" spc="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dengan</a:t>
            </a:r>
            <a:r>
              <a:rPr dirty="0" sz="1800" spc="300">
                <a:latin typeface="Calibri"/>
                <a:cs typeface="Calibri"/>
              </a:rPr>
              <a:t>  </a:t>
            </a:r>
            <a:r>
              <a:rPr dirty="0" sz="1800" spc="-20">
                <a:latin typeface="Calibri"/>
                <a:cs typeface="Calibri"/>
              </a:rPr>
              <a:t>gaji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tunjangan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bunga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telah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ditarik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oleh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masing‐masing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anggota.</a:t>
            </a:r>
            <a:endParaRPr sz="1800">
              <a:latin typeface="Calibri"/>
              <a:cs typeface="Calibri"/>
            </a:endParaRPr>
          </a:p>
          <a:p>
            <a:pPr algn="just" marL="530860" indent="-518159">
              <a:lnSpc>
                <a:spcPct val="100000"/>
              </a:lnSpc>
              <a:buAutoNum type="alphaLcPeriod"/>
              <a:tabLst>
                <a:tab pos="530860" algn="l"/>
              </a:tabLst>
            </a:pPr>
            <a:r>
              <a:rPr dirty="0" sz="1800">
                <a:latin typeface="Calibri"/>
                <a:cs typeface="Calibri"/>
              </a:rPr>
              <a:t>Hitunglah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pembagian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ke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seluruh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anggota.</a:t>
            </a:r>
            <a:endParaRPr sz="1800">
              <a:latin typeface="Calibri"/>
              <a:cs typeface="Calibri"/>
            </a:endParaRPr>
          </a:p>
          <a:p>
            <a:pPr marL="527050" marR="8255" indent="-514350">
              <a:lnSpc>
                <a:spcPct val="80000"/>
              </a:lnSpc>
              <a:spcBef>
                <a:spcPts val="434"/>
              </a:spcBef>
              <a:buAutoNum type="alphaLcPeriod"/>
              <a:tabLst>
                <a:tab pos="527050" algn="l"/>
              </a:tabLst>
            </a:pPr>
            <a:r>
              <a:rPr dirty="0" sz="1800">
                <a:latin typeface="Calibri"/>
                <a:cs typeface="Calibri"/>
              </a:rPr>
              <a:t>Siapkan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ayat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jurnal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19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menutup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bersih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penarikan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ke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akun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ekuitas perorangan.</a:t>
            </a:r>
            <a:endParaRPr sz="18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buAutoNum type="alphaLcPeriod"/>
              <a:tabLst>
                <a:tab pos="526415" algn="l"/>
              </a:tabLst>
            </a:pPr>
            <a:r>
              <a:rPr dirty="0" sz="1800">
                <a:latin typeface="Calibri"/>
                <a:cs typeface="Calibri"/>
              </a:rPr>
              <a:t>Siapkan</a:t>
            </a:r>
            <a:r>
              <a:rPr dirty="0" sz="1800" spc="-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laporan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ekuitas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anggota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tahun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2014.</a:t>
            </a:r>
            <a:endParaRPr sz="18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buAutoNum type="alphaLcPeriod"/>
              <a:tabLst>
                <a:tab pos="526415" algn="l"/>
              </a:tabLst>
            </a:pPr>
            <a:r>
              <a:rPr dirty="0" sz="1800">
                <a:latin typeface="Calibri"/>
                <a:cs typeface="Calibri"/>
              </a:rPr>
              <a:t>Apa</a:t>
            </a:r>
            <a:r>
              <a:rPr dirty="0" sz="1800" spc="-8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keuntungan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perjanjian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pembagian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para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anggota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persekutuan?</a:t>
            </a:r>
            <a:endParaRPr sz="1800">
              <a:latin typeface="Calibri"/>
              <a:cs typeface="Calibri"/>
            </a:endParaRPr>
          </a:p>
          <a:p>
            <a:pPr lvl="1"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latin typeface="Calibri"/>
                <a:cs typeface="Calibri"/>
              </a:rPr>
              <a:t>a.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Sofi</a:t>
            </a:r>
            <a:r>
              <a:rPr dirty="0" sz="1800" spc="-1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ana,</a:t>
            </a:r>
            <a:r>
              <a:rPr dirty="0" sz="1800" spc="-1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Rp138.500.000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26411"/>
            <a:ext cx="8072755" cy="38658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Calibri"/>
                <a:cs typeface="Calibri"/>
              </a:rPr>
              <a:t>L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12‐9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Ayat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jurnal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untuk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laba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dan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penarikan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oleh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rekan</a:t>
            </a:r>
            <a:r>
              <a:rPr dirty="0" sz="1800" spc="35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TJN.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50" b="1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  <a:p>
            <a:pPr algn="just" marL="354965" marR="5080" indent="-342900">
              <a:lnSpc>
                <a:spcPct val="80000"/>
              </a:lnSpc>
              <a:spcBef>
                <a:spcPts val="4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Calibri"/>
                <a:cs typeface="Calibri"/>
              </a:rPr>
              <a:t>Catatan</a:t>
            </a:r>
            <a:r>
              <a:rPr dirty="0" sz="1800" spc="12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laporan</a:t>
            </a:r>
            <a:r>
              <a:rPr dirty="0" sz="1800" spc="114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tahunan</a:t>
            </a:r>
            <a:r>
              <a:rPr dirty="0" sz="1800" spc="12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114">
                <a:latin typeface="Calibri"/>
                <a:cs typeface="Calibri"/>
              </a:rPr>
              <a:t>  </a:t>
            </a:r>
            <a:r>
              <a:rPr dirty="0" sz="1800" b="1">
                <a:latin typeface="Calibri"/>
                <a:cs typeface="Calibri"/>
              </a:rPr>
              <a:t>KPMG</a:t>
            </a:r>
            <a:r>
              <a:rPr dirty="0" sz="1800" spc="120" b="1">
                <a:latin typeface="Calibri"/>
                <a:cs typeface="Calibri"/>
              </a:rPr>
              <a:t>  </a:t>
            </a:r>
            <a:r>
              <a:rPr dirty="0" sz="1800" b="1">
                <a:latin typeface="Calibri"/>
                <a:cs typeface="Calibri"/>
              </a:rPr>
              <a:t>LLP</a:t>
            </a:r>
            <a:r>
              <a:rPr dirty="0" sz="1800" spc="120" b="1">
                <a:latin typeface="Calibri"/>
                <a:cs typeface="Calibri"/>
              </a:rPr>
              <a:t>  </a:t>
            </a:r>
            <a:r>
              <a:rPr dirty="0" sz="1800" b="1">
                <a:latin typeface="Calibri"/>
                <a:cs typeface="Calibri"/>
              </a:rPr>
              <a:t>(UK)</a:t>
            </a:r>
            <a:r>
              <a:rPr dirty="0" sz="1800" spc="114" b="1">
                <a:latin typeface="Calibri"/>
                <a:cs typeface="Calibri"/>
              </a:rPr>
              <a:t>  </a:t>
            </a:r>
            <a:r>
              <a:rPr dirty="0" sz="1800" b="1">
                <a:latin typeface="Calibri"/>
                <a:cs typeface="Calibri"/>
              </a:rPr>
              <a:t>mengindikasikan</a:t>
            </a:r>
            <a:r>
              <a:rPr dirty="0" sz="1800" spc="114" b="1">
                <a:latin typeface="Calibri"/>
                <a:cs typeface="Calibri"/>
              </a:rPr>
              <a:t>  </a:t>
            </a:r>
            <a:r>
              <a:rPr dirty="0" sz="1800" spc="-10" b="1">
                <a:latin typeface="Calibri"/>
                <a:cs typeface="Calibri"/>
              </a:rPr>
              <a:t>kebijakan </a:t>
            </a:r>
            <a:r>
              <a:rPr dirty="0" sz="1800" b="1">
                <a:latin typeface="Calibri"/>
                <a:cs typeface="Calibri"/>
              </a:rPr>
              <a:t>mengenai</a:t>
            </a:r>
            <a:r>
              <a:rPr dirty="0" sz="1800" spc="4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modal</a:t>
            </a:r>
            <a:r>
              <a:rPr dirty="0" sz="1800" spc="35" b="1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rekan‐rekannya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sebagai</a:t>
            </a:r>
            <a:r>
              <a:rPr dirty="0" sz="1800" spc="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berikut.</a:t>
            </a:r>
            <a:r>
              <a:rPr dirty="0" sz="1800" spc="49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“</a:t>
            </a:r>
            <a:r>
              <a:rPr dirty="0" sz="1800" spc="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Alokasi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para</a:t>
            </a:r>
            <a:r>
              <a:rPr dirty="0" sz="1800" spc="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rekan </a:t>
            </a:r>
            <a:r>
              <a:rPr dirty="0" sz="1800">
                <a:latin typeface="Calibri"/>
                <a:cs typeface="Calibri"/>
              </a:rPr>
              <a:t>selama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tahun</a:t>
            </a:r>
            <a:r>
              <a:rPr dirty="0" sz="1800" spc="1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berjalan</a:t>
            </a:r>
            <a:r>
              <a:rPr dirty="0" sz="1800" spc="1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menimbulkan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finalisasi</a:t>
            </a:r>
            <a:r>
              <a:rPr dirty="0" sz="1800" spc="1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laporan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keuangan</a:t>
            </a:r>
            <a:r>
              <a:rPr dirty="0" sz="1800" spc="1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tahunan</a:t>
            </a:r>
            <a:r>
              <a:rPr dirty="0" sz="1800" spc="1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berikut </a:t>
            </a:r>
            <a:r>
              <a:rPr dirty="0" sz="1800">
                <a:latin typeface="Calibri"/>
                <a:cs typeface="Calibri"/>
              </a:rPr>
              <a:t>ini.</a:t>
            </a:r>
            <a:r>
              <a:rPr dirty="0" sz="1800" spc="204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Selama</a:t>
            </a:r>
            <a:r>
              <a:rPr dirty="0" sz="1800" spc="204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tahun</a:t>
            </a:r>
            <a:r>
              <a:rPr dirty="0" sz="1800" spc="21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berjalan.</a:t>
            </a:r>
            <a:r>
              <a:rPr dirty="0" sz="1800" spc="204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para</a:t>
            </a:r>
            <a:r>
              <a:rPr dirty="0" sz="1800" spc="20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rekan</a:t>
            </a:r>
            <a:r>
              <a:rPr dirty="0" sz="1800" spc="21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menerima</a:t>
            </a:r>
            <a:r>
              <a:rPr dirty="0" sz="1800" spc="204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penarikan</a:t>
            </a:r>
            <a:r>
              <a:rPr dirty="0" sz="1800" spc="204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bulanan</a:t>
            </a:r>
            <a:r>
              <a:rPr dirty="0" sz="1800" spc="204">
                <a:latin typeface="Calibri"/>
                <a:cs typeface="Calibri"/>
              </a:rPr>
              <a:t>  </a:t>
            </a:r>
            <a:r>
              <a:rPr dirty="0" sz="1800" spc="-25">
                <a:latin typeface="Calibri"/>
                <a:cs typeface="Calibri"/>
              </a:rPr>
              <a:t>dan </a:t>
            </a:r>
            <a:r>
              <a:rPr dirty="0" sz="1800">
                <a:latin typeface="Calibri"/>
                <a:cs typeface="Calibri"/>
              </a:rPr>
              <a:t>tambahan</a:t>
            </a:r>
            <a:r>
              <a:rPr dirty="0" sz="1800" spc="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pembagian</a:t>
            </a:r>
            <a:r>
              <a:rPr dirty="0" sz="1800" spc="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dari</a:t>
            </a:r>
            <a:r>
              <a:rPr dirty="0" sz="1800" spc="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waktu</a:t>
            </a:r>
            <a:r>
              <a:rPr dirty="0" sz="1800" spc="1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ke</a:t>
            </a:r>
            <a:r>
              <a:rPr dirty="0" sz="1800" spc="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waktu.</a:t>
            </a:r>
            <a:r>
              <a:rPr dirty="0" sz="1800" spc="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Baik</a:t>
            </a:r>
            <a:r>
              <a:rPr dirty="0" sz="1800" spc="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penarikan</a:t>
            </a:r>
            <a:r>
              <a:rPr dirty="0" sz="1800" spc="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bulanan</a:t>
            </a:r>
            <a:r>
              <a:rPr dirty="0" sz="1800" spc="9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maupun </a:t>
            </a:r>
            <a:r>
              <a:rPr dirty="0" sz="1800">
                <a:latin typeface="Calibri"/>
                <a:cs typeface="Calibri"/>
              </a:rPr>
              <a:t>pembagian</a:t>
            </a:r>
            <a:r>
              <a:rPr dirty="0" sz="1800" spc="114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114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mencerminkan</a:t>
            </a:r>
            <a:r>
              <a:rPr dirty="0" sz="1800" spc="12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pembayaran</a:t>
            </a:r>
            <a:r>
              <a:rPr dirty="0" sz="1800" spc="114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12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tahun</a:t>
            </a:r>
            <a:r>
              <a:rPr dirty="0" sz="1800" spc="12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berjalan</a:t>
            </a:r>
            <a:r>
              <a:rPr dirty="0" sz="1800" spc="114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120">
                <a:latin typeface="Calibri"/>
                <a:cs typeface="Calibri"/>
              </a:rPr>
              <a:t>  </a:t>
            </a:r>
            <a:r>
              <a:rPr dirty="0" sz="1800" spc="-10">
                <a:latin typeface="Calibri"/>
                <a:cs typeface="Calibri"/>
              </a:rPr>
              <a:t>dapat </a:t>
            </a:r>
            <a:r>
              <a:rPr dirty="0" sz="1800">
                <a:latin typeface="Calibri"/>
                <a:cs typeface="Calibri"/>
              </a:rPr>
              <a:t>diklaim</a:t>
            </a:r>
            <a:r>
              <a:rPr dirty="0" sz="1800" spc="3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kembali</a:t>
            </a:r>
            <a:r>
              <a:rPr dirty="0" sz="1800" spc="3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dari</a:t>
            </a:r>
            <a:r>
              <a:rPr dirty="0" sz="1800" spc="3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para</a:t>
            </a:r>
            <a:r>
              <a:rPr dirty="0" sz="1800" spc="3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rekan</a:t>
            </a:r>
            <a:r>
              <a:rPr dirty="0" sz="1800" spc="3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hingga</a:t>
            </a:r>
            <a:r>
              <a:rPr dirty="0" sz="1800" spc="3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3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telah</a:t>
            </a:r>
            <a:r>
              <a:rPr dirty="0" sz="1800" spc="3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dialokasikan.”</a:t>
            </a:r>
            <a:r>
              <a:rPr dirty="0" sz="1800" spc="380">
                <a:latin typeface="Calibri"/>
                <a:cs typeface="Calibri"/>
              </a:rPr>
              <a:t>  </a:t>
            </a:r>
            <a:r>
              <a:rPr dirty="0" sz="1800" spc="-10">
                <a:latin typeface="Calibri"/>
                <a:cs typeface="Calibri"/>
              </a:rPr>
              <a:t>Diasumsikan </a:t>
            </a:r>
            <a:r>
              <a:rPr dirty="0" sz="1800">
                <a:latin typeface="Calibri"/>
                <a:cs typeface="Calibri"/>
              </a:rPr>
              <a:t>bahwa</a:t>
            </a:r>
            <a:r>
              <a:rPr dirty="0" sz="1800" spc="19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para</a:t>
            </a:r>
            <a:r>
              <a:rPr dirty="0" sz="1800" spc="1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rekan</a:t>
            </a:r>
            <a:r>
              <a:rPr dirty="0" sz="1800" spc="1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menarik</a:t>
            </a:r>
            <a:r>
              <a:rPr dirty="0" sz="1800" spc="1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£50</a:t>
            </a:r>
            <a:r>
              <a:rPr dirty="0" sz="1800" spc="1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juta</a:t>
            </a:r>
            <a:r>
              <a:rPr dirty="0" sz="1800" spc="1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per</a:t>
            </a:r>
            <a:r>
              <a:rPr dirty="0" sz="1800" spc="1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bulan</a:t>
            </a:r>
            <a:r>
              <a:rPr dirty="0" sz="1800" spc="19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pada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tahun</a:t>
            </a:r>
            <a:r>
              <a:rPr dirty="0" sz="1800" spc="1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2014</a:t>
            </a:r>
            <a:r>
              <a:rPr dirty="0" sz="1800" spc="19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1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bersih </a:t>
            </a:r>
            <a:r>
              <a:rPr dirty="0" sz="1800">
                <a:latin typeface="Calibri"/>
                <a:cs typeface="Calibri"/>
              </a:rPr>
              <a:t>tahun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berjalan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sebesar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£740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juta.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Buatlah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ayat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jurnal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modal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rekan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akun </a:t>
            </a:r>
            <a:r>
              <a:rPr dirty="0" sz="1800">
                <a:latin typeface="Calibri"/>
                <a:cs typeface="Calibri"/>
              </a:rPr>
              <a:t>pengendali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penarikan</a:t>
            </a:r>
            <a:r>
              <a:rPr dirty="0" sz="1800" spc="-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rekan</a:t>
            </a:r>
            <a:r>
              <a:rPr dirty="0" sz="1800" spc="-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masing‐masing</a:t>
            </a:r>
            <a:r>
              <a:rPr dirty="0" sz="1800" spc="-8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ketentuan</a:t>
            </a:r>
            <a:r>
              <a:rPr dirty="0" sz="1800" spc="-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berikut</a:t>
            </a:r>
            <a:r>
              <a:rPr dirty="0" sz="1800" spc="-8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ini.</a:t>
            </a:r>
            <a:endParaRPr sz="18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buAutoNum type="alphaLcPeriod"/>
              <a:tabLst>
                <a:tab pos="526415" algn="l"/>
              </a:tabLst>
            </a:pPr>
            <a:r>
              <a:rPr dirty="0" sz="1800">
                <a:latin typeface="Calibri"/>
                <a:cs typeface="Calibri"/>
              </a:rPr>
              <a:t>Siapkan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ayat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jurnal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penarikan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bulanan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oleh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rekan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bulan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Januari.</a:t>
            </a:r>
            <a:endParaRPr sz="18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buAutoNum type="alphaLcPeriod"/>
              <a:tabLst>
                <a:tab pos="526415" algn="l"/>
              </a:tabLst>
            </a:pPr>
            <a:r>
              <a:rPr dirty="0" sz="1800">
                <a:latin typeface="Calibri"/>
                <a:cs typeface="Calibri"/>
              </a:rPr>
              <a:t>Siapkan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ayat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jurnal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menutup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akun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ikhtisar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rugi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pada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akhir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tahun.</a:t>
            </a:r>
            <a:endParaRPr sz="18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buAutoNum type="alphaLcPeriod"/>
              <a:tabLst>
                <a:tab pos="526415" algn="l"/>
              </a:tabLst>
            </a:pPr>
            <a:r>
              <a:rPr dirty="0" sz="1800">
                <a:latin typeface="Calibri"/>
                <a:cs typeface="Calibri"/>
              </a:rPr>
              <a:t>Siapkan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ayat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jurnal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menutup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akun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prive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pada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akhir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tahun.</a:t>
            </a:r>
            <a:endParaRPr sz="1800">
              <a:latin typeface="Calibri"/>
              <a:cs typeface="Calibri"/>
            </a:endParaRPr>
          </a:p>
          <a:p>
            <a:pPr marL="527050" marR="6350" indent="-514350">
              <a:lnSpc>
                <a:spcPct val="80000"/>
              </a:lnSpc>
              <a:spcBef>
                <a:spcPts val="434"/>
              </a:spcBef>
              <a:buAutoNum type="alphaLcPeriod"/>
              <a:tabLst>
                <a:tab pos="527050" algn="l"/>
              </a:tabLst>
            </a:pPr>
            <a:r>
              <a:rPr dirty="0" sz="1800">
                <a:latin typeface="Calibri"/>
                <a:cs typeface="Calibri"/>
              </a:rPr>
              <a:t>Mengapa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penarikan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para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rekan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dipertimbangkan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“dapat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diklaim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kembali”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hingga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3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telah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dialokasikan?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1974595"/>
            <a:ext cx="8070850" cy="1579880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19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000">
                <a:latin typeface="Calibri"/>
                <a:cs typeface="Calibri"/>
              </a:rPr>
              <a:t>L</a:t>
            </a:r>
            <a:r>
              <a:rPr dirty="0" sz="3000" spc="-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12‐10</a:t>
            </a:r>
            <a:r>
              <a:rPr dirty="0" sz="3000" spc="-45">
                <a:latin typeface="Calibri"/>
                <a:cs typeface="Calibri"/>
              </a:rPr>
              <a:t> </a:t>
            </a:r>
            <a:r>
              <a:rPr dirty="0" sz="3000" spc="-10" b="1">
                <a:latin typeface="Calibri"/>
                <a:cs typeface="Calibri"/>
              </a:rPr>
              <a:t>Keikutsertaan</a:t>
            </a:r>
            <a:r>
              <a:rPr dirty="0" sz="3000" spc="-75" b="1">
                <a:latin typeface="Calibri"/>
                <a:cs typeface="Calibri"/>
              </a:rPr>
              <a:t> </a:t>
            </a:r>
            <a:r>
              <a:rPr dirty="0" sz="3000" spc="-10" b="1">
                <a:latin typeface="Calibri"/>
                <a:cs typeface="Calibri"/>
              </a:rPr>
              <a:t>rekan‐rekan</a:t>
            </a:r>
            <a:r>
              <a:rPr dirty="0" sz="3000" spc="-80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baru</a:t>
            </a:r>
            <a:r>
              <a:rPr dirty="0" sz="3000" spc="-65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TJN.</a:t>
            </a:r>
            <a:r>
              <a:rPr dirty="0" sz="3000" spc="-65" b="1">
                <a:latin typeface="Calibri"/>
                <a:cs typeface="Calibri"/>
              </a:rPr>
              <a:t> </a:t>
            </a:r>
            <a:r>
              <a:rPr dirty="0" sz="3000" spc="-50" b="1">
                <a:latin typeface="Calibri"/>
                <a:cs typeface="Calibri"/>
              </a:rPr>
              <a:t>3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  <a:tab pos="1337945" algn="l"/>
                <a:tab pos="2018664" algn="l"/>
                <a:tab pos="2438400" algn="l"/>
                <a:tab pos="2842895" algn="l"/>
                <a:tab pos="3151505" algn="l"/>
                <a:tab pos="3710940" algn="l"/>
                <a:tab pos="3989070" algn="l"/>
                <a:tab pos="4509770" algn="l"/>
                <a:tab pos="5164455" algn="l"/>
                <a:tab pos="6045835" algn="l"/>
                <a:tab pos="6330315" algn="l"/>
                <a:tab pos="7081520" algn="l"/>
                <a:tab pos="7328534" algn="l"/>
              </a:tabLst>
            </a:pPr>
            <a:r>
              <a:rPr dirty="0" sz="3000" spc="-20">
                <a:latin typeface="Calibri"/>
                <a:cs typeface="Calibri"/>
              </a:rPr>
              <a:t>Maya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Cantik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25">
                <a:latin typeface="Calibri"/>
                <a:cs typeface="Calibri"/>
              </a:rPr>
              <a:t>dan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20">
                <a:latin typeface="Calibri"/>
                <a:cs typeface="Calibri"/>
              </a:rPr>
              <a:t>Hadi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Wijaya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adalah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rekan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30">
                <a:latin typeface="Calibri"/>
                <a:cs typeface="Calibri"/>
              </a:rPr>
              <a:t>yang </a:t>
            </a:r>
            <a:r>
              <a:rPr dirty="0" sz="3000" spc="-10">
                <a:latin typeface="Calibri"/>
                <a:cs typeface="Calibri"/>
              </a:rPr>
              <a:t>membagi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20">
                <a:latin typeface="Calibri"/>
                <a:cs typeface="Calibri"/>
              </a:rPr>
              <a:t>rata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20">
                <a:latin typeface="Calibri"/>
                <a:cs typeface="Calibri"/>
              </a:rPr>
              <a:t>laba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25">
                <a:latin typeface="Calibri"/>
                <a:cs typeface="Calibri"/>
              </a:rPr>
              <a:t>dan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memiliki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20">
                <a:latin typeface="Calibri"/>
                <a:cs typeface="Calibri"/>
              </a:rPr>
              <a:t>saldo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modal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1336039" y="3529076"/>
            <a:ext cx="672719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642870" algn="l"/>
                <a:tab pos="2757170" algn="l"/>
                <a:tab pos="3877310" algn="l"/>
                <a:tab pos="4373245" algn="l"/>
                <a:tab pos="5325745" algn="l"/>
              </a:tabLst>
            </a:pPr>
            <a:r>
              <a:rPr dirty="0" sz="3000" spc="-10">
                <a:latin typeface="Calibri"/>
                <a:cs typeface="Calibri"/>
              </a:rPr>
              <a:t>masing‐masing</a:t>
            </a:r>
            <a:r>
              <a:rPr dirty="0" sz="3000">
                <a:latin typeface="Calibri"/>
                <a:cs typeface="Calibri"/>
              </a:rPr>
              <a:t>		</a:t>
            </a:r>
            <a:r>
              <a:rPr dirty="0" sz="3000" spc="-10">
                <a:latin typeface="Calibri"/>
                <a:cs typeface="Calibri"/>
              </a:rPr>
              <a:t>sebesar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Rp207.000.000 Rp62.500.000.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20">
                <a:latin typeface="Calibri"/>
                <a:cs typeface="Calibri"/>
              </a:rPr>
              <a:t>Maya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Cantik,</a:t>
            </a:r>
            <a:r>
              <a:rPr dirty="0" sz="3000">
                <a:latin typeface="Calibri"/>
                <a:cs typeface="Calibri"/>
              </a:rPr>
              <a:t>	</a:t>
            </a:r>
            <a:r>
              <a:rPr dirty="0" sz="3000" spc="-10">
                <a:latin typeface="Calibri"/>
                <a:cs typeface="Calibri"/>
              </a:rPr>
              <a:t>dengan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176512" y="3529076"/>
            <a:ext cx="890269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81940">
              <a:lnSpc>
                <a:spcPct val="100000"/>
              </a:lnSpc>
              <a:spcBef>
                <a:spcPts val="100"/>
              </a:spcBef>
            </a:pPr>
            <a:r>
              <a:rPr dirty="0" sz="3000" spc="-25">
                <a:latin typeface="Calibri"/>
                <a:cs typeface="Calibri"/>
              </a:rPr>
              <a:t>dan </a:t>
            </a:r>
            <a:r>
              <a:rPr dirty="0" sz="3000" spc="-10">
                <a:latin typeface="Calibri"/>
                <a:cs typeface="Calibri"/>
              </a:rPr>
              <a:t>seizin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57200" y="437311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1336039" y="4443476"/>
            <a:ext cx="7730490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latin typeface="Calibri"/>
                <a:cs typeface="Calibri"/>
              </a:rPr>
              <a:t>Wijaya,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menjual</a:t>
            </a:r>
            <a:r>
              <a:rPr dirty="0" sz="3000" spc="-8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sepertiga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kepemilikannya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kepada </a:t>
            </a:r>
            <a:r>
              <a:rPr dirty="0" sz="3000">
                <a:latin typeface="Calibri"/>
                <a:cs typeface="Calibri"/>
              </a:rPr>
              <a:t>Mas</a:t>
            </a:r>
            <a:r>
              <a:rPr dirty="0" sz="3000" spc="6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Catra.</a:t>
            </a:r>
            <a:r>
              <a:rPr dirty="0" sz="3000" spc="62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Apakah</a:t>
            </a:r>
            <a:r>
              <a:rPr dirty="0" sz="3000" spc="6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ayat</a:t>
            </a:r>
            <a:r>
              <a:rPr dirty="0" sz="3000" spc="6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jurnal</a:t>
            </a:r>
            <a:r>
              <a:rPr dirty="0" sz="3000" spc="62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yang</a:t>
            </a:r>
            <a:r>
              <a:rPr dirty="0" sz="3000" spc="61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diperlukan </a:t>
            </a:r>
            <a:r>
              <a:rPr dirty="0" sz="3000">
                <a:latin typeface="Calibri"/>
                <a:cs typeface="Calibri"/>
              </a:rPr>
              <a:t>oleh</a:t>
            </a:r>
            <a:r>
              <a:rPr dirty="0" sz="3000" spc="39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persekutuan</a:t>
            </a:r>
            <a:r>
              <a:rPr dirty="0" sz="3000" spc="39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jika</a:t>
            </a:r>
            <a:r>
              <a:rPr dirty="0" sz="3000" spc="39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harga</a:t>
            </a:r>
            <a:r>
              <a:rPr dirty="0" sz="3000" spc="39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jual</a:t>
            </a:r>
            <a:r>
              <a:rPr dirty="0" sz="3000" spc="39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adalah</a:t>
            </a:r>
            <a:r>
              <a:rPr dirty="0" sz="3000" spc="395">
                <a:latin typeface="Calibri"/>
                <a:cs typeface="Calibri"/>
              </a:rPr>
              <a:t>  </a:t>
            </a:r>
            <a:r>
              <a:rPr dirty="0" sz="3000" spc="-25">
                <a:latin typeface="Calibri"/>
                <a:cs typeface="Calibri"/>
              </a:rPr>
              <a:t>(a) </a:t>
            </a:r>
            <a:r>
              <a:rPr dirty="0" sz="3000">
                <a:latin typeface="Calibri"/>
                <a:cs typeface="Calibri"/>
              </a:rPr>
              <a:t>Rp60.000.000?</a:t>
            </a:r>
            <a:r>
              <a:rPr dirty="0" sz="3000" spc="-10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(b)</a:t>
            </a:r>
            <a:r>
              <a:rPr dirty="0" sz="3000" spc="-11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Rp80.000.000?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5" y="2011933"/>
            <a:ext cx="8073390" cy="438467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algn="just" marL="355600" marR="6350" indent="-342900">
              <a:lnSpc>
                <a:spcPct val="8000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L</a:t>
            </a:r>
            <a:r>
              <a:rPr dirty="0" sz="2200" spc="27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12‐11</a:t>
            </a:r>
            <a:r>
              <a:rPr dirty="0" sz="2200" spc="280">
                <a:latin typeface="Calibri"/>
                <a:cs typeface="Calibri"/>
              </a:rPr>
              <a:t>   </a:t>
            </a:r>
            <a:r>
              <a:rPr dirty="0" sz="2200" b="1">
                <a:latin typeface="Calibri"/>
                <a:cs typeface="Calibri"/>
              </a:rPr>
              <a:t>Keikutsertaan</a:t>
            </a:r>
            <a:r>
              <a:rPr dirty="0" sz="2200" spc="275" b="1">
                <a:latin typeface="Calibri"/>
                <a:cs typeface="Calibri"/>
              </a:rPr>
              <a:t>   </a:t>
            </a:r>
            <a:r>
              <a:rPr dirty="0" sz="2200" b="1">
                <a:latin typeface="Calibri"/>
                <a:cs typeface="Calibri"/>
              </a:rPr>
              <a:t>rekan‐rekan</a:t>
            </a:r>
            <a:r>
              <a:rPr dirty="0" sz="2200" spc="275" b="1">
                <a:latin typeface="Calibri"/>
                <a:cs typeface="Calibri"/>
              </a:rPr>
              <a:t>   </a:t>
            </a:r>
            <a:r>
              <a:rPr dirty="0" sz="2200" b="1">
                <a:latin typeface="Calibri"/>
                <a:cs typeface="Calibri"/>
              </a:rPr>
              <a:t>baru</a:t>
            </a:r>
            <a:r>
              <a:rPr dirty="0" sz="2200" spc="270" b="1">
                <a:latin typeface="Calibri"/>
                <a:cs typeface="Calibri"/>
              </a:rPr>
              <a:t>   </a:t>
            </a:r>
            <a:r>
              <a:rPr dirty="0" sz="2200" b="1">
                <a:latin typeface="Calibri"/>
                <a:cs typeface="Calibri"/>
              </a:rPr>
              <a:t>yang</a:t>
            </a:r>
            <a:r>
              <a:rPr dirty="0" sz="2200" spc="275" b="1">
                <a:latin typeface="Calibri"/>
                <a:cs typeface="Calibri"/>
              </a:rPr>
              <a:t>   </a:t>
            </a:r>
            <a:r>
              <a:rPr dirty="0" sz="2200" spc="-10" b="1">
                <a:latin typeface="Calibri"/>
                <a:cs typeface="Calibri"/>
              </a:rPr>
              <a:t>membeli </a:t>
            </a:r>
            <a:r>
              <a:rPr dirty="0" sz="2200" b="1">
                <a:latin typeface="Calibri"/>
                <a:cs typeface="Calibri"/>
              </a:rPr>
              <a:t>kepemilikan</a:t>
            </a:r>
            <a:r>
              <a:rPr dirty="0" sz="2200" spc="175" b="1">
                <a:latin typeface="Calibri"/>
                <a:cs typeface="Calibri"/>
              </a:rPr>
              <a:t>  </a:t>
            </a:r>
            <a:r>
              <a:rPr dirty="0" sz="2200" b="1">
                <a:latin typeface="Calibri"/>
                <a:cs typeface="Calibri"/>
              </a:rPr>
              <a:t>dan</a:t>
            </a:r>
            <a:r>
              <a:rPr dirty="0" sz="2200" spc="-4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memberikan</a:t>
            </a:r>
            <a:r>
              <a:rPr dirty="0" sz="2200" spc="-60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kontribusi</a:t>
            </a:r>
            <a:r>
              <a:rPr dirty="0" sz="2200" spc="-6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aset</a:t>
            </a:r>
            <a:r>
              <a:rPr dirty="0" sz="2200" spc="43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TJN.</a:t>
            </a:r>
            <a:r>
              <a:rPr dirty="0" sz="2200" spc="-55" b="1">
                <a:latin typeface="Calibri"/>
                <a:cs typeface="Calibri"/>
              </a:rPr>
              <a:t> </a:t>
            </a:r>
            <a:r>
              <a:rPr dirty="0" sz="2200" spc="-50" b="1">
                <a:latin typeface="Calibri"/>
                <a:cs typeface="Calibri"/>
              </a:rPr>
              <a:t>3</a:t>
            </a:r>
            <a:endParaRPr sz="2200">
              <a:latin typeface="Calibri"/>
              <a:cs typeface="Calibri"/>
            </a:endParaRPr>
          </a:p>
          <a:p>
            <a:pPr algn="just" marL="354965" marR="5080" indent="-342900">
              <a:lnSpc>
                <a:spcPct val="80000"/>
              </a:lnSpc>
              <a:spcBef>
                <a:spcPts val="52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8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8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Aqila</a:t>
            </a:r>
            <a:r>
              <a:rPr dirty="0" sz="2200" spc="8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Gadis</a:t>
            </a:r>
            <a:r>
              <a:rPr dirty="0" sz="2200" spc="8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8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Randi</a:t>
            </a:r>
            <a:r>
              <a:rPr dirty="0" sz="2200" spc="8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Firmansyah,</a:t>
            </a:r>
            <a:r>
              <a:rPr dirty="0" sz="2200" spc="8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masing‐masing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40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4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4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Rp180.000.000</a:t>
            </a:r>
            <a:r>
              <a:rPr dirty="0" sz="2200" spc="4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4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Rp120.000.000.</a:t>
            </a:r>
            <a:r>
              <a:rPr dirty="0" sz="2200" spc="4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Aisha </a:t>
            </a:r>
            <a:r>
              <a:rPr dirty="0" sz="2200">
                <a:latin typeface="Calibri"/>
                <a:cs typeface="Calibri"/>
              </a:rPr>
              <a:t>Cempaka</a:t>
            </a:r>
            <a:r>
              <a:rPr dirty="0" sz="2200" spc="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Ilham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Dimas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akan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diikutsertakan</a:t>
            </a:r>
            <a:r>
              <a:rPr dirty="0" sz="2200" spc="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persekutuan. </a:t>
            </a:r>
            <a:r>
              <a:rPr dirty="0" sz="2200">
                <a:latin typeface="Calibri"/>
                <a:cs typeface="Calibri"/>
              </a:rPr>
              <a:t>Cempaka</a:t>
            </a:r>
            <a:r>
              <a:rPr dirty="0" sz="2200" spc="30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membeli</a:t>
            </a:r>
            <a:r>
              <a:rPr dirty="0" sz="2200" spc="3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seperlima</a:t>
            </a:r>
            <a:r>
              <a:rPr dirty="0" sz="2200" spc="30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hak</a:t>
            </a:r>
            <a:r>
              <a:rPr dirty="0" sz="2200" spc="3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kepemilikan</a:t>
            </a:r>
            <a:r>
              <a:rPr dirty="0" sz="2200" spc="31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Gadis</a:t>
            </a:r>
            <a:r>
              <a:rPr dirty="0" sz="2200" spc="30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sebesar </a:t>
            </a:r>
            <a:r>
              <a:rPr dirty="0" sz="2200">
                <a:latin typeface="Calibri"/>
                <a:cs typeface="Calibri"/>
              </a:rPr>
              <a:t>Rp50.000.000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seperempat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hak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kepemilikan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Firmansyah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sebesar </a:t>
            </a:r>
            <a:r>
              <a:rPr dirty="0" sz="2200">
                <a:latin typeface="Calibri"/>
                <a:cs typeface="Calibri"/>
              </a:rPr>
              <a:t>Rp32.000.000.</a:t>
            </a:r>
            <a:r>
              <a:rPr dirty="0" sz="2200" spc="29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Dimas</a:t>
            </a:r>
            <a:r>
              <a:rPr dirty="0" sz="2200" spc="29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memberikan</a:t>
            </a:r>
            <a:r>
              <a:rPr dirty="0" sz="2200" spc="29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kontribusi</a:t>
            </a:r>
            <a:r>
              <a:rPr dirty="0" sz="2200" spc="29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kas</a:t>
            </a:r>
            <a:r>
              <a:rPr dirty="0" sz="2200" spc="295">
                <a:latin typeface="Calibri"/>
                <a:cs typeface="Calibri"/>
              </a:rPr>
              <a:t>   </a:t>
            </a:r>
            <a:r>
              <a:rPr dirty="0" sz="2200" spc="-10">
                <a:latin typeface="Calibri"/>
                <a:cs typeface="Calibri"/>
              </a:rPr>
              <a:t>sebesar </a:t>
            </a:r>
            <a:r>
              <a:rPr dirty="0" sz="2200">
                <a:latin typeface="Calibri"/>
                <a:cs typeface="Calibri"/>
              </a:rPr>
              <a:t>Rp90.000.000</a:t>
            </a:r>
            <a:r>
              <a:rPr dirty="0" sz="2200" spc="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mana</a:t>
            </a:r>
            <a:r>
              <a:rPr dirty="0" sz="2200" spc="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dia</a:t>
            </a:r>
            <a:r>
              <a:rPr dirty="0" sz="2200" spc="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menerima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ekuitas </a:t>
            </a:r>
            <a:r>
              <a:rPr dirty="0" sz="2200">
                <a:latin typeface="Calibri"/>
                <a:cs typeface="Calibri"/>
              </a:rPr>
              <a:t>pemilik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Rp90.000.000.</a:t>
            </a:r>
            <a:endParaRPr sz="2200">
              <a:latin typeface="Calibri"/>
              <a:cs typeface="Calibri"/>
            </a:endParaRPr>
          </a:p>
          <a:p>
            <a:pPr marL="527050" marR="7620" indent="-514350">
              <a:lnSpc>
                <a:spcPts val="2110"/>
              </a:lnSpc>
              <a:spcBef>
                <a:spcPts val="515"/>
              </a:spcBef>
              <a:buAutoNum type="alphaLcPeriod"/>
              <a:tabLst>
                <a:tab pos="527050" algn="l"/>
              </a:tabLst>
            </a:pPr>
            <a:r>
              <a:rPr dirty="0" sz="2200">
                <a:latin typeface="Calibri"/>
                <a:cs typeface="Calibri"/>
              </a:rPr>
              <a:t>Buatlah</a:t>
            </a:r>
            <a:r>
              <a:rPr dirty="0" sz="2200" spc="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jurnal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mencatat</a:t>
            </a:r>
            <a:r>
              <a:rPr dirty="0" sz="2200" spc="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keikutsertaan</a:t>
            </a:r>
            <a:r>
              <a:rPr dirty="0" sz="2200" spc="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(1)</a:t>
            </a:r>
            <a:r>
              <a:rPr dirty="0" sz="2200" spc="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Cempaka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70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(2) </a:t>
            </a:r>
            <a:r>
              <a:rPr dirty="0" sz="2200" spc="-10">
                <a:latin typeface="Calibri"/>
                <a:cs typeface="Calibri"/>
              </a:rPr>
              <a:t>Dimas.</a:t>
            </a:r>
            <a:endParaRPr sz="2200">
              <a:latin typeface="Calibri"/>
              <a:cs typeface="Calibri"/>
            </a:endParaRPr>
          </a:p>
          <a:p>
            <a:pPr marL="527050" marR="8255" indent="-514984">
              <a:lnSpc>
                <a:spcPct val="80000"/>
              </a:lnSpc>
              <a:spcBef>
                <a:spcPts val="545"/>
              </a:spcBef>
              <a:buAutoNum type="alphaLcPeriod"/>
              <a:tabLst>
                <a:tab pos="527050" algn="l"/>
              </a:tabLst>
            </a:pPr>
            <a:r>
              <a:rPr dirty="0" sz="2200">
                <a:latin typeface="Calibri"/>
                <a:cs typeface="Calibri"/>
              </a:rPr>
              <a:t>Berapa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masing‐masing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setelah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keikutsertaan rekan‐rekan</a:t>
            </a:r>
            <a:r>
              <a:rPr dirty="0" sz="2200" spc="-9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baru?</a:t>
            </a:r>
            <a:endParaRPr sz="2200">
              <a:latin typeface="Calibri"/>
              <a:cs typeface="Calibri"/>
            </a:endParaRPr>
          </a:p>
          <a:p>
            <a:pPr lvl="1" marL="417830" indent="-405130">
              <a:lnSpc>
                <a:spcPct val="100000"/>
              </a:lnSpc>
              <a:buFont typeface="Arial MT"/>
              <a:buChar char="•"/>
              <a:tabLst>
                <a:tab pos="417830" algn="l"/>
              </a:tabLst>
            </a:pPr>
            <a:r>
              <a:rPr dirty="0" sz="2200" b="1">
                <a:latin typeface="Calibri"/>
                <a:cs typeface="Calibri"/>
              </a:rPr>
              <a:t>b.</a:t>
            </a:r>
            <a:r>
              <a:rPr dirty="0" sz="2200" spc="-2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Modal,</a:t>
            </a:r>
            <a:r>
              <a:rPr dirty="0" sz="2200" spc="-1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Gadis,</a:t>
            </a:r>
            <a:r>
              <a:rPr dirty="0" sz="2200" spc="-30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Rp144.000.000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11933"/>
            <a:ext cx="8074659" cy="471995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L</a:t>
            </a:r>
            <a:r>
              <a:rPr dirty="0" sz="2200" spc="50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12‐12</a:t>
            </a:r>
            <a:r>
              <a:rPr dirty="0" sz="2200" spc="515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Keikutsertaan</a:t>
            </a:r>
            <a:r>
              <a:rPr dirty="0" sz="2200" spc="51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rekan</a:t>
            </a:r>
            <a:r>
              <a:rPr dirty="0" sz="2200" spc="509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baru</a:t>
            </a:r>
            <a:r>
              <a:rPr dirty="0" sz="2200" spc="51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yang</a:t>
            </a:r>
            <a:r>
              <a:rPr dirty="0" sz="2200" spc="51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memberikan</a:t>
            </a:r>
            <a:r>
              <a:rPr dirty="0" sz="2200" spc="509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kontribusi </a:t>
            </a:r>
            <a:r>
              <a:rPr dirty="0" sz="2200" b="1">
                <a:latin typeface="Calibri"/>
                <a:cs typeface="Calibri"/>
              </a:rPr>
              <a:t>aset</a:t>
            </a:r>
            <a:r>
              <a:rPr dirty="0" sz="2200" spc="-7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TJN.</a:t>
            </a:r>
            <a:r>
              <a:rPr dirty="0" sz="2200" spc="-85" b="1">
                <a:latin typeface="Calibri"/>
                <a:cs typeface="Calibri"/>
              </a:rPr>
              <a:t> </a:t>
            </a:r>
            <a:r>
              <a:rPr dirty="0" sz="2200" spc="-50" b="1">
                <a:latin typeface="Calibri"/>
                <a:cs typeface="Calibri"/>
              </a:rPr>
              <a:t>3</a:t>
            </a:r>
            <a:endParaRPr sz="2200">
              <a:latin typeface="Calibri"/>
              <a:cs typeface="Calibri"/>
            </a:endParaRPr>
          </a:p>
          <a:p>
            <a:pPr algn="just" marL="355600" marR="5715" indent="-342900">
              <a:lnSpc>
                <a:spcPts val="2110"/>
              </a:lnSpc>
              <a:spcBef>
                <a:spcPts val="50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Setelah</a:t>
            </a:r>
            <a:r>
              <a:rPr dirty="0" sz="2200" spc="3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disesuaikan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menurut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harga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pasar,</a:t>
            </a:r>
            <a:r>
              <a:rPr dirty="0" sz="2200" spc="3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Affan </a:t>
            </a:r>
            <a:r>
              <a:rPr dirty="0" sz="2200">
                <a:latin typeface="Calibri"/>
                <a:cs typeface="Calibri"/>
              </a:rPr>
              <a:t>Januari</a:t>
            </a:r>
            <a:r>
              <a:rPr dirty="0" sz="2200" spc="11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11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Elang</a:t>
            </a:r>
            <a:r>
              <a:rPr dirty="0" sz="2200" spc="1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Cipta</a:t>
            </a:r>
            <a:r>
              <a:rPr dirty="0" sz="2200" spc="1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masing‐masing</a:t>
            </a:r>
            <a:r>
              <a:rPr dirty="0" sz="2200" spc="1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11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12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sebesar </a:t>
            </a:r>
            <a:r>
              <a:rPr dirty="0" sz="2200">
                <a:latin typeface="Calibri"/>
                <a:cs typeface="Calibri"/>
              </a:rPr>
              <a:t>Rp120.000.000</a:t>
            </a:r>
            <a:r>
              <a:rPr dirty="0" sz="2200" spc="1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1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Rp180.000.000.</a:t>
            </a:r>
            <a:r>
              <a:rPr dirty="0" sz="2200" spc="1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Masita</a:t>
            </a:r>
            <a:r>
              <a:rPr dirty="0" sz="2200" spc="1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Vega</a:t>
            </a:r>
            <a:r>
              <a:rPr dirty="0" sz="2200" spc="1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hendak</a:t>
            </a:r>
            <a:r>
              <a:rPr dirty="0" sz="2200" spc="1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ikut</a:t>
            </a:r>
            <a:r>
              <a:rPr dirty="0" sz="2200" spc="1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serta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7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7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7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memberikan</a:t>
            </a:r>
            <a:r>
              <a:rPr dirty="0" sz="2200" spc="8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kontribusi</a:t>
            </a:r>
            <a:r>
              <a:rPr dirty="0" sz="2200" spc="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kas</a:t>
            </a:r>
            <a:r>
              <a:rPr dirty="0" sz="2200" spc="8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sebesar </a:t>
            </a:r>
            <a:r>
              <a:rPr dirty="0" sz="2200">
                <a:latin typeface="Calibri"/>
                <a:cs typeface="Calibri"/>
              </a:rPr>
              <a:t>Rp70.000.000</a:t>
            </a:r>
            <a:r>
              <a:rPr dirty="0" sz="2200" spc="1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1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mana</a:t>
            </a:r>
            <a:r>
              <a:rPr dirty="0" sz="2200" spc="1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dia</a:t>
            </a:r>
            <a:r>
              <a:rPr dirty="0" sz="2200" spc="1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akan</a:t>
            </a:r>
            <a:r>
              <a:rPr dirty="0" sz="2200" spc="1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menerima</a:t>
            </a:r>
            <a:r>
              <a:rPr dirty="0" sz="2200" spc="1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hak</a:t>
            </a:r>
            <a:r>
              <a:rPr dirty="0" sz="2200" spc="13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kepemilikan </a:t>
            </a:r>
            <a:r>
              <a:rPr dirty="0" sz="2200">
                <a:latin typeface="Calibri"/>
                <a:cs typeface="Calibri"/>
              </a:rPr>
              <a:t>ekuitas</a:t>
            </a:r>
            <a:r>
              <a:rPr dirty="0" sz="2200" spc="1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1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Rp78.000.000.</a:t>
            </a:r>
            <a:r>
              <a:rPr dirty="0" sz="2200" spc="18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Seluruh</a:t>
            </a:r>
            <a:r>
              <a:rPr dirty="0" sz="2200" spc="1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1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membagi</a:t>
            </a:r>
            <a:r>
              <a:rPr dirty="0" sz="2200" spc="1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17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sama </a:t>
            </a:r>
            <a:r>
              <a:rPr dirty="0" sz="2200" spc="-10">
                <a:latin typeface="Calibri"/>
                <a:cs typeface="Calibri"/>
              </a:rPr>
              <a:t>rata.</a:t>
            </a:r>
            <a:endParaRPr sz="2200">
              <a:latin typeface="Calibri"/>
              <a:cs typeface="Calibri"/>
            </a:endParaRPr>
          </a:p>
          <a:p>
            <a:pPr marL="527050" marR="9525" indent="-514350">
              <a:lnSpc>
                <a:spcPct val="80000"/>
              </a:lnSpc>
              <a:spcBef>
                <a:spcPts val="560"/>
              </a:spcBef>
              <a:buAutoNum type="alphaLcPeriod"/>
              <a:tabLst>
                <a:tab pos="527050" algn="l"/>
                <a:tab pos="1554480" algn="l"/>
                <a:tab pos="2190750" algn="l"/>
                <a:tab pos="3004820" algn="l"/>
                <a:tab pos="3822700" algn="l"/>
                <a:tab pos="5053965" algn="l"/>
                <a:tab pos="6746875" algn="l"/>
                <a:tab pos="7522845" algn="l"/>
              </a:tabLst>
            </a:pPr>
            <a:r>
              <a:rPr dirty="0" sz="2200" spc="-10">
                <a:latin typeface="Calibri"/>
                <a:cs typeface="Calibri"/>
              </a:rPr>
              <a:t>Buatlah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20">
                <a:latin typeface="Calibri"/>
                <a:cs typeface="Calibri"/>
              </a:rPr>
              <a:t>ayat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jurnal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20">
                <a:latin typeface="Calibri"/>
                <a:cs typeface="Calibri"/>
              </a:rPr>
              <a:t>untuk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mencatat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keikutsertaan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Vega,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25">
                <a:latin typeface="Calibri"/>
                <a:cs typeface="Calibri"/>
              </a:rPr>
              <a:t>yang </a:t>
            </a:r>
            <a:r>
              <a:rPr dirty="0" sz="2200">
                <a:latin typeface="Calibri"/>
                <a:cs typeface="Calibri"/>
              </a:rPr>
              <a:t>menerima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bonus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Rp8.000.000.</a:t>
            </a:r>
            <a:endParaRPr sz="2200">
              <a:latin typeface="Calibri"/>
              <a:cs typeface="Calibri"/>
            </a:endParaRPr>
          </a:p>
          <a:p>
            <a:pPr marL="527050" marR="8255" indent="-514350">
              <a:lnSpc>
                <a:spcPct val="80000"/>
              </a:lnSpc>
              <a:spcBef>
                <a:spcPts val="525"/>
              </a:spcBef>
              <a:buAutoNum type="alphaLcPeriod"/>
              <a:tabLst>
                <a:tab pos="527050" algn="l"/>
              </a:tabLst>
            </a:pPr>
            <a:r>
              <a:rPr dirty="0" sz="2200">
                <a:latin typeface="Calibri"/>
                <a:cs typeface="Calibri"/>
              </a:rPr>
              <a:t>Berapa</a:t>
            </a:r>
            <a:r>
              <a:rPr dirty="0" sz="2200" spc="3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masing‐masing</a:t>
            </a:r>
            <a:r>
              <a:rPr dirty="0" sz="2200" spc="3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3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setelah</a:t>
            </a:r>
            <a:r>
              <a:rPr dirty="0" sz="2200" spc="38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keikutsertaan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-10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baru?</a:t>
            </a:r>
            <a:endParaRPr sz="2200">
              <a:latin typeface="Calibri"/>
              <a:cs typeface="Calibri"/>
            </a:endParaRPr>
          </a:p>
          <a:p>
            <a:pPr marL="527050" marR="5715" indent="-514350">
              <a:lnSpc>
                <a:spcPct val="80000"/>
              </a:lnSpc>
              <a:spcBef>
                <a:spcPts val="530"/>
              </a:spcBef>
              <a:buAutoNum type="alphaLcPeriod"/>
              <a:tabLst>
                <a:tab pos="527050" algn="l"/>
              </a:tabLst>
            </a:pPr>
            <a:r>
              <a:rPr dirty="0" sz="2200">
                <a:latin typeface="Calibri"/>
                <a:cs typeface="Calibri"/>
              </a:rPr>
              <a:t>Mengapa</a:t>
            </a:r>
            <a:r>
              <a:rPr dirty="0" sz="2200" spc="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disesuaikan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menurut</a:t>
            </a:r>
            <a:r>
              <a:rPr dirty="0" sz="2200" spc="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harga</a:t>
            </a:r>
            <a:r>
              <a:rPr dirty="0" sz="2200" spc="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pasar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saat</a:t>
            </a:r>
            <a:r>
              <a:rPr dirty="0" sz="2200" spc="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ini,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sebelum keikutsertaan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38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baru?</a:t>
            </a:r>
            <a:endParaRPr sz="2200">
              <a:latin typeface="Calibri"/>
              <a:cs typeface="Calibri"/>
            </a:endParaRPr>
          </a:p>
          <a:p>
            <a:pPr lvl="1" marL="417830" indent="-405130">
              <a:lnSpc>
                <a:spcPct val="100000"/>
              </a:lnSpc>
              <a:buFont typeface="Arial MT"/>
              <a:buChar char="•"/>
              <a:tabLst>
                <a:tab pos="417830" algn="l"/>
              </a:tabLst>
            </a:pPr>
            <a:r>
              <a:rPr dirty="0" sz="2200" b="1">
                <a:latin typeface="Calibri"/>
                <a:cs typeface="Calibri"/>
              </a:rPr>
              <a:t>b.</a:t>
            </a:r>
            <a:r>
              <a:rPr dirty="0" sz="2200" spc="-5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Modal,</a:t>
            </a:r>
            <a:r>
              <a:rPr dirty="0" sz="2200" spc="-40" b="1">
                <a:latin typeface="Calibri"/>
                <a:cs typeface="Calibri"/>
              </a:rPr>
              <a:t> </a:t>
            </a:r>
            <a:r>
              <a:rPr dirty="0" sz="2200" spc="-20" b="1">
                <a:latin typeface="Calibri"/>
                <a:cs typeface="Calibri"/>
              </a:rPr>
              <a:t>Vega,</a:t>
            </a:r>
            <a:r>
              <a:rPr dirty="0" sz="2200" spc="-50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Rp78.000.000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29" y="2011933"/>
            <a:ext cx="8072755" cy="438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L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12‐13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Keikutsertaan</a:t>
            </a:r>
            <a:r>
              <a:rPr dirty="0" sz="2200" spc="-4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rekan</a:t>
            </a:r>
            <a:r>
              <a:rPr dirty="0" sz="2200" spc="-4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baru</a:t>
            </a:r>
            <a:r>
              <a:rPr dirty="0" sz="2200" spc="-4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dengan</a:t>
            </a:r>
            <a:r>
              <a:rPr dirty="0" sz="2200" spc="-4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bonus</a:t>
            </a:r>
            <a:r>
              <a:rPr dirty="0" sz="2200" spc="-6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TJN.</a:t>
            </a:r>
            <a:r>
              <a:rPr dirty="0" sz="2200" spc="-55" b="1">
                <a:latin typeface="Calibri"/>
                <a:cs typeface="Calibri"/>
              </a:rPr>
              <a:t> </a:t>
            </a:r>
            <a:r>
              <a:rPr dirty="0" sz="2200" spc="-50" b="1">
                <a:latin typeface="Calibri"/>
                <a:cs typeface="Calibri"/>
              </a:rPr>
              <a:t>3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Citra</a:t>
            </a:r>
            <a:r>
              <a:rPr dirty="0" sz="2200" spc="2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Juwita</a:t>
            </a:r>
            <a:r>
              <a:rPr dirty="0" sz="2200" spc="2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2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Jaya</a:t>
            </a:r>
            <a:r>
              <a:rPr dirty="0" sz="2200" spc="2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Irham</a:t>
            </a:r>
            <a:r>
              <a:rPr dirty="0" sz="2200" spc="2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mendirikan</a:t>
            </a:r>
            <a:r>
              <a:rPr dirty="0" sz="2200" spc="2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22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dengan </a:t>
            </a:r>
            <a:r>
              <a:rPr dirty="0" sz="2200">
                <a:latin typeface="Calibri"/>
                <a:cs typeface="Calibri"/>
              </a:rPr>
              <a:t>menyediakan</a:t>
            </a:r>
            <a:r>
              <a:rPr dirty="0" sz="2200" spc="4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jasa</a:t>
            </a:r>
            <a:r>
              <a:rPr dirty="0" sz="2200" spc="4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pertamanan.</a:t>
            </a:r>
            <a:r>
              <a:rPr dirty="0" sz="2200" spc="4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Juwita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Irham</a:t>
            </a:r>
            <a:r>
              <a:rPr dirty="0" sz="2200" spc="4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membagi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laba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rugi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sama</a:t>
            </a:r>
            <a:r>
              <a:rPr dirty="0" sz="2200" spc="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rata.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Setelah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seluruh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telah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disesuaikan</a:t>
            </a:r>
            <a:r>
              <a:rPr dirty="0" sz="2200" spc="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</a:t>
            </a:r>
            <a:r>
              <a:rPr dirty="0" sz="2200" spc="6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harga </a:t>
            </a:r>
            <a:r>
              <a:rPr dirty="0" sz="2200">
                <a:latin typeface="Calibri"/>
                <a:cs typeface="Calibri"/>
              </a:rPr>
              <a:t>pasar</a:t>
            </a:r>
            <a:r>
              <a:rPr dirty="0" sz="2200" spc="45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saat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ini,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4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Citra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Juwita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Jaya</a:t>
            </a:r>
            <a:r>
              <a:rPr dirty="0" sz="2200" spc="48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Irham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masing‐ </a:t>
            </a:r>
            <a:r>
              <a:rPr dirty="0" sz="2200">
                <a:latin typeface="Calibri"/>
                <a:cs typeface="Calibri"/>
              </a:rPr>
              <a:t>masing</a:t>
            </a:r>
            <a:r>
              <a:rPr dirty="0" sz="2200" spc="4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3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3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Rp72.000.000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Rp38.000.000. </a:t>
            </a:r>
            <a:r>
              <a:rPr dirty="0" sz="2200">
                <a:latin typeface="Calibri"/>
                <a:cs typeface="Calibri"/>
              </a:rPr>
              <a:t>Vani</a:t>
            </a:r>
            <a:r>
              <a:rPr dirty="0" sz="2200" spc="5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Salim</a:t>
            </a:r>
            <a:r>
              <a:rPr dirty="0" sz="2200" spc="5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5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kemampuan</a:t>
            </a:r>
            <a:r>
              <a:rPr dirty="0" sz="2200" spc="5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menggunakan</a:t>
            </a:r>
            <a:r>
              <a:rPr dirty="0" sz="2200" spc="5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komputer</a:t>
            </a:r>
            <a:r>
              <a:rPr dirty="0" sz="2200" spc="52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untuk </a:t>
            </a:r>
            <a:r>
              <a:rPr dirty="0" sz="2200">
                <a:latin typeface="Calibri"/>
                <a:cs typeface="Calibri"/>
              </a:rPr>
              <a:t>membuat</a:t>
            </a:r>
            <a:r>
              <a:rPr dirty="0" sz="2200" spc="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desain</a:t>
            </a:r>
            <a:r>
              <a:rPr dirty="0" sz="2200" spc="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taman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mengestimasi</a:t>
            </a:r>
            <a:r>
              <a:rPr dirty="0" sz="2200" spc="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biaya.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Juwita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Irham </a:t>
            </a:r>
            <a:r>
              <a:rPr dirty="0" sz="2200">
                <a:latin typeface="Calibri"/>
                <a:cs typeface="Calibri"/>
              </a:rPr>
              <a:t>mempertimbangkan</a:t>
            </a:r>
            <a:r>
              <a:rPr dirty="0" sz="2200" spc="32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keahlian</a:t>
            </a:r>
            <a:r>
              <a:rPr dirty="0" sz="2200" spc="32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ini</a:t>
            </a:r>
            <a:r>
              <a:rPr dirty="0" sz="2200" spc="32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berguna</a:t>
            </a:r>
            <a:r>
              <a:rPr dirty="0" sz="2200" spc="32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sehingga</a:t>
            </a:r>
            <a:r>
              <a:rPr dirty="0" sz="2200" spc="325">
                <a:latin typeface="Calibri"/>
                <a:cs typeface="Calibri"/>
              </a:rPr>
              <a:t>   </a:t>
            </a:r>
            <a:r>
              <a:rPr dirty="0" sz="2200" spc="-10">
                <a:latin typeface="Calibri"/>
                <a:cs typeface="Calibri"/>
              </a:rPr>
              <a:t>Salim </a:t>
            </a:r>
            <a:r>
              <a:rPr dirty="0" sz="2200">
                <a:latin typeface="Calibri"/>
                <a:cs typeface="Calibri"/>
              </a:rPr>
              <a:t>diikutsertakan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kepemilikan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30%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dengan </a:t>
            </a:r>
            <a:r>
              <a:rPr dirty="0" sz="2200">
                <a:latin typeface="Calibri"/>
                <a:cs typeface="Calibri"/>
              </a:rPr>
              <a:t>harga</a:t>
            </a:r>
            <a:r>
              <a:rPr dirty="0" sz="2200" spc="-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pembelian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Rp30.000.000.</a:t>
            </a:r>
            <a:endParaRPr sz="2200">
              <a:latin typeface="Calibri"/>
              <a:cs typeface="Calibri"/>
            </a:endParaRPr>
          </a:p>
          <a:p>
            <a:pPr algn="just" marL="528320" indent="-515620">
              <a:lnSpc>
                <a:spcPct val="100000"/>
              </a:lnSpc>
              <a:buAutoNum type="alphaLcPeriod"/>
              <a:tabLst>
                <a:tab pos="528320" algn="l"/>
              </a:tabLst>
            </a:pPr>
            <a:r>
              <a:rPr dirty="0" sz="2200" spc="-30">
                <a:latin typeface="Calibri"/>
                <a:cs typeface="Calibri"/>
              </a:rPr>
              <a:t>Tentukan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penerima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jumlah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bonus.</a:t>
            </a:r>
            <a:endParaRPr sz="2200">
              <a:latin typeface="Calibri"/>
              <a:cs typeface="Calibri"/>
            </a:endParaRPr>
          </a:p>
          <a:p>
            <a:pPr algn="just" marL="526415" marR="8255" indent="-514350">
              <a:lnSpc>
                <a:spcPct val="80000"/>
              </a:lnSpc>
              <a:spcBef>
                <a:spcPts val="525"/>
              </a:spcBef>
              <a:buAutoNum type="alphaLcPeriod"/>
              <a:tabLst>
                <a:tab pos="526415" algn="l"/>
              </a:tabLst>
            </a:pPr>
            <a:r>
              <a:rPr dirty="0" sz="2200">
                <a:latin typeface="Calibri"/>
                <a:cs typeface="Calibri"/>
              </a:rPr>
              <a:t>Menyediakan</a:t>
            </a:r>
            <a:r>
              <a:rPr dirty="0" sz="2200" spc="26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ayat</a:t>
            </a:r>
            <a:r>
              <a:rPr dirty="0" sz="2200" spc="26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jurnal</a:t>
            </a:r>
            <a:r>
              <a:rPr dirty="0" sz="2200" spc="26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26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keikutsertaan</a:t>
            </a:r>
            <a:r>
              <a:rPr dirty="0" sz="2200" spc="26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Salim</a:t>
            </a:r>
            <a:r>
              <a:rPr dirty="0" sz="2200" spc="260">
                <a:latin typeface="Calibri"/>
                <a:cs typeface="Calibri"/>
              </a:rPr>
              <a:t>   </a:t>
            </a:r>
            <a:r>
              <a:rPr dirty="0" sz="2200" spc="-25">
                <a:latin typeface="Calibri"/>
                <a:cs typeface="Calibri"/>
              </a:rPr>
              <a:t>ke </a:t>
            </a:r>
            <a:r>
              <a:rPr dirty="0" sz="2200" spc="-10">
                <a:latin typeface="Calibri"/>
                <a:cs typeface="Calibri"/>
              </a:rPr>
              <a:t>persekutuan.</a:t>
            </a:r>
            <a:endParaRPr sz="2200">
              <a:latin typeface="Calibri"/>
              <a:cs typeface="Calibri"/>
            </a:endParaRPr>
          </a:p>
          <a:p>
            <a:pPr algn="just" marL="528320" indent="-515620">
              <a:lnSpc>
                <a:spcPct val="100000"/>
              </a:lnSpc>
              <a:buAutoNum type="alphaLcPeriod"/>
              <a:tabLst>
                <a:tab pos="528320" algn="l"/>
              </a:tabLst>
            </a:pPr>
            <a:r>
              <a:rPr dirty="0" sz="2200">
                <a:latin typeface="Calibri"/>
                <a:cs typeface="Calibri"/>
              </a:rPr>
              <a:t>Mengapa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bonus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dibayarkan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situasi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ini?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23" y="2011933"/>
            <a:ext cx="8075295" cy="4062729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algn="just" marL="355600" marR="7620" indent="-342900">
              <a:lnSpc>
                <a:spcPct val="8000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L</a:t>
            </a:r>
            <a:r>
              <a:rPr dirty="0" sz="2200" spc="3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12‐14</a:t>
            </a:r>
            <a:r>
              <a:rPr dirty="0" sz="2200" spc="385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Keikutsertaan</a:t>
            </a:r>
            <a:r>
              <a:rPr dirty="0" sz="2200" spc="39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anggota</a:t>
            </a:r>
            <a:r>
              <a:rPr dirty="0" sz="2200" spc="38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baru</a:t>
            </a:r>
            <a:r>
              <a:rPr dirty="0" sz="2200" spc="38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persekutuan</a:t>
            </a:r>
            <a:r>
              <a:rPr dirty="0" sz="2200" spc="38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dengan</a:t>
            </a:r>
            <a:r>
              <a:rPr dirty="0" sz="2200" spc="380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bonus </a:t>
            </a:r>
            <a:r>
              <a:rPr dirty="0" sz="2200" b="1">
                <a:latin typeface="Calibri"/>
                <a:cs typeface="Calibri"/>
              </a:rPr>
              <a:t>TJN.</a:t>
            </a:r>
            <a:r>
              <a:rPr dirty="0" sz="2200" spc="-100" b="1">
                <a:latin typeface="Calibri"/>
                <a:cs typeface="Calibri"/>
              </a:rPr>
              <a:t> </a:t>
            </a:r>
            <a:r>
              <a:rPr dirty="0" sz="2200" spc="-50" b="1">
                <a:latin typeface="Calibri"/>
                <a:cs typeface="Calibri"/>
              </a:rPr>
              <a:t>3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5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Assalam</a:t>
            </a:r>
            <a:r>
              <a:rPr dirty="0" sz="2200" spc="3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Medika,</a:t>
            </a:r>
            <a:r>
              <a:rPr dirty="0" sz="2200" spc="3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terdiri</a:t>
            </a:r>
            <a:r>
              <a:rPr dirty="0" sz="2200" spc="3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3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dua</a:t>
            </a:r>
            <a:r>
              <a:rPr dirty="0" sz="2200" spc="3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dokter</a:t>
            </a:r>
            <a:r>
              <a:rPr dirty="0" sz="2200" spc="3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Aqila</a:t>
            </a:r>
            <a:r>
              <a:rPr dirty="0" sz="2200" spc="3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3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Larasati,</a:t>
            </a:r>
            <a:r>
              <a:rPr dirty="0" sz="2200" spc="37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yang </a:t>
            </a:r>
            <a:r>
              <a:rPr dirty="0" sz="2200">
                <a:latin typeface="Calibri"/>
                <a:cs typeface="Calibri"/>
              </a:rPr>
              <a:t>berbagi</a:t>
            </a:r>
            <a:r>
              <a:rPr dirty="0" sz="2200" spc="4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4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4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rugi</a:t>
            </a:r>
            <a:r>
              <a:rPr dirty="0" sz="2200" spc="4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4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rasio</a:t>
            </a:r>
            <a:r>
              <a:rPr dirty="0" sz="2200" spc="4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pembagian</a:t>
            </a:r>
            <a:r>
              <a:rPr dirty="0" sz="2200" spc="4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2:3.</a:t>
            </a:r>
            <a:r>
              <a:rPr dirty="0" sz="2200" spc="4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Dr.</a:t>
            </a:r>
            <a:r>
              <a:rPr dirty="0" sz="2200" spc="4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Lia</a:t>
            </a:r>
            <a:r>
              <a:rPr dirty="0" sz="2200" spc="42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telah </a:t>
            </a:r>
            <a:r>
              <a:rPr dirty="0" sz="2200">
                <a:latin typeface="Calibri"/>
                <a:cs typeface="Calibri"/>
              </a:rPr>
              <a:t>diminta</a:t>
            </a:r>
            <a:r>
              <a:rPr dirty="0" sz="2200" spc="3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3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bergabung</a:t>
            </a:r>
            <a:r>
              <a:rPr dirty="0" sz="2200" spc="3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</a:t>
            </a:r>
            <a:r>
              <a:rPr dirty="0" sz="2200" spc="3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persekutuan.</a:t>
            </a:r>
            <a:r>
              <a:rPr dirty="0" sz="2200" spc="3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Sebelum</a:t>
            </a:r>
            <a:r>
              <a:rPr dirty="0" sz="2200" spc="3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keikutsertaan </a:t>
            </a:r>
            <a:r>
              <a:rPr dirty="0" sz="2200">
                <a:latin typeface="Calibri"/>
                <a:cs typeface="Calibri"/>
              </a:rPr>
              <a:t>Lia,</a:t>
            </a:r>
            <a:r>
              <a:rPr dirty="0" sz="2200" spc="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aset‐aset</a:t>
            </a:r>
            <a:r>
              <a:rPr dirty="0" sz="2200" spc="1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Assalam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Medika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dinilai</a:t>
            </a:r>
            <a:r>
              <a:rPr dirty="0" sz="2200" spc="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kembali</a:t>
            </a:r>
            <a:r>
              <a:rPr dirty="0" sz="2200" spc="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mencerminkan </a:t>
            </a:r>
            <a:r>
              <a:rPr dirty="0" sz="2200">
                <a:latin typeface="Calibri"/>
                <a:cs typeface="Calibri"/>
              </a:rPr>
              <a:t>nilai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pasar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saat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ini.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Penilaian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kembali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menghasilkan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peralatan</a:t>
            </a:r>
            <a:r>
              <a:rPr dirty="0" sz="2200" spc="-10">
                <a:latin typeface="Calibri"/>
                <a:cs typeface="Calibri"/>
              </a:rPr>
              <a:t> medis </a:t>
            </a:r>
            <a:r>
              <a:rPr dirty="0" sz="2200">
                <a:latin typeface="Calibri"/>
                <a:cs typeface="Calibri"/>
              </a:rPr>
              <a:t>meningkat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 Rp40.000.000,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sebelum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penilaian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kembali,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saldo </a:t>
            </a:r>
            <a:r>
              <a:rPr dirty="0" sz="2200">
                <a:latin typeface="Calibri"/>
                <a:cs typeface="Calibri"/>
              </a:rPr>
              <a:t>ekuitas</a:t>
            </a:r>
            <a:r>
              <a:rPr dirty="0" sz="2200" spc="30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31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Aqila</a:t>
            </a:r>
            <a:r>
              <a:rPr dirty="0" sz="2200" spc="31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31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Larasati</a:t>
            </a:r>
            <a:r>
              <a:rPr dirty="0" sz="2200" spc="31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masingmasing</a:t>
            </a:r>
            <a:r>
              <a:rPr dirty="0" sz="2200" spc="310">
                <a:latin typeface="Calibri"/>
                <a:cs typeface="Calibri"/>
              </a:rPr>
              <a:t>   </a:t>
            </a:r>
            <a:r>
              <a:rPr dirty="0" sz="2200" spc="-10">
                <a:latin typeface="Calibri"/>
                <a:cs typeface="Calibri"/>
              </a:rPr>
              <a:t>sebesar </a:t>
            </a:r>
            <a:r>
              <a:rPr dirty="0" sz="2200">
                <a:latin typeface="Calibri"/>
                <a:cs typeface="Calibri"/>
              </a:rPr>
              <a:t>Rp154.000.000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Rp208.000.000.</a:t>
            </a:r>
            <a:endParaRPr sz="2200">
              <a:latin typeface="Calibri"/>
              <a:cs typeface="Calibri"/>
            </a:endParaRPr>
          </a:p>
          <a:p>
            <a:pPr algn="just" marL="528320" indent="-515620">
              <a:lnSpc>
                <a:spcPct val="100000"/>
              </a:lnSpc>
              <a:buAutoNum type="alphaLcPeriod"/>
              <a:tabLst>
                <a:tab pos="528320" algn="l"/>
              </a:tabLst>
            </a:pPr>
            <a:r>
              <a:rPr dirty="0" sz="2200">
                <a:latin typeface="Calibri"/>
                <a:cs typeface="Calibri"/>
              </a:rPr>
              <a:t>Buatlah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ayat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jurnal</a:t>
            </a:r>
            <a:r>
              <a:rPr dirty="0" sz="2200" spc="-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penilaian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kembali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aset.</a:t>
            </a:r>
            <a:endParaRPr sz="2200">
              <a:latin typeface="Calibri"/>
              <a:cs typeface="Calibri"/>
            </a:endParaRPr>
          </a:p>
          <a:p>
            <a:pPr algn="just" marL="528320" indent="-515620">
              <a:lnSpc>
                <a:spcPct val="100000"/>
              </a:lnSpc>
              <a:buAutoNum type="alphaLcPeriod"/>
              <a:tabLst>
                <a:tab pos="528320" algn="l"/>
              </a:tabLst>
            </a:pPr>
            <a:r>
              <a:rPr dirty="0" sz="2200">
                <a:latin typeface="Calibri"/>
                <a:cs typeface="Calibri"/>
              </a:rPr>
              <a:t>Buatlah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ayat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jurnal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bonus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situasi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berikut:</a:t>
            </a:r>
            <a:endParaRPr sz="2200">
              <a:latin typeface="Calibri"/>
              <a:cs typeface="Calibri"/>
            </a:endParaRPr>
          </a:p>
          <a:p>
            <a:pPr algn="just" lvl="1" marL="981710" marR="8890" indent="-511809">
              <a:lnSpc>
                <a:spcPts val="1920"/>
              </a:lnSpc>
              <a:spcBef>
                <a:spcPts val="475"/>
              </a:spcBef>
              <a:buAutoNum type="arabicPeriod"/>
              <a:tabLst>
                <a:tab pos="984250" algn="l"/>
              </a:tabLst>
            </a:pPr>
            <a:r>
              <a:rPr dirty="0" sz="2000">
                <a:latin typeface="Calibri"/>
                <a:cs typeface="Calibri"/>
              </a:rPr>
              <a:t>Lia</a:t>
            </a:r>
            <a:r>
              <a:rPr dirty="0" sz="2000" spc="3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membeli</a:t>
            </a:r>
            <a:r>
              <a:rPr dirty="0" sz="2000" spc="3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30%</a:t>
            </a:r>
            <a:r>
              <a:rPr dirty="0" sz="2000" spc="3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hak</a:t>
            </a:r>
            <a:r>
              <a:rPr dirty="0" sz="2000" spc="3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kepemilikan</a:t>
            </a:r>
            <a:r>
              <a:rPr dirty="0" sz="2000" spc="3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Assalam</a:t>
            </a:r>
            <a:r>
              <a:rPr dirty="0" sz="2000" spc="3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Medika</a:t>
            </a:r>
            <a:r>
              <a:rPr dirty="0" sz="2000" spc="37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senilai 	Rp228.000.000.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450339" y="6049019"/>
            <a:ext cx="195770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6415" algn="l"/>
                <a:tab pos="1035050" algn="l"/>
              </a:tabLst>
            </a:pPr>
            <a:r>
              <a:rPr dirty="0" sz="2000" spc="-25">
                <a:latin typeface="Calibri"/>
                <a:cs typeface="Calibri"/>
              </a:rPr>
              <a:t>2.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Lia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membeli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602526" y="6049019"/>
            <a:ext cx="546227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71195" algn="l"/>
                <a:tab pos="1262380" algn="l"/>
                <a:tab pos="2726055" algn="l"/>
                <a:tab pos="3799204" algn="l"/>
                <a:tab pos="4790440" algn="l"/>
              </a:tabLst>
            </a:pPr>
            <a:r>
              <a:rPr dirty="0" sz="2000" spc="-25">
                <a:latin typeface="Calibri"/>
                <a:cs typeface="Calibri"/>
              </a:rPr>
              <a:t>25%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hak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kepemilikan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Assalam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Medika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senilai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993139" y="6292850"/>
            <a:ext cx="6012180" cy="6648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983615">
              <a:lnSpc>
                <a:spcPts val="2395"/>
              </a:lnSpc>
              <a:spcBef>
                <a:spcPts val="95"/>
              </a:spcBef>
            </a:pPr>
            <a:r>
              <a:rPr dirty="0" sz="2000" spc="-10">
                <a:latin typeface="Calibri"/>
                <a:cs typeface="Calibri"/>
              </a:rPr>
              <a:t>Rp124.000.000.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ts val="2635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200" b="1">
                <a:latin typeface="Calibri"/>
                <a:cs typeface="Calibri"/>
              </a:rPr>
              <a:t>b.</a:t>
            </a:r>
            <a:r>
              <a:rPr dirty="0" sz="2200" spc="-4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(2)</a:t>
            </a:r>
            <a:r>
              <a:rPr dirty="0" sz="2200" spc="-2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Bonus</a:t>
            </a:r>
            <a:r>
              <a:rPr dirty="0" sz="2200" spc="-4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yang</a:t>
            </a:r>
            <a:r>
              <a:rPr dirty="0" sz="2200" spc="-40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dibayarkan</a:t>
            </a:r>
            <a:r>
              <a:rPr dirty="0" sz="2200" spc="-5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ke</a:t>
            </a:r>
            <a:r>
              <a:rPr dirty="0" sz="2200" spc="-3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Lia,</a:t>
            </a:r>
            <a:r>
              <a:rPr dirty="0" sz="2200" spc="-40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Rp7.500.000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01266"/>
            <a:ext cx="8074025" cy="4430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7505" indent="-34480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L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12‐15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Keikutsertaan</a:t>
            </a:r>
            <a:r>
              <a:rPr dirty="0" sz="2500" spc="-5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rekan</a:t>
            </a:r>
            <a:r>
              <a:rPr dirty="0" sz="2500" spc="-35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baru</a:t>
            </a:r>
            <a:r>
              <a:rPr dirty="0" sz="2500" spc="-5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dengan</a:t>
            </a:r>
            <a:r>
              <a:rPr dirty="0" sz="2500" spc="-5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bonus</a:t>
            </a:r>
            <a:r>
              <a:rPr dirty="0" sz="2500" spc="48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TJN.</a:t>
            </a:r>
            <a:r>
              <a:rPr dirty="0" sz="2500" spc="-40" b="1">
                <a:latin typeface="Calibri"/>
                <a:cs typeface="Calibri"/>
              </a:rPr>
              <a:t> </a:t>
            </a:r>
            <a:r>
              <a:rPr dirty="0" sz="2500" spc="-50" b="1">
                <a:latin typeface="Calibri"/>
                <a:cs typeface="Calibri"/>
              </a:rPr>
              <a:t>3</a:t>
            </a:r>
            <a:endParaRPr sz="2500">
              <a:latin typeface="Calibri"/>
              <a:cs typeface="Calibri"/>
            </a:endParaRPr>
          </a:p>
          <a:p>
            <a:pPr algn="just" marL="354965" marR="5080" indent="-342900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4965" algn="l"/>
                <a:tab pos="356870" algn="l"/>
              </a:tabLst>
            </a:pPr>
            <a:r>
              <a:rPr dirty="0" sz="2500">
                <a:latin typeface="Calibri"/>
                <a:cs typeface="Calibri"/>
              </a:rPr>
              <a:t>	G.</a:t>
            </a:r>
            <a:r>
              <a:rPr dirty="0" sz="2500" spc="6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Fariz</a:t>
            </a:r>
            <a:r>
              <a:rPr dirty="0" sz="2500" spc="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T.</a:t>
            </a:r>
            <a:r>
              <a:rPr dirty="0" sz="2500" spc="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Mulyadi</a:t>
            </a:r>
            <a:r>
              <a:rPr dirty="0" sz="2500" spc="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merupakan</a:t>
            </a:r>
            <a:r>
              <a:rPr dirty="0" sz="2500" spc="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di</a:t>
            </a:r>
            <a:r>
              <a:rPr dirty="0" sz="2500" spc="6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Konsultan </a:t>
            </a:r>
            <a:r>
              <a:rPr dirty="0" sz="2500">
                <a:latin typeface="Calibri"/>
                <a:cs typeface="Calibri"/>
              </a:rPr>
              <a:t>Kesempatan</a:t>
            </a:r>
            <a:r>
              <a:rPr dirty="0" sz="2500" spc="1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Mewah.</a:t>
            </a:r>
            <a:r>
              <a:rPr dirty="0" sz="2500" spc="1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Fariz</a:t>
            </a:r>
            <a:r>
              <a:rPr dirty="0" sz="2500" spc="1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1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Mulyadi</a:t>
            </a:r>
            <a:r>
              <a:rPr dirty="0" sz="2500" spc="1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berbagi</a:t>
            </a:r>
            <a:r>
              <a:rPr dirty="0" sz="2500" spc="1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15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sama </a:t>
            </a:r>
            <a:r>
              <a:rPr dirty="0" sz="2500">
                <a:latin typeface="Calibri"/>
                <a:cs typeface="Calibri"/>
              </a:rPr>
              <a:t>rata.</a:t>
            </a:r>
            <a:r>
              <a:rPr dirty="0" sz="2500" spc="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D.</a:t>
            </a:r>
            <a:r>
              <a:rPr dirty="0" sz="2500" spc="6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Partogi</a:t>
            </a:r>
            <a:r>
              <a:rPr dirty="0" sz="2500" spc="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akan</a:t>
            </a:r>
            <a:r>
              <a:rPr dirty="0" sz="2500" spc="3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diikutsertakan</a:t>
            </a:r>
            <a:r>
              <a:rPr dirty="0" sz="2500" spc="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dalam</a:t>
            </a:r>
            <a:r>
              <a:rPr dirty="0" sz="2500" spc="3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persekutuan. </a:t>
            </a:r>
            <a:r>
              <a:rPr dirty="0" sz="2500">
                <a:latin typeface="Calibri"/>
                <a:cs typeface="Calibri"/>
              </a:rPr>
              <a:t>Sebelum</a:t>
            </a:r>
            <a:r>
              <a:rPr dirty="0" sz="2500" spc="1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keikutsertaan,</a:t>
            </a:r>
            <a:r>
              <a:rPr dirty="0" sz="2500" spc="1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peralatan</a:t>
            </a:r>
            <a:r>
              <a:rPr dirty="0" sz="2500" spc="19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dinilai</a:t>
            </a:r>
            <a:r>
              <a:rPr dirty="0" sz="2500" spc="18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turun</a:t>
            </a:r>
            <a:r>
              <a:rPr dirty="0" sz="2500" spc="18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sebesar </a:t>
            </a:r>
            <a:r>
              <a:rPr dirty="0" sz="2500">
                <a:latin typeface="Calibri"/>
                <a:cs typeface="Calibri"/>
              </a:rPr>
              <a:t>Rp18.000.000.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Saldo</a:t>
            </a:r>
            <a:r>
              <a:rPr dirty="0" sz="2500" spc="25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masing‐masing</a:t>
            </a:r>
            <a:r>
              <a:rPr dirty="0" sz="2500" spc="25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26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sebelum </a:t>
            </a:r>
            <a:r>
              <a:rPr dirty="0" sz="2500">
                <a:latin typeface="Calibri"/>
                <a:cs typeface="Calibri"/>
              </a:rPr>
              <a:t>valuasi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ulang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adalah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Rp133.000.000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Rp85.000.000.</a:t>
            </a:r>
            <a:endParaRPr sz="2500">
              <a:latin typeface="Calibri"/>
              <a:cs typeface="Calibri"/>
            </a:endParaRPr>
          </a:p>
          <a:p>
            <a:pPr algn="just" marL="524510" indent="-511809">
              <a:lnSpc>
                <a:spcPct val="100000"/>
              </a:lnSpc>
              <a:buAutoNum type="alphaLcPeriod"/>
              <a:tabLst>
                <a:tab pos="524510" algn="l"/>
              </a:tabLst>
            </a:pPr>
            <a:r>
              <a:rPr dirty="0" sz="2500">
                <a:latin typeface="Calibri"/>
                <a:cs typeface="Calibri"/>
              </a:rPr>
              <a:t>Buatlah</a:t>
            </a:r>
            <a:r>
              <a:rPr dirty="0" sz="2500" spc="-1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jurnal</a:t>
            </a:r>
            <a:r>
              <a:rPr dirty="0" sz="2500" spc="-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-1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penilaian</a:t>
            </a:r>
            <a:r>
              <a:rPr dirty="0" sz="2500" spc="-9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kembali</a:t>
            </a:r>
            <a:r>
              <a:rPr dirty="0" sz="2500" spc="-1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aset.</a:t>
            </a:r>
            <a:endParaRPr sz="2500">
              <a:latin typeface="Calibri"/>
              <a:cs typeface="Calibri"/>
            </a:endParaRPr>
          </a:p>
          <a:p>
            <a:pPr algn="just" marL="523875" marR="9525" indent="-511809">
              <a:lnSpc>
                <a:spcPct val="80000"/>
              </a:lnSpc>
              <a:spcBef>
                <a:spcPts val="600"/>
              </a:spcBef>
              <a:buAutoNum type="alphaLcPeriod"/>
              <a:tabLst>
                <a:tab pos="526415" algn="l"/>
              </a:tabLst>
            </a:pPr>
            <a:r>
              <a:rPr dirty="0" sz="2500">
                <a:latin typeface="Calibri"/>
                <a:cs typeface="Calibri"/>
              </a:rPr>
              <a:t>Buatlah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jurnal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keikutsertaan</a:t>
            </a:r>
            <a:r>
              <a:rPr dirty="0" sz="2500" spc="3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Partogi</a:t>
            </a:r>
            <a:r>
              <a:rPr dirty="0" sz="2500" spc="3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dalam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situasi 	berikut.</a:t>
            </a:r>
            <a:endParaRPr sz="2500">
              <a:latin typeface="Calibri"/>
              <a:cs typeface="Calibri"/>
            </a:endParaRPr>
          </a:p>
          <a:p>
            <a:pPr algn="just" lvl="1" marL="928369" indent="-51562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928369" algn="l"/>
              </a:tabLst>
            </a:pPr>
            <a:r>
              <a:rPr dirty="0" sz="2200">
                <a:latin typeface="Calibri"/>
                <a:cs typeface="Calibri"/>
              </a:rPr>
              <a:t>Partogi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membeli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20%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hak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kepemilikan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Rp40.000.000.</a:t>
            </a:r>
            <a:endParaRPr sz="2200">
              <a:latin typeface="Calibri"/>
              <a:cs typeface="Calibri"/>
            </a:endParaRPr>
          </a:p>
          <a:p>
            <a:pPr algn="just" lvl="1" marL="928369" indent="-515620">
              <a:lnSpc>
                <a:spcPts val="2635"/>
              </a:lnSpc>
              <a:buAutoNum type="arabicPeriod"/>
              <a:tabLst>
                <a:tab pos="928369" algn="l"/>
              </a:tabLst>
            </a:pPr>
            <a:r>
              <a:rPr dirty="0" sz="2200">
                <a:latin typeface="Calibri"/>
                <a:cs typeface="Calibri"/>
              </a:rPr>
              <a:t>Partogi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membeli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30%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hak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kepemilikan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Rp112.000.000.</a:t>
            </a:r>
            <a:endParaRPr sz="2200">
              <a:latin typeface="Calibri"/>
              <a:cs typeface="Calibri"/>
            </a:endParaRPr>
          </a:p>
          <a:p>
            <a:pPr marL="426084" indent="-413384">
              <a:lnSpc>
                <a:spcPts val="2995"/>
              </a:lnSpc>
              <a:buFont typeface="Arial MT"/>
              <a:buChar char="•"/>
              <a:tabLst>
                <a:tab pos="426084" algn="l"/>
              </a:tabLst>
            </a:pPr>
            <a:r>
              <a:rPr dirty="0" sz="2500" b="1">
                <a:latin typeface="Calibri"/>
                <a:cs typeface="Calibri"/>
              </a:rPr>
              <a:t>b.</a:t>
            </a:r>
            <a:r>
              <a:rPr dirty="0" sz="2500" spc="-6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(1)</a:t>
            </a:r>
            <a:r>
              <a:rPr dirty="0" sz="2500" spc="-55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Bonus</a:t>
            </a:r>
            <a:r>
              <a:rPr dirty="0" sz="2500" spc="-5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yang</a:t>
            </a:r>
            <a:r>
              <a:rPr dirty="0" sz="2500" spc="-55" b="1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dibayarkan</a:t>
            </a:r>
            <a:r>
              <a:rPr dirty="0" sz="2500" spc="-55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untuk</a:t>
            </a:r>
            <a:r>
              <a:rPr dirty="0" sz="2500" spc="-65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Partogi,</a:t>
            </a:r>
            <a:r>
              <a:rPr dirty="0" sz="2500" spc="-50" b="1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Rp8.000.000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2026411"/>
            <a:ext cx="8074025" cy="4158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Calibri"/>
                <a:cs typeface="Calibri"/>
              </a:rPr>
              <a:t>L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12‐16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Bonus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rekan,</a:t>
            </a:r>
            <a:r>
              <a:rPr dirty="0" sz="1800" spc="-5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laporan</a:t>
            </a:r>
            <a:r>
              <a:rPr dirty="0" sz="1800" spc="-5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ekuitas</a:t>
            </a:r>
            <a:r>
              <a:rPr dirty="0" sz="1800" spc="-5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rekan</a:t>
            </a:r>
            <a:r>
              <a:rPr dirty="0" sz="1800" spc="3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TJN.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2.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3.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spc="-50" b="1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  <a:p>
            <a:pPr algn="just" marL="355600" marR="6985" indent="-342900">
              <a:lnSpc>
                <a:spcPct val="800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>
                <a:latin typeface="Calibri"/>
                <a:cs typeface="Calibri"/>
              </a:rPr>
              <a:t>Persekutuan</a:t>
            </a:r>
            <a:r>
              <a:rPr dirty="0" sz="1800" spc="2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Adhitama</a:t>
            </a:r>
            <a:r>
              <a:rPr dirty="0" sz="1800" spc="2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Investor</a:t>
            </a:r>
            <a:r>
              <a:rPr dirty="0" sz="1800" spc="2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Associates</a:t>
            </a:r>
            <a:r>
              <a:rPr dirty="0" sz="1800" spc="2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memulai</a:t>
            </a:r>
            <a:r>
              <a:rPr dirty="0" sz="1800" spc="2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usaha</a:t>
            </a:r>
            <a:r>
              <a:rPr dirty="0" sz="1800" spc="2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pada</a:t>
            </a:r>
            <a:r>
              <a:rPr dirty="0" sz="1800" spc="2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</a:t>
            </a:r>
            <a:r>
              <a:rPr dirty="0" sz="1800" spc="2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Januari</a:t>
            </a:r>
            <a:r>
              <a:rPr dirty="0" sz="1800" spc="27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2014 </a:t>
            </a:r>
            <a:r>
              <a:rPr dirty="0" sz="1800">
                <a:latin typeface="Calibri"/>
                <a:cs typeface="Calibri"/>
              </a:rPr>
              <a:t>dengan</a:t>
            </a:r>
            <a:r>
              <a:rPr dirty="0" sz="1800" spc="-7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kontribusi</a:t>
            </a:r>
            <a:r>
              <a:rPr dirty="0" sz="1800" spc="-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rekan</a:t>
            </a:r>
            <a:r>
              <a:rPr dirty="0" sz="1800" spc="-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sebagai</a:t>
            </a:r>
            <a:r>
              <a:rPr dirty="0" sz="1800" spc="-7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berikut.</a:t>
            </a:r>
            <a:endParaRPr sz="1800">
              <a:latin typeface="Calibri"/>
              <a:cs typeface="Calibri"/>
            </a:endParaRPr>
          </a:p>
          <a:p>
            <a:pPr algn="just" lvl="1" marL="753745" indent="-283845">
              <a:lnSpc>
                <a:spcPct val="100000"/>
              </a:lnSpc>
              <a:spcBef>
                <a:spcPts val="15"/>
              </a:spcBef>
              <a:buFont typeface="Arial MT"/>
              <a:buChar char="–"/>
              <a:tabLst>
                <a:tab pos="753745" algn="l"/>
              </a:tabLst>
            </a:pPr>
            <a:r>
              <a:rPr dirty="0" sz="1500">
                <a:latin typeface="Calibri"/>
                <a:cs typeface="Calibri"/>
              </a:rPr>
              <a:t>Dena</a:t>
            </a:r>
            <a:r>
              <a:rPr dirty="0" sz="1500" spc="-3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Olivia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Rp180.000.000</a:t>
            </a:r>
            <a:endParaRPr sz="1500">
              <a:latin typeface="Calibri"/>
              <a:cs typeface="Calibri"/>
            </a:endParaRPr>
          </a:p>
          <a:p>
            <a:pPr algn="just" lvl="1" marL="753110" indent="-283845">
              <a:lnSpc>
                <a:spcPts val="1795"/>
              </a:lnSpc>
              <a:buFont typeface="Arial MT"/>
              <a:buChar char="–"/>
              <a:tabLst>
                <a:tab pos="753110" algn="l"/>
              </a:tabLst>
            </a:pPr>
            <a:r>
              <a:rPr dirty="0" sz="1500">
                <a:latin typeface="Calibri"/>
                <a:cs typeface="Calibri"/>
              </a:rPr>
              <a:t>Bima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 spc="-20">
                <a:latin typeface="Calibri"/>
                <a:cs typeface="Calibri"/>
              </a:rPr>
              <a:t>Taufi </a:t>
            </a:r>
            <a:r>
              <a:rPr dirty="0" sz="1500">
                <a:latin typeface="Calibri"/>
                <a:cs typeface="Calibri"/>
              </a:rPr>
              <a:t>k</a:t>
            </a:r>
            <a:r>
              <a:rPr dirty="0" sz="1500" spc="-10">
                <a:latin typeface="Calibri"/>
                <a:cs typeface="Calibri"/>
              </a:rPr>
              <a:t> 120.000.000</a:t>
            </a:r>
            <a:endParaRPr sz="1500">
              <a:latin typeface="Calibri"/>
              <a:cs typeface="Calibri"/>
            </a:endParaRPr>
          </a:p>
          <a:p>
            <a:pPr algn="just" marL="354965" indent="-342265">
              <a:lnSpc>
                <a:spcPts val="2155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Calibri"/>
                <a:cs typeface="Calibri"/>
              </a:rPr>
              <a:t>Berikut</a:t>
            </a:r>
            <a:r>
              <a:rPr dirty="0" sz="1800" spc="-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ini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adalah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transaksi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tambahan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dilakukan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selama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tahun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berjalan:</a:t>
            </a:r>
            <a:endParaRPr sz="1800">
              <a:latin typeface="Calibri"/>
              <a:cs typeface="Calibri"/>
            </a:endParaRPr>
          </a:p>
          <a:p>
            <a:pPr algn="just" marL="527050" marR="5080" indent="-514350">
              <a:lnSpc>
                <a:spcPct val="80000"/>
              </a:lnSpc>
              <a:spcBef>
                <a:spcPts val="430"/>
              </a:spcBef>
              <a:buAutoNum type="arabicPeriod"/>
              <a:tabLst>
                <a:tab pos="527050" algn="l"/>
                <a:tab pos="530860" algn="l"/>
              </a:tabLst>
            </a:pPr>
            <a:r>
              <a:rPr dirty="0" sz="1800">
                <a:latin typeface="Calibri"/>
                <a:cs typeface="Calibri"/>
              </a:rPr>
              <a:t>	Pada</a:t>
            </a:r>
            <a:r>
              <a:rPr dirty="0" sz="1800" spc="19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awal</a:t>
            </a:r>
            <a:r>
              <a:rPr dirty="0" sz="1800" spc="19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Januari,</a:t>
            </a:r>
            <a:r>
              <a:rPr dirty="0" sz="1800" spc="20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Rani</a:t>
            </a:r>
            <a:r>
              <a:rPr dirty="0" sz="1800" spc="19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Cinta</a:t>
            </a:r>
            <a:r>
              <a:rPr dirty="0" sz="1800" spc="20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diikutsertakan</a:t>
            </a:r>
            <a:r>
              <a:rPr dirty="0" sz="1800" spc="19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dalam</a:t>
            </a:r>
            <a:r>
              <a:rPr dirty="0" sz="1800" spc="20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persekutuan</a:t>
            </a:r>
            <a:r>
              <a:rPr dirty="0" sz="1800" spc="195">
                <a:latin typeface="Calibri"/>
                <a:cs typeface="Calibri"/>
              </a:rPr>
              <a:t>  </a:t>
            </a:r>
            <a:r>
              <a:rPr dirty="0" sz="1800" spc="-10">
                <a:latin typeface="Calibri"/>
                <a:cs typeface="Calibri"/>
              </a:rPr>
              <a:t>dengan </a:t>
            </a:r>
            <a:r>
              <a:rPr dirty="0" sz="1800">
                <a:latin typeface="Calibri"/>
                <a:cs typeface="Calibri"/>
              </a:rPr>
              <a:t>kontribusi</a:t>
            </a:r>
            <a:r>
              <a:rPr dirty="0" sz="1800" spc="3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sebesar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Rp75.000.000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20%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hak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kepemilikan.</a:t>
            </a:r>
            <a:endParaRPr sz="1800">
              <a:latin typeface="Calibri"/>
              <a:cs typeface="Calibri"/>
            </a:endParaRPr>
          </a:p>
          <a:p>
            <a:pPr algn="just" marL="527050" marR="7620" indent="-514350">
              <a:lnSpc>
                <a:spcPts val="1730"/>
              </a:lnSpc>
              <a:spcBef>
                <a:spcPts val="415"/>
              </a:spcBef>
              <a:buAutoNum type="arabicPeriod"/>
              <a:tabLst>
                <a:tab pos="527050" algn="l"/>
                <a:tab pos="530225" algn="l"/>
              </a:tabLst>
            </a:pPr>
            <a:r>
              <a:rPr dirty="0" sz="1800">
                <a:latin typeface="Calibri"/>
                <a:cs typeface="Calibri"/>
              </a:rPr>
              <a:t>	Laba</a:t>
            </a:r>
            <a:r>
              <a:rPr dirty="0" sz="1800" spc="48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bersih</a:t>
            </a:r>
            <a:r>
              <a:rPr dirty="0" sz="1800" spc="4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2014</a:t>
            </a:r>
            <a:r>
              <a:rPr dirty="0" sz="1800" spc="48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sebesar</a:t>
            </a:r>
            <a:r>
              <a:rPr dirty="0" sz="1800" spc="4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Rp150.000.000.</a:t>
            </a:r>
            <a:r>
              <a:rPr dirty="0" sz="1800" spc="4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Selain</a:t>
            </a:r>
            <a:r>
              <a:rPr dirty="0" sz="1800" spc="48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itu,</a:t>
            </a:r>
            <a:r>
              <a:rPr dirty="0" sz="1800" spc="48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Dena</a:t>
            </a:r>
            <a:r>
              <a:rPr dirty="0" sz="1800" spc="4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Olivia</a:t>
            </a:r>
            <a:r>
              <a:rPr dirty="0" sz="1800" spc="48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menerima </a:t>
            </a:r>
            <a:r>
              <a:rPr dirty="0" sz="1800">
                <a:latin typeface="Calibri"/>
                <a:cs typeface="Calibri"/>
              </a:rPr>
              <a:t>tunjangan</a:t>
            </a:r>
            <a:r>
              <a:rPr dirty="0" sz="1800" spc="12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gaji</a:t>
            </a:r>
            <a:r>
              <a:rPr dirty="0" sz="1800" spc="13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sebesar</a:t>
            </a:r>
            <a:r>
              <a:rPr dirty="0" sz="1800" spc="13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Rp40.000.000</a:t>
            </a:r>
            <a:r>
              <a:rPr dirty="0" sz="1800" spc="12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selama</a:t>
            </a:r>
            <a:r>
              <a:rPr dirty="0" sz="1800" spc="13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tahun</a:t>
            </a:r>
            <a:r>
              <a:rPr dirty="0" sz="1800" spc="13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berjalan.</a:t>
            </a:r>
            <a:r>
              <a:rPr dirty="0" sz="1800" spc="13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Ketiga</a:t>
            </a:r>
            <a:r>
              <a:rPr dirty="0" sz="1800" spc="135">
                <a:latin typeface="Calibri"/>
                <a:cs typeface="Calibri"/>
              </a:rPr>
              <a:t>  </a:t>
            </a:r>
            <a:r>
              <a:rPr dirty="0" sz="1800" spc="-10">
                <a:latin typeface="Calibri"/>
                <a:cs typeface="Calibri"/>
              </a:rPr>
              <a:t>rekan </a:t>
            </a:r>
            <a:r>
              <a:rPr dirty="0" sz="1800">
                <a:latin typeface="Calibri"/>
                <a:cs typeface="Calibri"/>
              </a:rPr>
              <a:t>sepakat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rasio</a:t>
            </a:r>
            <a:r>
              <a:rPr dirty="0" sz="1800" spc="1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pembagian</a:t>
            </a:r>
            <a:r>
              <a:rPr dirty="0" sz="1800" spc="13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1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sama</a:t>
            </a:r>
            <a:r>
              <a:rPr dirty="0" sz="1800" spc="1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dengan</a:t>
            </a:r>
            <a:r>
              <a:rPr dirty="0" sz="1800" spc="1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saldo</a:t>
            </a:r>
            <a:r>
              <a:rPr dirty="0" sz="1800" spc="1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modal</a:t>
            </a:r>
            <a:r>
              <a:rPr dirty="0" sz="1800" spc="1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setelah</a:t>
            </a:r>
            <a:r>
              <a:rPr dirty="0" sz="1800" spc="1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keikutsertaan Cinta.</a:t>
            </a:r>
            <a:endParaRPr sz="1800">
              <a:latin typeface="Calibri"/>
              <a:cs typeface="Calibri"/>
            </a:endParaRPr>
          </a:p>
          <a:p>
            <a:pPr algn="just" marL="527050" marR="5715" indent="-514350">
              <a:lnSpc>
                <a:spcPct val="80000"/>
              </a:lnSpc>
              <a:spcBef>
                <a:spcPts val="440"/>
              </a:spcBef>
              <a:buAutoNum type="arabicPeriod"/>
              <a:tabLst>
                <a:tab pos="527050" algn="l"/>
                <a:tab pos="530860" algn="l"/>
              </a:tabLst>
            </a:pPr>
            <a:r>
              <a:rPr dirty="0" sz="1800">
                <a:latin typeface="Calibri"/>
                <a:cs typeface="Calibri"/>
              </a:rPr>
              <a:t>	Jumlah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penarikan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oleh</a:t>
            </a:r>
            <a:r>
              <a:rPr dirty="0" sz="1800" spc="2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para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rekan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sama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dengan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setengah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dari</a:t>
            </a:r>
            <a:r>
              <a:rPr dirty="0" sz="1800" spc="2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kenaikan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saldo </a:t>
            </a:r>
            <a:r>
              <a:rPr dirty="0" sz="1800">
                <a:latin typeface="Calibri"/>
                <a:cs typeface="Calibri"/>
              </a:rPr>
              <a:t>modal</a:t>
            </a:r>
            <a:r>
              <a:rPr dirty="0" sz="1800" spc="4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berasal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dari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sisa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tersedia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setelah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tunjangan</a:t>
            </a:r>
            <a:r>
              <a:rPr dirty="0" sz="1800" spc="25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gaji.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Siapkan </a:t>
            </a:r>
            <a:r>
              <a:rPr dirty="0" sz="1800">
                <a:latin typeface="Calibri"/>
                <a:cs typeface="Calibri"/>
              </a:rPr>
              <a:t>laporan</a:t>
            </a:r>
            <a:r>
              <a:rPr dirty="0" sz="1800" spc="14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ekuitas</a:t>
            </a:r>
            <a:r>
              <a:rPr dirty="0" sz="1800" spc="14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persekutuan</a:t>
            </a:r>
            <a:r>
              <a:rPr dirty="0" sz="1800" spc="14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14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tahun</a:t>
            </a:r>
            <a:r>
              <a:rPr dirty="0" sz="1800" spc="14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14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berakhir</a:t>
            </a:r>
            <a:r>
              <a:rPr dirty="0" sz="1800" spc="14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pada</a:t>
            </a:r>
            <a:r>
              <a:rPr dirty="0" sz="1800" spc="14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tanggal</a:t>
            </a:r>
            <a:r>
              <a:rPr dirty="0" sz="1800" spc="140">
                <a:latin typeface="Calibri"/>
                <a:cs typeface="Calibri"/>
              </a:rPr>
              <a:t>  </a:t>
            </a:r>
            <a:r>
              <a:rPr dirty="0" sz="1800" spc="-25">
                <a:latin typeface="Calibri"/>
                <a:cs typeface="Calibri"/>
              </a:rPr>
              <a:t>31 </a:t>
            </a:r>
            <a:r>
              <a:rPr dirty="0" sz="1800">
                <a:latin typeface="Calibri"/>
                <a:cs typeface="Calibri"/>
              </a:rPr>
              <a:t>Desember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2014.</a:t>
            </a:r>
            <a:endParaRPr sz="1800">
              <a:latin typeface="Calibri"/>
              <a:cs typeface="Calibri"/>
            </a:endParaRPr>
          </a:p>
          <a:p>
            <a:pPr algn="just" lvl="1"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latin typeface="Calibri"/>
                <a:cs typeface="Calibri"/>
              </a:rPr>
              <a:t>Modal,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Dena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Olivia,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31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Desember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2014, </a:t>
            </a:r>
            <a:r>
              <a:rPr dirty="0" sz="1800" spc="-10" b="1">
                <a:latin typeface="Calibri"/>
                <a:cs typeface="Calibri"/>
              </a:rPr>
              <a:t>Rp226.400.000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28" y="2011933"/>
            <a:ext cx="8072755" cy="4518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L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12‐17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Pengunduran</a:t>
            </a:r>
            <a:r>
              <a:rPr dirty="0" sz="2200" spc="-7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diri</a:t>
            </a:r>
            <a:r>
              <a:rPr dirty="0" sz="2200" spc="-5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seorang</a:t>
            </a:r>
            <a:r>
              <a:rPr dirty="0" sz="2200" spc="-5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rekan</a:t>
            </a:r>
            <a:r>
              <a:rPr dirty="0" sz="2200" spc="-5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TJN.</a:t>
            </a:r>
            <a:r>
              <a:rPr dirty="0" sz="2200" spc="-65" b="1">
                <a:latin typeface="Calibri"/>
                <a:cs typeface="Calibri"/>
              </a:rPr>
              <a:t> </a:t>
            </a:r>
            <a:r>
              <a:rPr dirty="0" sz="2200" spc="-50" b="1">
                <a:latin typeface="Calibri"/>
                <a:cs typeface="Calibri"/>
              </a:rPr>
              <a:t>3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Nina</a:t>
            </a:r>
            <a:r>
              <a:rPr dirty="0" sz="2200" spc="43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Rania</a:t>
            </a:r>
            <a:r>
              <a:rPr dirty="0" sz="2200" spc="4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akan</a:t>
            </a:r>
            <a:r>
              <a:rPr dirty="0" sz="2200" spc="4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mengundurkan</a:t>
            </a:r>
            <a:r>
              <a:rPr dirty="0" sz="2200" spc="4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diri</a:t>
            </a:r>
            <a:r>
              <a:rPr dirty="0" sz="2200" spc="4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dari</a:t>
            </a:r>
            <a:r>
              <a:rPr dirty="0" sz="2200" spc="43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4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Rania</a:t>
            </a:r>
            <a:r>
              <a:rPr dirty="0" sz="2200" spc="440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dan </a:t>
            </a:r>
            <a:r>
              <a:rPr dirty="0" sz="2200">
                <a:latin typeface="Calibri"/>
                <a:cs typeface="Calibri"/>
              </a:rPr>
              <a:t>Associates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pada</a:t>
            </a:r>
            <a:r>
              <a:rPr dirty="0" sz="2200" spc="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akhir</a:t>
            </a:r>
            <a:r>
              <a:rPr dirty="0" sz="2200" spc="22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fiskal</a:t>
            </a:r>
            <a:r>
              <a:rPr dirty="0" sz="2200" spc="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berjalan,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tanggal</a:t>
            </a:r>
            <a:r>
              <a:rPr dirty="0" sz="2200" spc="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31</a:t>
            </a:r>
            <a:r>
              <a:rPr dirty="0" sz="2200" spc="4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Maret. </a:t>
            </a:r>
            <a:r>
              <a:rPr dirty="0" sz="2200">
                <a:latin typeface="Calibri"/>
                <a:cs typeface="Calibri"/>
              </a:rPr>
              <a:t>Setelah</a:t>
            </a:r>
            <a:r>
              <a:rPr dirty="0" sz="2200" spc="229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menutup</a:t>
            </a:r>
            <a:r>
              <a:rPr dirty="0" sz="2200" spc="2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akun‐akun,</a:t>
            </a:r>
            <a:r>
              <a:rPr dirty="0" sz="2200" spc="2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2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229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para</a:t>
            </a:r>
            <a:r>
              <a:rPr dirty="0" sz="2200" spc="229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229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adalah </a:t>
            </a:r>
            <a:r>
              <a:rPr dirty="0" sz="2200">
                <a:latin typeface="Calibri"/>
                <a:cs typeface="Calibri"/>
              </a:rPr>
              <a:t>sebagai</a:t>
            </a:r>
            <a:r>
              <a:rPr dirty="0" sz="2200" spc="24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berikut:</a:t>
            </a:r>
            <a:r>
              <a:rPr dirty="0" sz="2200" spc="25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Nina</a:t>
            </a:r>
            <a:r>
              <a:rPr dirty="0" sz="2200" spc="254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Rania,</a:t>
            </a:r>
            <a:r>
              <a:rPr dirty="0" sz="2200" spc="254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Rp265.000.000;</a:t>
            </a:r>
            <a:r>
              <a:rPr dirty="0" sz="2200" spc="25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Sarah</a:t>
            </a:r>
            <a:r>
              <a:rPr dirty="0" sz="2200" spc="250">
                <a:latin typeface="Calibri"/>
                <a:cs typeface="Calibri"/>
              </a:rPr>
              <a:t>   </a:t>
            </a:r>
            <a:r>
              <a:rPr dirty="0" sz="2200" spc="-10">
                <a:latin typeface="Calibri"/>
                <a:cs typeface="Calibri"/>
              </a:rPr>
              <a:t>Fitra, </a:t>
            </a:r>
            <a:r>
              <a:rPr dirty="0" sz="2200">
                <a:latin typeface="Calibri"/>
                <a:cs typeface="Calibri"/>
              </a:rPr>
              <a:t>Rp130.000.000;</a:t>
            </a:r>
            <a:r>
              <a:rPr dirty="0" sz="2200" spc="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Anton</a:t>
            </a:r>
            <a:r>
              <a:rPr dirty="0" sz="2200" spc="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Firas,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Rp165.000.000.</a:t>
            </a:r>
            <a:r>
              <a:rPr dirty="0" sz="2200" spc="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Mereka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membagi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1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bersih</a:t>
            </a:r>
            <a:r>
              <a:rPr dirty="0" sz="2200" spc="1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rugi</a:t>
            </a:r>
            <a:r>
              <a:rPr dirty="0" sz="2200" spc="1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bersih</a:t>
            </a:r>
            <a:r>
              <a:rPr dirty="0" sz="2200" spc="1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1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rasio</a:t>
            </a:r>
            <a:r>
              <a:rPr dirty="0" sz="2200" spc="1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3:2:2.</a:t>
            </a:r>
            <a:r>
              <a:rPr dirty="0" sz="2200" spc="1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Para</a:t>
            </a:r>
            <a:r>
              <a:rPr dirty="0" sz="2200" spc="1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17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sepakat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meningkatkan</a:t>
            </a:r>
            <a:r>
              <a:rPr dirty="0" sz="2200" spc="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nilai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persediaan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Rp24.000.000</a:t>
            </a:r>
            <a:r>
              <a:rPr dirty="0" sz="2200" spc="25">
                <a:latin typeface="Calibri"/>
                <a:cs typeface="Calibri"/>
              </a:rPr>
              <a:t>  </a:t>
            </a:r>
            <a:r>
              <a:rPr dirty="0" sz="2200" spc="-25">
                <a:latin typeface="Calibri"/>
                <a:cs typeface="Calibri"/>
              </a:rPr>
              <a:t>dan </a:t>
            </a:r>
            <a:r>
              <a:rPr dirty="0" sz="2200">
                <a:latin typeface="Calibri"/>
                <a:cs typeface="Calibri"/>
              </a:rPr>
              <a:t>meningkatkan</a:t>
            </a:r>
            <a:r>
              <a:rPr dirty="0" sz="2200" spc="3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3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penyisihan</a:t>
            </a:r>
            <a:r>
              <a:rPr dirty="0" sz="2200" spc="3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piutang</a:t>
            </a:r>
            <a:r>
              <a:rPr dirty="0" sz="2200" spc="3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tak</a:t>
            </a:r>
            <a:r>
              <a:rPr dirty="0" sz="2200" spc="3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tertagih</a:t>
            </a:r>
            <a:r>
              <a:rPr dirty="0" sz="2200" spc="36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sebesar </a:t>
            </a:r>
            <a:r>
              <a:rPr dirty="0" sz="2200">
                <a:latin typeface="Calibri"/>
                <a:cs typeface="Calibri"/>
              </a:rPr>
              <a:t>Rp3.000.000.</a:t>
            </a:r>
            <a:r>
              <a:rPr dirty="0" sz="2200" spc="4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Rania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setuju</a:t>
            </a:r>
            <a:r>
              <a:rPr dirty="0" sz="2200" spc="4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4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menerima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surat</a:t>
            </a:r>
            <a:r>
              <a:rPr dirty="0" sz="2200" spc="4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piutang</a:t>
            </a:r>
            <a:r>
              <a:rPr dirty="0" sz="2200" spc="4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senilai </a:t>
            </a:r>
            <a:r>
              <a:rPr dirty="0" sz="2200">
                <a:latin typeface="Calibri"/>
                <a:cs typeface="Calibri"/>
              </a:rPr>
              <a:t>Rp170.000.000</a:t>
            </a:r>
            <a:r>
              <a:rPr dirty="0" sz="2200" spc="470">
                <a:latin typeface="Calibri"/>
                <a:cs typeface="Calibri"/>
              </a:rPr>
              <a:t>   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475">
                <a:latin typeface="Calibri"/>
                <a:cs typeface="Calibri"/>
              </a:rPr>
              <a:t>    </a:t>
            </a:r>
            <a:r>
              <a:rPr dirty="0" sz="2200">
                <a:latin typeface="Calibri"/>
                <a:cs typeface="Calibri"/>
              </a:rPr>
              <a:t>penyelesaian</a:t>
            </a:r>
            <a:r>
              <a:rPr dirty="0" sz="2200" spc="470">
                <a:latin typeface="Calibri"/>
                <a:cs typeface="Calibri"/>
              </a:rPr>
              <a:t>    </a:t>
            </a:r>
            <a:r>
              <a:rPr dirty="0" sz="2200">
                <a:latin typeface="Calibri"/>
                <a:cs typeface="Calibri"/>
              </a:rPr>
              <a:t>sebagian</a:t>
            </a:r>
            <a:r>
              <a:rPr dirty="0" sz="2200" spc="475">
                <a:latin typeface="Calibri"/>
                <a:cs typeface="Calibri"/>
              </a:rPr>
              <a:t>    </a:t>
            </a:r>
            <a:r>
              <a:rPr dirty="0" sz="2200" spc="-10">
                <a:latin typeface="Calibri"/>
                <a:cs typeface="Calibri"/>
              </a:rPr>
              <a:t>ekuitas </a:t>
            </a:r>
            <a:r>
              <a:rPr dirty="0" sz="2200">
                <a:latin typeface="Calibri"/>
                <a:cs typeface="Calibri"/>
              </a:rPr>
              <a:t>kepemilikannya.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Sisa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klaimnya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akan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dibayarkan</a:t>
            </a:r>
            <a:r>
              <a:rPr dirty="0" sz="2200" spc="25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secara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tunai.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Fitra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2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Firas</a:t>
            </a:r>
            <a:r>
              <a:rPr dirty="0" sz="2200" spc="229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membagi</a:t>
            </a:r>
            <a:r>
              <a:rPr dirty="0" sz="2200" spc="229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rata</a:t>
            </a:r>
            <a:r>
              <a:rPr dirty="0" sz="2200" spc="229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229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bersih</a:t>
            </a:r>
            <a:r>
              <a:rPr dirty="0" sz="2200" spc="229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atau</a:t>
            </a:r>
            <a:r>
              <a:rPr dirty="0" sz="2200" spc="229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rugi</a:t>
            </a:r>
            <a:r>
              <a:rPr dirty="0" sz="2200" spc="2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bersih</a:t>
            </a:r>
            <a:r>
              <a:rPr dirty="0" sz="2200" spc="229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dalam persekutuan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baru.</a:t>
            </a:r>
            <a:endParaRPr sz="2200">
              <a:latin typeface="Calibri"/>
              <a:cs typeface="Calibri"/>
            </a:endParaRPr>
          </a:p>
          <a:p>
            <a:pPr algn="just" marL="355600" marR="10160" indent="-343535">
              <a:lnSpc>
                <a:spcPts val="2110"/>
              </a:lnSpc>
              <a:spcBef>
                <a:spcPts val="50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Buatlah</a:t>
            </a:r>
            <a:r>
              <a:rPr dirty="0" sz="2200" spc="3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ayat</a:t>
            </a:r>
            <a:r>
              <a:rPr dirty="0" sz="2200" spc="3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jurnal</a:t>
            </a:r>
            <a:r>
              <a:rPr dirty="0" sz="2200" spc="3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3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mencatat</a:t>
            </a:r>
            <a:r>
              <a:rPr dirty="0" sz="2200" spc="3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(a)</a:t>
            </a:r>
            <a:r>
              <a:rPr dirty="0" sz="2200" spc="3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penyesuaian</a:t>
            </a:r>
            <a:r>
              <a:rPr dirty="0" sz="2200" spc="3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3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</a:t>
            </a:r>
            <a:r>
              <a:rPr dirty="0" sz="2200" spc="35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nilai pasarnya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(b)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pengunduran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diri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Rania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dari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persekutuan.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64512"/>
            <a:ext cx="7882890" cy="20739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>
                <a:latin typeface="Calibri"/>
                <a:cs typeface="Calibri"/>
              </a:rPr>
              <a:t>L</a:t>
            </a:r>
            <a:r>
              <a:rPr dirty="0" sz="3200" spc="-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12‐18</a:t>
            </a:r>
            <a:r>
              <a:rPr dirty="0" sz="3200" spc="-80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Laporan</a:t>
            </a:r>
            <a:r>
              <a:rPr dirty="0" sz="3200" spc="-9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ekuitas</a:t>
            </a:r>
            <a:r>
              <a:rPr dirty="0" sz="3200" spc="-9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rekan,</a:t>
            </a:r>
            <a:r>
              <a:rPr dirty="0" sz="3200" spc="-90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keikutsertaan </a:t>
            </a:r>
            <a:r>
              <a:rPr dirty="0" sz="3200" b="1">
                <a:latin typeface="Calibri"/>
                <a:cs typeface="Calibri"/>
              </a:rPr>
              <a:t>rekan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baru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TJN.</a:t>
            </a:r>
            <a:r>
              <a:rPr dirty="0" sz="3200" spc="-6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2,</a:t>
            </a:r>
            <a:r>
              <a:rPr dirty="0" sz="3200" spc="-5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3,</a:t>
            </a:r>
            <a:r>
              <a:rPr dirty="0" sz="3200" spc="-6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&amp;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spc="-50" b="1">
                <a:latin typeface="Calibri"/>
                <a:cs typeface="Calibri"/>
              </a:rPr>
              <a:t>5</a:t>
            </a:r>
            <a:endParaRPr sz="3200">
              <a:latin typeface="Calibri"/>
              <a:cs typeface="Calibri"/>
            </a:endParaRPr>
          </a:p>
          <a:p>
            <a:pPr marL="354965" marR="1684020" indent="-3429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200">
                <a:latin typeface="Calibri"/>
                <a:cs typeface="Calibri"/>
              </a:rPr>
              <a:t>Laporan</a:t>
            </a:r>
            <a:r>
              <a:rPr dirty="0" sz="3200" spc="-1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ekuitas</a:t>
            </a:r>
            <a:r>
              <a:rPr dirty="0" sz="3200" spc="-1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rekan</a:t>
            </a:r>
            <a:r>
              <a:rPr dirty="0" sz="3200" spc="-15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Persekutuan Bimaputera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adalah</a:t>
            </a:r>
            <a:r>
              <a:rPr dirty="0" sz="3200" spc="-10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sebagai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berikut.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776222" y="4233671"/>
            <a:ext cx="6722745" cy="2689860"/>
            <a:chOff x="1776222" y="4233671"/>
            <a:chExt cx="6722745" cy="268986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72645" y="4361154"/>
              <a:ext cx="1311014" cy="1272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776222" y="4233671"/>
              <a:ext cx="6722745" cy="140335"/>
            </a:xfrm>
            <a:custGeom>
              <a:avLst/>
              <a:gdLst/>
              <a:ahLst/>
              <a:cxnLst/>
              <a:rect l="l" t="t" r="r" b="b"/>
              <a:pathLst>
                <a:path w="6722745" h="140335">
                  <a:moveTo>
                    <a:pt x="6722364" y="140208"/>
                  </a:moveTo>
                  <a:lnTo>
                    <a:pt x="6722364" y="0"/>
                  </a:lnTo>
                  <a:lnTo>
                    <a:pt x="0" y="0"/>
                  </a:lnTo>
                  <a:lnTo>
                    <a:pt x="0" y="140208"/>
                  </a:lnTo>
                  <a:lnTo>
                    <a:pt x="6858" y="140208"/>
                  </a:lnTo>
                  <a:lnTo>
                    <a:pt x="6858" y="12954"/>
                  </a:lnTo>
                  <a:lnTo>
                    <a:pt x="12954" y="6858"/>
                  </a:lnTo>
                  <a:lnTo>
                    <a:pt x="12954" y="12954"/>
                  </a:lnTo>
                  <a:lnTo>
                    <a:pt x="6709409" y="12954"/>
                  </a:lnTo>
                  <a:lnTo>
                    <a:pt x="6709409" y="6858"/>
                  </a:lnTo>
                  <a:lnTo>
                    <a:pt x="6716268" y="12954"/>
                  </a:lnTo>
                  <a:lnTo>
                    <a:pt x="6716268" y="140208"/>
                  </a:lnTo>
                  <a:lnTo>
                    <a:pt x="6722364" y="140208"/>
                  </a:lnTo>
                  <a:close/>
                </a:path>
                <a:path w="6722745" h="140335">
                  <a:moveTo>
                    <a:pt x="12954" y="12954"/>
                  </a:moveTo>
                  <a:lnTo>
                    <a:pt x="12954" y="6858"/>
                  </a:lnTo>
                  <a:lnTo>
                    <a:pt x="6858" y="12954"/>
                  </a:lnTo>
                  <a:lnTo>
                    <a:pt x="12954" y="12954"/>
                  </a:lnTo>
                  <a:close/>
                </a:path>
                <a:path w="6722745" h="140335">
                  <a:moveTo>
                    <a:pt x="12954" y="140208"/>
                  </a:moveTo>
                  <a:lnTo>
                    <a:pt x="12954" y="12954"/>
                  </a:lnTo>
                  <a:lnTo>
                    <a:pt x="6858" y="12954"/>
                  </a:lnTo>
                  <a:lnTo>
                    <a:pt x="6858" y="140208"/>
                  </a:lnTo>
                  <a:lnTo>
                    <a:pt x="12954" y="140208"/>
                  </a:lnTo>
                  <a:close/>
                </a:path>
                <a:path w="6722745" h="140335">
                  <a:moveTo>
                    <a:pt x="6716268" y="12954"/>
                  </a:moveTo>
                  <a:lnTo>
                    <a:pt x="6709409" y="6858"/>
                  </a:lnTo>
                  <a:lnTo>
                    <a:pt x="6709409" y="12954"/>
                  </a:lnTo>
                  <a:lnTo>
                    <a:pt x="6716268" y="12954"/>
                  </a:lnTo>
                  <a:close/>
                </a:path>
                <a:path w="6722745" h="140335">
                  <a:moveTo>
                    <a:pt x="6716268" y="140208"/>
                  </a:moveTo>
                  <a:lnTo>
                    <a:pt x="6716268" y="12954"/>
                  </a:lnTo>
                  <a:lnTo>
                    <a:pt x="6709409" y="12954"/>
                  </a:lnTo>
                  <a:lnTo>
                    <a:pt x="6709409" y="140208"/>
                  </a:lnTo>
                  <a:lnTo>
                    <a:pt x="6716268" y="1402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3441" y="4373879"/>
              <a:ext cx="6542219" cy="97917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776222" y="4373879"/>
              <a:ext cx="6722745" cy="979169"/>
            </a:xfrm>
            <a:custGeom>
              <a:avLst/>
              <a:gdLst/>
              <a:ahLst/>
              <a:cxnLst/>
              <a:rect l="l" t="t" r="r" b="b"/>
              <a:pathLst>
                <a:path w="6722745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6722745" h="979170">
                  <a:moveTo>
                    <a:pt x="6722364" y="0"/>
                  </a:moveTo>
                  <a:lnTo>
                    <a:pt x="6709410" y="0"/>
                  </a:lnTo>
                  <a:lnTo>
                    <a:pt x="6709410" y="979170"/>
                  </a:lnTo>
                  <a:lnTo>
                    <a:pt x="6722364" y="979170"/>
                  </a:lnTo>
                  <a:lnTo>
                    <a:pt x="67223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3441" y="5353049"/>
              <a:ext cx="6542219" cy="97917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776222" y="5353049"/>
              <a:ext cx="6722745" cy="979805"/>
            </a:xfrm>
            <a:custGeom>
              <a:avLst/>
              <a:gdLst/>
              <a:ahLst/>
              <a:cxnLst/>
              <a:rect l="l" t="t" r="r" b="b"/>
              <a:pathLst>
                <a:path w="6722745" h="979804">
                  <a:moveTo>
                    <a:pt x="12954" y="0"/>
                  </a:moveTo>
                  <a:lnTo>
                    <a:pt x="0" y="0"/>
                  </a:lnTo>
                  <a:lnTo>
                    <a:pt x="0" y="979182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6722745" h="979804">
                  <a:moveTo>
                    <a:pt x="6722364" y="0"/>
                  </a:moveTo>
                  <a:lnTo>
                    <a:pt x="6709410" y="0"/>
                  </a:lnTo>
                  <a:lnTo>
                    <a:pt x="6709410" y="979170"/>
                  </a:lnTo>
                  <a:lnTo>
                    <a:pt x="6722364" y="979170"/>
                  </a:lnTo>
                  <a:lnTo>
                    <a:pt x="67223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53441" y="6332219"/>
              <a:ext cx="6542219" cy="501243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776222" y="6332219"/>
              <a:ext cx="6722745" cy="591820"/>
            </a:xfrm>
            <a:custGeom>
              <a:avLst/>
              <a:gdLst/>
              <a:ahLst/>
              <a:cxnLst/>
              <a:rect l="l" t="t" r="r" b="b"/>
              <a:pathLst>
                <a:path w="6722745" h="591820">
                  <a:moveTo>
                    <a:pt x="12953" y="578358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591312"/>
                  </a:lnTo>
                  <a:lnTo>
                    <a:pt x="6857" y="591312"/>
                  </a:lnTo>
                  <a:lnTo>
                    <a:pt x="6857" y="578358"/>
                  </a:lnTo>
                  <a:lnTo>
                    <a:pt x="12953" y="578358"/>
                  </a:lnTo>
                  <a:close/>
                </a:path>
                <a:path w="6722745" h="591820">
                  <a:moveTo>
                    <a:pt x="6716268" y="578358"/>
                  </a:moveTo>
                  <a:lnTo>
                    <a:pt x="6857" y="578358"/>
                  </a:lnTo>
                  <a:lnTo>
                    <a:pt x="12953" y="585215"/>
                  </a:lnTo>
                  <a:lnTo>
                    <a:pt x="12953" y="591312"/>
                  </a:lnTo>
                  <a:lnTo>
                    <a:pt x="6709409" y="591312"/>
                  </a:lnTo>
                  <a:lnTo>
                    <a:pt x="6709409" y="585215"/>
                  </a:lnTo>
                  <a:lnTo>
                    <a:pt x="6716268" y="578358"/>
                  </a:lnTo>
                  <a:close/>
                </a:path>
                <a:path w="6722745" h="591820">
                  <a:moveTo>
                    <a:pt x="12953" y="591312"/>
                  </a:moveTo>
                  <a:lnTo>
                    <a:pt x="12953" y="585215"/>
                  </a:lnTo>
                  <a:lnTo>
                    <a:pt x="6857" y="578358"/>
                  </a:lnTo>
                  <a:lnTo>
                    <a:pt x="6857" y="591312"/>
                  </a:lnTo>
                  <a:lnTo>
                    <a:pt x="12953" y="591312"/>
                  </a:lnTo>
                  <a:close/>
                </a:path>
                <a:path w="6722745" h="591820">
                  <a:moveTo>
                    <a:pt x="6722364" y="591312"/>
                  </a:moveTo>
                  <a:lnTo>
                    <a:pt x="6722364" y="0"/>
                  </a:lnTo>
                  <a:lnTo>
                    <a:pt x="6709409" y="0"/>
                  </a:lnTo>
                  <a:lnTo>
                    <a:pt x="6709409" y="578358"/>
                  </a:lnTo>
                  <a:lnTo>
                    <a:pt x="6716268" y="578358"/>
                  </a:lnTo>
                  <a:lnTo>
                    <a:pt x="6716268" y="591312"/>
                  </a:lnTo>
                  <a:lnTo>
                    <a:pt x="6722364" y="591312"/>
                  </a:lnTo>
                  <a:close/>
                </a:path>
                <a:path w="6722745" h="591820">
                  <a:moveTo>
                    <a:pt x="6716268" y="591312"/>
                  </a:moveTo>
                  <a:lnTo>
                    <a:pt x="6716268" y="578358"/>
                  </a:lnTo>
                  <a:lnTo>
                    <a:pt x="6709409" y="585215"/>
                  </a:lnTo>
                  <a:lnTo>
                    <a:pt x="6709409" y="591312"/>
                  </a:lnTo>
                  <a:lnTo>
                    <a:pt x="6716268" y="5913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1986025"/>
            <a:ext cx="7891780" cy="422275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just" marL="527050" indent="-514350">
              <a:lnSpc>
                <a:spcPct val="100000"/>
              </a:lnSpc>
              <a:spcBef>
                <a:spcPts val="425"/>
              </a:spcBef>
              <a:buAutoNum type="alphaLcPeriod"/>
              <a:tabLst>
                <a:tab pos="527050" algn="l"/>
              </a:tabLst>
            </a:pPr>
            <a:r>
              <a:rPr dirty="0" sz="2700" spc="-10">
                <a:latin typeface="Calibri"/>
                <a:cs typeface="Calibri"/>
              </a:rPr>
              <a:t>Berapakah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rasio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pembagian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laba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tahun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2014?</a:t>
            </a:r>
            <a:endParaRPr sz="2700">
              <a:latin typeface="Calibri"/>
              <a:cs typeface="Calibri"/>
            </a:endParaRPr>
          </a:p>
          <a:p>
            <a:pPr algn="just" marL="527050" indent="-514350">
              <a:lnSpc>
                <a:spcPct val="100000"/>
              </a:lnSpc>
              <a:spcBef>
                <a:spcPts val="320"/>
              </a:spcBef>
              <a:buAutoNum type="alphaLcPeriod"/>
              <a:tabLst>
                <a:tab pos="527050" algn="l"/>
              </a:tabLst>
            </a:pPr>
            <a:r>
              <a:rPr dirty="0" sz="2700" spc="-10">
                <a:latin typeface="Calibri"/>
                <a:cs typeface="Calibri"/>
              </a:rPr>
              <a:t>Berapakah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rasio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pembagian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laba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tahun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2015?</a:t>
            </a:r>
            <a:endParaRPr sz="2700">
              <a:latin typeface="Calibri"/>
              <a:cs typeface="Calibri"/>
            </a:endParaRPr>
          </a:p>
          <a:p>
            <a:pPr algn="just" marL="527050" marR="5080" indent="-514350">
              <a:lnSpc>
                <a:spcPts val="2920"/>
              </a:lnSpc>
              <a:spcBef>
                <a:spcPts val="690"/>
              </a:spcBef>
              <a:buAutoNum type="alphaLcPeriod"/>
              <a:tabLst>
                <a:tab pos="527050" algn="l"/>
              </a:tabLst>
            </a:pPr>
            <a:r>
              <a:rPr dirty="0" sz="2700">
                <a:latin typeface="Calibri"/>
                <a:cs typeface="Calibri"/>
              </a:rPr>
              <a:t>Berapa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Tigor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Dian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memberikan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kontribusi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kas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untuk Persekutuan</a:t>
            </a:r>
            <a:r>
              <a:rPr dirty="0" sz="2700" spc="-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Bimaputera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untuk</a:t>
            </a:r>
            <a:r>
              <a:rPr dirty="0" sz="2700" spc="5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hak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kepemilikannya?</a:t>
            </a:r>
            <a:endParaRPr sz="2700">
              <a:latin typeface="Calibri"/>
              <a:cs typeface="Calibri"/>
            </a:endParaRPr>
          </a:p>
          <a:p>
            <a:pPr algn="just" marL="526415" marR="510540" indent="-514350">
              <a:lnSpc>
                <a:spcPts val="2920"/>
              </a:lnSpc>
              <a:spcBef>
                <a:spcPts val="640"/>
              </a:spcBef>
              <a:buAutoNum type="alphaLcPeriod"/>
              <a:tabLst>
                <a:tab pos="526415" algn="l"/>
              </a:tabLst>
            </a:pPr>
            <a:r>
              <a:rPr dirty="0" sz="2700">
                <a:latin typeface="Calibri"/>
                <a:cs typeface="Calibri"/>
              </a:rPr>
              <a:t>Mengapa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akun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modal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Ilham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Properties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dan </a:t>
            </a:r>
            <a:r>
              <a:rPr dirty="0" sz="2700">
                <a:latin typeface="Calibri"/>
                <a:cs typeface="Calibri"/>
              </a:rPr>
              <a:t>Sartika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Sari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memiliki</a:t>
            </a:r>
            <a:r>
              <a:rPr dirty="0" sz="2700" spc="-1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nilai</a:t>
            </a:r>
            <a:r>
              <a:rPr dirty="0" sz="2700" spc="-3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positif</a:t>
            </a:r>
            <a:r>
              <a:rPr dirty="0" sz="2700" spc="53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untuk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kontribusi </a:t>
            </a:r>
            <a:r>
              <a:rPr dirty="0" sz="2700">
                <a:latin typeface="Calibri"/>
                <a:cs typeface="Calibri"/>
              </a:rPr>
              <a:t>Tigor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Dian?</a:t>
            </a:r>
            <a:endParaRPr sz="2700">
              <a:latin typeface="Calibri"/>
              <a:cs typeface="Calibri"/>
            </a:endParaRPr>
          </a:p>
          <a:p>
            <a:pPr algn="just" marL="527050" marR="532765" indent="-514350">
              <a:lnSpc>
                <a:spcPts val="2920"/>
              </a:lnSpc>
              <a:spcBef>
                <a:spcPts val="635"/>
              </a:spcBef>
              <a:buAutoNum type="alphaLcPeriod"/>
              <a:tabLst>
                <a:tab pos="527050" algn="l"/>
              </a:tabLst>
            </a:pPr>
            <a:r>
              <a:rPr dirty="0" sz="2700">
                <a:latin typeface="Calibri"/>
                <a:cs typeface="Calibri"/>
              </a:rPr>
              <a:t>Berapa</a:t>
            </a:r>
            <a:r>
              <a:rPr dirty="0" sz="2700" spc="-10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persen</a:t>
            </a:r>
            <a:r>
              <a:rPr dirty="0" sz="2700" spc="-1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hak</a:t>
            </a:r>
            <a:r>
              <a:rPr dirty="0" sz="2700" spc="-9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kepemilikan</a:t>
            </a:r>
            <a:r>
              <a:rPr dirty="0" sz="2700" spc="-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dimiliki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oleh </a:t>
            </a:r>
            <a:r>
              <a:rPr dirty="0" sz="2700">
                <a:latin typeface="Calibri"/>
                <a:cs typeface="Calibri"/>
              </a:rPr>
              <a:t>Tigor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Dian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atas</a:t>
            </a:r>
            <a:r>
              <a:rPr dirty="0" sz="2700" spc="-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Persekutuan</a:t>
            </a:r>
            <a:r>
              <a:rPr dirty="0" sz="2700" spc="45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Bumiputera?</a:t>
            </a:r>
            <a:endParaRPr sz="2700">
              <a:latin typeface="Calibri"/>
              <a:cs typeface="Calibri"/>
            </a:endParaRPr>
          </a:p>
          <a:p>
            <a:pPr algn="just" marL="527050" indent="-514350">
              <a:lnSpc>
                <a:spcPct val="100000"/>
              </a:lnSpc>
              <a:spcBef>
                <a:spcPts val="275"/>
              </a:spcBef>
              <a:buAutoNum type="alphaLcPeriod"/>
              <a:tabLst>
                <a:tab pos="527050" algn="l"/>
              </a:tabLst>
            </a:pPr>
            <a:r>
              <a:rPr dirty="0" sz="2700">
                <a:latin typeface="Calibri"/>
                <a:cs typeface="Calibri"/>
              </a:rPr>
              <a:t>Mengapa</a:t>
            </a:r>
            <a:r>
              <a:rPr dirty="0" sz="2700" spc="-9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penarikan</a:t>
            </a:r>
            <a:r>
              <a:rPr dirty="0" sz="2700" spc="-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mengurangi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laba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bersih?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2938780"/>
          </a:xfrm>
          <a:custGeom>
            <a:avLst/>
            <a:gdLst/>
            <a:ahLst/>
            <a:cxnLst/>
            <a:rect l="l" t="t" r="r" b="b"/>
            <a:pathLst>
              <a:path w="9144000" h="2938779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8340"/>
                </a:lnTo>
                <a:lnTo>
                  <a:pt x="0" y="1959102"/>
                </a:lnTo>
                <a:lnTo>
                  <a:pt x="0" y="2938272"/>
                </a:lnTo>
                <a:lnTo>
                  <a:pt x="9144000" y="2938272"/>
                </a:lnTo>
                <a:lnTo>
                  <a:pt x="9144000" y="1959102"/>
                </a:lnTo>
                <a:lnTo>
                  <a:pt x="9144000" y="1958340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1994408"/>
            <a:ext cx="8072120" cy="4798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700">
                <a:latin typeface="Calibri"/>
                <a:cs typeface="Calibri"/>
              </a:rPr>
              <a:t>L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12‐19</a:t>
            </a:r>
            <a:r>
              <a:rPr dirty="0" sz="2700" spc="-90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Distribusi</a:t>
            </a:r>
            <a:r>
              <a:rPr dirty="0" sz="2700" spc="-80" b="1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kas</a:t>
            </a:r>
            <a:r>
              <a:rPr dirty="0" sz="2700" spc="-65" b="1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dalam</a:t>
            </a:r>
            <a:r>
              <a:rPr dirty="0" sz="2700" spc="480" b="1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likuidasi</a:t>
            </a:r>
            <a:r>
              <a:rPr dirty="0" sz="2700" spc="-65" b="1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TJN.</a:t>
            </a:r>
            <a:r>
              <a:rPr dirty="0" sz="2700" spc="-65" b="1">
                <a:latin typeface="Calibri"/>
                <a:cs typeface="Calibri"/>
              </a:rPr>
              <a:t> </a:t>
            </a:r>
            <a:r>
              <a:rPr dirty="0" sz="2700" spc="-50" b="1">
                <a:latin typeface="Calibri"/>
                <a:cs typeface="Calibri"/>
              </a:rPr>
              <a:t>4</a:t>
            </a:r>
            <a:endParaRPr sz="27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2590"/>
              </a:lnSpc>
              <a:spcBef>
                <a:spcPts val="6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>
                <a:latin typeface="Calibri"/>
                <a:cs typeface="Calibri"/>
              </a:rPr>
              <a:t>Mustika</a:t>
            </a:r>
            <a:r>
              <a:rPr dirty="0" sz="2700" spc="1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12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Sinta</a:t>
            </a:r>
            <a:r>
              <a:rPr dirty="0" sz="2700" spc="12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merupakan</a:t>
            </a:r>
            <a:r>
              <a:rPr dirty="0" sz="2700" spc="13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rekan</a:t>
            </a:r>
            <a:r>
              <a:rPr dirty="0" sz="2700" spc="13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yang</a:t>
            </a:r>
            <a:r>
              <a:rPr dirty="0" sz="2700" spc="13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berbagi</a:t>
            </a:r>
            <a:r>
              <a:rPr dirty="0" sz="2700" spc="14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laba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39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rugi</a:t>
            </a:r>
            <a:r>
              <a:rPr dirty="0" sz="2700" spc="39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sama</a:t>
            </a:r>
            <a:r>
              <a:rPr dirty="0" sz="2700" spc="39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rata.</a:t>
            </a:r>
            <a:r>
              <a:rPr dirty="0" sz="2700" spc="38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Mereka</a:t>
            </a:r>
            <a:r>
              <a:rPr dirty="0" sz="2700" spc="39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memutuskan</a:t>
            </a:r>
            <a:r>
              <a:rPr dirty="0" sz="2700" spc="390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untuk </a:t>
            </a:r>
            <a:r>
              <a:rPr dirty="0" sz="2700">
                <a:latin typeface="Calibri"/>
                <a:cs typeface="Calibri"/>
              </a:rPr>
              <a:t>mengakhiri</a:t>
            </a:r>
            <a:r>
              <a:rPr dirty="0" sz="2700" spc="28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persekutuan.</a:t>
            </a:r>
            <a:r>
              <a:rPr dirty="0" sz="2700" spc="28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Sebelum</a:t>
            </a:r>
            <a:r>
              <a:rPr dirty="0" sz="2700" spc="580">
                <a:latin typeface="Calibri"/>
                <a:cs typeface="Calibri"/>
              </a:rPr>
              <a:t>   </a:t>
            </a:r>
            <a:r>
              <a:rPr dirty="0" sz="2700">
                <a:latin typeface="Calibri"/>
                <a:cs typeface="Calibri"/>
              </a:rPr>
              <a:t>realisasi,</a:t>
            </a:r>
            <a:r>
              <a:rPr dirty="0" sz="2700" spc="280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saldo </a:t>
            </a:r>
            <a:r>
              <a:rPr dirty="0" sz="2700">
                <a:latin typeface="Calibri"/>
                <a:cs typeface="Calibri"/>
              </a:rPr>
              <a:t>modal</a:t>
            </a:r>
            <a:r>
              <a:rPr dirty="0" sz="2700" spc="16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mereka</a:t>
            </a:r>
            <a:r>
              <a:rPr dirty="0" sz="2700" spc="18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masing‐masing</a:t>
            </a:r>
            <a:r>
              <a:rPr dirty="0" sz="2700" spc="18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adalah</a:t>
            </a:r>
            <a:r>
              <a:rPr dirty="0" sz="2700" spc="180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Rp20.000.000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4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Rp15.000.000.</a:t>
            </a:r>
            <a:r>
              <a:rPr dirty="0" sz="2700" spc="4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Setelah</a:t>
            </a:r>
            <a:r>
              <a:rPr dirty="0" sz="2700" spc="4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aset</a:t>
            </a:r>
            <a:r>
              <a:rPr dirty="0" sz="2700" spc="4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nontunai</a:t>
            </a:r>
            <a:r>
              <a:rPr dirty="0" sz="2700" spc="4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terjual</a:t>
            </a:r>
            <a:r>
              <a:rPr dirty="0" sz="2700" spc="475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dan </a:t>
            </a:r>
            <a:r>
              <a:rPr dirty="0" sz="2700">
                <a:latin typeface="Calibri"/>
                <a:cs typeface="Calibri"/>
              </a:rPr>
              <a:t>seluruh</a:t>
            </a:r>
            <a:r>
              <a:rPr dirty="0" sz="2700" spc="229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liabilitas</a:t>
            </a:r>
            <a:r>
              <a:rPr dirty="0" sz="2700" spc="2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terbayar,</a:t>
            </a:r>
            <a:r>
              <a:rPr dirty="0" sz="2700" spc="2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terdapat</a:t>
            </a:r>
            <a:r>
              <a:rPr dirty="0" sz="2700" spc="22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saldo</a:t>
            </a:r>
            <a:r>
              <a:rPr dirty="0" sz="2700" spc="229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kas</a:t>
            </a:r>
            <a:r>
              <a:rPr dirty="0" sz="2700" spc="22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sebesar Rp19.000.000.</a:t>
            </a:r>
            <a:endParaRPr sz="2700">
              <a:latin typeface="Calibri"/>
              <a:cs typeface="Calibri"/>
            </a:endParaRPr>
          </a:p>
          <a:p>
            <a:pPr algn="just" marL="526415" indent="-513715">
              <a:lnSpc>
                <a:spcPct val="100000"/>
              </a:lnSpc>
              <a:spcBef>
                <a:spcPts val="35"/>
              </a:spcBef>
              <a:buAutoNum type="alphaLcPeriod"/>
              <a:tabLst>
                <a:tab pos="526415" algn="l"/>
              </a:tabLst>
            </a:pPr>
            <a:r>
              <a:rPr dirty="0" sz="2700" spc="-10">
                <a:latin typeface="Calibri"/>
                <a:cs typeface="Calibri"/>
              </a:rPr>
              <a:t>Berapakah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jumlah</a:t>
            </a:r>
            <a:r>
              <a:rPr dirty="0" sz="2700" spc="-3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laba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atau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rugi</a:t>
            </a:r>
            <a:r>
              <a:rPr dirty="0" sz="2700" spc="-3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dalam</a:t>
            </a:r>
            <a:r>
              <a:rPr dirty="0" sz="2700" spc="54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realisasi?</a:t>
            </a:r>
            <a:endParaRPr sz="2700">
              <a:latin typeface="Calibri"/>
              <a:cs typeface="Calibri"/>
            </a:endParaRPr>
          </a:p>
          <a:p>
            <a:pPr marL="527050" marR="5715" indent="-514984">
              <a:lnSpc>
                <a:spcPct val="80000"/>
              </a:lnSpc>
              <a:spcBef>
                <a:spcPts val="650"/>
              </a:spcBef>
              <a:buAutoNum type="alphaLcPeriod"/>
              <a:tabLst>
                <a:tab pos="527050" algn="l"/>
                <a:tab pos="2183765" algn="l"/>
                <a:tab pos="2897505" algn="l"/>
                <a:tab pos="3639185" algn="l"/>
                <a:tab pos="4307205" algn="l"/>
                <a:tab pos="5279390" algn="l"/>
                <a:tab pos="6297295" algn="l"/>
                <a:tab pos="7535545" algn="l"/>
              </a:tabLst>
            </a:pPr>
            <a:r>
              <a:rPr dirty="0" sz="2700" spc="-10">
                <a:latin typeface="Calibri"/>
                <a:cs typeface="Calibri"/>
              </a:rPr>
              <a:t>Bagaimana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0">
                <a:latin typeface="Calibri"/>
                <a:cs typeface="Calibri"/>
              </a:rPr>
              <a:t>laba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0">
                <a:latin typeface="Calibri"/>
                <a:cs typeface="Calibri"/>
              </a:rPr>
              <a:t>atau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0">
                <a:latin typeface="Calibri"/>
                <a:cs typeface="Calibri"/>
              </a:rPr>
              <a:t>rugi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dibagi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antara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10">
                <a:latin typeface="Calibri"/>
                <a:cs typeface="Calibri"/>
              </a:rPr>
              <a:t>Mustika</a:t>
            </a:r>
            <a:r>
              <a:rPr dirty="0" sz="2700">
                <a:latin typeface="Calibri"/>
                <a:cs typeface="Calibri"/>
              </a:rPr>
              <a:t>	</a:t>
            </a:r>
            <a:r>
              <a:rPr dirty="0" sz="2700" spc="-25">
                <a:latin typeface="Calibri"/>
                <a:cs typeface="Calibri"/>
              </a:rPr>
              <a:t>dan </a:t>
            </a:r>
            <a:r>
              <a:rPr dirty="0" sz="2700" spc="-10">
                <a:latin typeface="Calibri"/>
                <a:cs typeface="Calibri"/>
              </a:rPr>
              <a:t>Sinta?</a:t>
            </a:r>
            <a:endParaRPr sz="27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buAutoNum type="alphaLcPeriod"/>
              <a:tabLst>
                <a:tab pos="526415" algn="l"/>
              </a:tabLst>
            </a:pPr>
            <a:r>
              <a:rPr dirty="0" sz="2700">
                <a:latin typeface="Calibri"/>
                <a:cs typeface="Calibri"/>
              </a:rPr>
              <a:t>Bagaimana</a:t>
            </a:r>
            <a:r>
              <a:rPr dirty="0" sz="2700" spc="-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kas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dibagi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antara</a:t>
            </a:r>
            <a:r>
              <a:rPr dirty="0" sz="2700" spc="-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Mustika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Sinta?</a:t>
            </a:r>
            <a:endParaRPr sz="2700">
              <a:latin typeface="Calibri"/>
              <a:cs typeface="Calibri"/>
            </a:endParaRPr>
          </a:p>
          <a:p>
            <a:pPr lvl="1"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700" b="1">
                <a:latin typeface="Calibri"/>
                <a:cs typeface="Calibri"/>
              </a:rPr>
              <a:t>a.</a:t>
            </a:r>
            <a:r>
              <a:rPr dirty="0" sz="2700" spc="-20" b="1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Rugi</a:t>
            </a:r>
            <a:r>
              <a:rPr dirty="0" sz="2700" spc="-10" b="1">
                <a:latin typeface="Calibri"/>
                <a:cs typeface="Calibri"/>
              </a:rPr>
              <a:t> Rp16.000.000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1994408"/>
            <a:ext cx="8057515" cy="4222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4464685" algn="l"/>
              </a:tabLst>
            </a:pPr>
            <a:r>
              <a:rPr dirty="0" sz="2700">
                <a:latin typeface="Calibri"/>
                <a:cs typeface="Calibri"/>
              </a:rPr>
              <a:t>L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12‐20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Distribusi</a:t>
            </a:r>
            <a:r>
              <a:rPr dirty="0" sz="2700" spc="-70" b="1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kas</a:t>
            </a:r>
            <a:r>
              <a:rPr dirty="0" sz="2700" spc="-40" b="1">
                <a:latin typeface="Calibri"/>
                <a:cs typeface="Calibri"/>
              </a:rPr>
              <a:t> </a:t>
            </a:r>
            <a:r>
              <a:rPr dirty="0" sz="2700" spc="-10" b="1">
                <a:latin typeface="Calibri"/>
                <a:cs typeface="Calibri"/>
              </a:rPr>
              <a:t>dalam</a:t>
            </a:r>
            <a:r>
              <a:rPr dirty="0" sz="2700" b="1">
                <a:latin typeface="Calibri"/>
                <a:cs typeface="Calibri"/>
              </a:rPr>
              <a:t>	</a:t>
            </a:r>
            <a:r>
              <a:rPr dirty="0" sz="2700" spc="-10" b="1">
                <a:latin typeface="Calibri"/>
                <a:cs typeface="Calibri"/>
              </a:rPr>
              <a:t>likuidasi</a:t>
            </a:r>
            <a:endParaRPr sz="2700">
              <a:latin typeface="Calibri"/>
              <a:cs typeface="Calibri"/>
            </a:endParaRPr>
          </a:p>
          <a:p>
            <a:pPr marL="432434" indent="-419734">
              <a:lnSpc>
                <a:spcPct val="100000"/>
              </a:lnSpc>
              <a:buFont typeface="Arial MT"/>
              <a:buChar char="•"/>
              <a:tabLst>
                <a:tab pos="432434" algn="l"/>
              </a:tabLst>
            </a:pPr>
            <a:r>
              <a:rPr dirty="0" sz="2700" b="1">
                <a:latin typeface="Calibri"/>
                <a:cs typeface="Calibri"/>
              </a:rPr>
              <a:t>TJN.</a:t>
            </a:r>
            <a:r>
              <a:rPr dirty="0" sz="2700" spc="-120" b="1">
                <a:latin typeface="Calibri"/>
                <a:cs typeface="Calibri"/>
              </a:rPr>
              <a:t> </a:t>
            </a:r>
            <a:r>
              <a:rPr dirty="0" sz="2700" spc="-50" b="1">
                <a:latin typeface="Calibri"/>
                <a:cs typeface="Calibri"/>
              </a:rPr>
              <a:t>4</a:t>
            </a:r>
            <a:endParaRPr sz="2700">
              <a:latin typeface="Calibri"/>
              <a:cs typeface="Calibri"/>
            </a:endParaRPr>
          </a:p>
          <a:p>
            <a:pPr marL="355600" marR="824230" indent="-342900">
              <a:lnSpc>
                <a:spcPts val="2590"/>
              </a:lnSpc>
              <a:spcBef>
                <a:spcPts val="6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>
                <a:latin typeface="Calibri"/>
                <a:cs typeface="Calibri"/>
              </a:rPr>
              <a:t>Dani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Oryza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Umar</a:t>
            </a:r>
            <a:r>
              <a:rPr dirty="0" sz="2700" spc="-3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Ansari,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dengan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saldo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modal </a:t>
            </a:r>
            <a:r>
              <a:rPr dirty="0" sz="2700">
                <a:latin typeface="Calibri"/>
                <a:cs typeface="Calibri"/>
              </a:rPr>
              <a:t>masing‐masing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sebesar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Rp28.000.000</a:t>
            </a:r>
            <a:endParaRPr sz="2700">
              <a:latin typeface="Calibri"/>
              <a:cs typeface="Calibri"/>
            </a:endParaRPr>
          </a:p>
          <a:p>
            <a:pPr marL="355600" marR="746125" indent="-343535">
              <a:lnSpc>
                <a:spcPct val="80000"/>
              </a:lnSpc>
              <a:spcBef>
                <a:spcPts val="6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Rp35.000.000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memutuskan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untuk</a:t>
            </a:r>
            <a:r>
              <a:rPr dirty="0" sz="2700" spc="-6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melikuidasi persekutuan</a:t>
            </a:r>
            <a:r>
              <a:rPr dirty="0" sz="2700" spc="-1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tersebut.</a:t>
            </a:r>
            <a:r>
              <a:rPr dirty="0" sz="2700" spc="-9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Setelah</a:t>
            </a:r>
            <a:r>
              <a:rPr dirty="0" sz="2700" spc="-10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menjual</a:t>
            </a:r>
            <a:endParaRPr sz="2700">
              <a:latin typeface="Calibri"/>
              <a:cs typeface="Calibri"/>
            </a:endParaRPr>
          </a:p>
          <a:p>
            <a:pPr marL="355600" marR="5080" indent="-343535">
              <a:lnSpc>
                <a:spcPct val="80000"/>
              </a:lnSpc>
              <a:spcBef>
                <a:spcPts val="645"/>
              </a:spcBef>
              <a:buFont typeface="Arial MT"/>
              <a:buChar char="•"/>
              <a:tabLst>
                <a:tab pos="355600" algn="l"/>
                <a:tab pos="5542280" algn="l"/>
              </a:tabLst>
            </a:pPr>
            <a:r>
              <a:rPr dirty="0" sz="2700">
                <a:latin typeface="Calibri"/>
                <a:cs typeface="Calibri"/>
              </a:rPr>
              <a:t>aset</a:t>
            </a:r>
            <a:r>
              <a:rPr dirty="0" sz="2700" spc="-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non‐kas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membayar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seluruh</a:t>
            </a:r>
            <a:r>
              <a:rPr dirty="0" sz="2700">
                <a:latin typeface="Calibri"/>
                <a:cs typeface="Calibri"/>
              </a:rPr>
              <a:t>	liabilitas,</a:t>
            </a:r>
            <a:r>
              <a:rPr dirty="0" sz="2700" spc="-13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terdapat </a:t>
            </a:r>
            <a:r>
              <a:rPr dirty="0" sz="2700">
                <a:latin typeface="Calibri"/>
                <a:cs typeface="Calibri"/>
              </a:rPr>
              <a:t>sisa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kas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sebesar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Rp67.000.000.</a:t>
            </a:r>
            <a:endParaRPr sz="2700">
              <a:latin typeface="Calibri"/>
              <a:cs typeface="Calibri"/>
            </a:endParaRPr>
          </a:p>
          <a:p>
            <a:pPr marL="355600" marR="840740" indent="-342900">
              <a:lnSpc>
                <a:spcPct val="80000"/>
              </a:lnSpc>
              <a:spcBef>
                <a:spcPts val="650"/>
              </a:spcBef>
              <a:buChar char="•"/>
              <a:tabLst>
                <a:tab pos="355600" algn="l"/>
                <a:tab pos="432434" algn="l"/>
              </a:tabLst>
            </a:pPr>
            <a:r>
              <a:rPr dirty="0" sz="2700">
                <a:latin typeface="Arial MT"/>
                <a:cs typeface="Arial MT"/>
              </a:rPr>
              <a:t>	</a:t>
            </a:r>
            <a:r>
              <a:rPr dirty="0" sz="2700">
                <a:latin typeface="Calibri"/>
                <a:cs typeface="Calibri"/>
              </a:rPr>
              <a:t>Jika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rekan‐rekan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berbagi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laba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rugi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sama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rata, </a:t>
            </a:r>
            <a:r>
              <a:rPr dirty="0" sz="2700">
                <a:latin typeface="Calibri"/>
                <a:cs typeface="Calibri"/>
              </a:rPr>
              <a:t>bagaimana</a:t>
            </a:r>
            <a:r>
              <a:rPr dirty="0" sz="2700" spc="-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kas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didistribusikan?</a:t>
            </a:r>
            <a:endParaRPr sz="2700">
              <a:latin typeface="Calibri"/>
              <a:cs typeface="Calibri"/>
            </a:endParaRPr>
          </a:p>
          <a:p>
            <a:pPr marL="432434" indent="-419734">
              <a:lnSpc>
                <a:spcPct val="100000"/>
              </a:lnSpc>
              <a:buFont typeface="Arial MT"/>
              <a:buChar char="•"/>
              <a:tabLst>
                <a:tab pos="432434" algn="l"/>
              </a:tabLst>
            </a:pPr>
            <a:r>
              <a:rPr dirty="0" sz="2700" b="1">
                <a:latin typeface="Calibri"/>
                <a:cs typeface="Calibri"/>
              </a:rPr>
              <a:t>Oryza,</a:t>
            </a:r>
            <a:r>
              <a:rPr dirty="0" sz="2700" spc="-100" b="1">
                <a:latin typeface="Calibri"/>
                <a:cs typeface="Calibri"/>
              </a:rPr>
              <a:t> </a:t>
            </a:r>
            <a:r>
              <a:rPr dirty="0" sz="2700" spc="-10" b="1">
                <a:latin typeface="Calibri"/>
                <a:cs typeface="Calibri"/>
              </a:rPr>
              <a:t>Rp30.000.000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437311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01266"/>
            <a:ext cx="8072755" cy="444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7505" indent="-34480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L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12‐21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Likuidasi</a:t>
            </a:r>
            <a:r>
              <a:rPr dirty="0" sz="2500" spc="-45" b="1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persekutuan—</a:t>
            </a:r>
            <a:r>
              <a:rPr dirty="0" sz="2500" spc="-7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defisiensi</a:t>
            </a:r>
            <a:r>
              <a:rPr dirty="0" sz="2500" spc="-5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modal</a:t>
            </a:r>
            <a:r>
              <a:rPr dirty="0" sz="2500" spc="459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TJN.</a:t>
            </a:r>
            <a:r>
              <a:rPr dirty="0" sz="2500" spc="-50" b="1">
                <a:latin typeface="Calibri"/>
                <a:cs typeface="Calibri"/>
              </a:rPr>
              <a:t> 4</a:t>
            </a:r>
            <a:endParaRPr sz="2500">
              <a:latin typeface="Calibri"/>
              <a:cs typeface="Calibri"/>
            </a:endParaRPr>
          </a:p>
          <a:p>
            <a:pPr algn="just" marL="354965" marR="5080" indent="-342900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4965" algn="l"/>
                <a:tab pos="356870" algn="l"/>
              </a:tabLst>
            </a:pPr>
            <a:r>
              <a:rPr dirty="0" sz="2500">
                <a:latin typeface="Calibri"/>
                <a:cs typeface="Calibri"/>
              </a:rPr>
              <a:t>	Liana,</a:t>
            </a:r>
            <a:r>
              <a:rPr dirty="0" sz="2500" spc="1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Zaina,</a:t>
            </a:r>
            <a:r>
              <a:rPr dirty="0" sz="2500" spc="1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1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Fahmi</a:t>
            </a:r>
            <a:r>
              <a:rPr dirty="0" sz="2500" spc="1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berbagi</a:t>
            </a:r>
            <a:r>
              <a:rPr dirty="0" sz="2500" spc="1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1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1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rugi</a:t>
            </a:r>
            <a:r>
              <a:rPr dirty="0" sz="2500" spc="1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bersih</a:t>
            </a:r>
            <a:r>
              <a:rPr dirty="0" sz="2500" spc="17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sama </a:t>
            </a:r>
            <a:r>
              <a:rPr dirty="0" sz="2500">
                <a:latin typeface="Calibri"/>
                <a:cs typeface="Calibri"/>
              </a:rPr>
              <a:t>rata.</a:t>
            </a:r>
            <a:r>
              <a:rPr dirty="0" sz="2500" spc="3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Setelah</a:t>
            </a:r>
            <a:r>
              <a:rPr dirty="0" sz="2500" spc="3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seluruh</a:t>
            </a:r>
            <a:r>
              <a:rPr dirty="0" sz="2500" spc="3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3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terjual,</a:t>
            </a:r>
            <a:r>
              <a:rPr dirty="0" sz="2500" spc="37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kerugian</a:t>
            </a:r>
            <a:r>
              <a:rPr dirty="0" sz="2500" spc="3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atas</a:t>
            </a:r>
            <a:r>
              <a:rPr dirty="0" sz="2500" spc="37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realisasi </a:t>
            </a:r>
            <a:r>
              <a:rPr dirty="0" sz="2500">
                <a:latin typeface="Calibri"/>
                <a:cs typeface="Calibri"/>
              </a:rPr>
              <a:t>dibagi,</a:t>
            </a:r>
            <a:r>
              <a:rPr dirty="0" sz="2500" spc="3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229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liabilitas</a:t>
            </a:r>
            <a:r>
              <a:rPr dirty="0" sz="2500" spc="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dibayar,</a:t>
            </a:r>
            <a:r>
              <a:rPr dirty="0" sz="2500" spc="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saldo</a:t>
            </a:r>
            <a:r>
              <a:rPr dirty="0" sz="2500" spc="3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3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3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adalah </a:t>
            </a:r>
            <a:r>
              <a:rPr dirty="0" sz="2500">
                <a:latin typeface="Calibri"/>
                <a:cs typeface="Calibri"/>
              </a:rPr>
              <a:t>sebagai</a:t>
            </a:r>
            <a:r>
              <a:rPr dirty="0" sz="2500" spc="434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berikut:</a:t>
            </a:r>
            <a:r>
              <a:rPr dirty="0" sz="2500" spc="434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Liana,</a:t>
            </a:r>
            <a:r>
              <a:rPr dirty="0" sz="2500" spc="440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Rp73.500.000</a:t>
            </a:r>
            <a:r>
              <a:rPr dirty="0" sz="2500" spc="434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Cr.;</a:t>
            </a:r>
            <a:r>
              <a:rPr dirty="0" sz="2500" spc="434">
                <a:latin typeface="Calibri"/>
                <a:cs typeface="Calibri"/>
              </a:rPr>
              <a:t>   </a:t>
            </a:r>
            <a:r>
              <a:rPr dirty="0" sz="2500" spc="-10">
                <a:latin typeface="Calibri"/>
                <a:cs typeface="Calibri"/>
              </a:rPr>
              <a:t>Zaina, </a:t>
            </a:r>
            <a:r>
              <a:rPr dirty="0" sz="2500">
                <a:latin typeface="Calibri"/>
                <a:cs typeface="Calibri"/>
              </a:rPr>
              <a:t>Rp41.000.000</a:t>
            </a:r>
            <a:r>
              <a:rPr dirty="0" sz="2500" spc="-110">
                <a:latin typeface="Calibri"/>
                <a:cs typeface="Calibri"/>
              </a:rPr>
              <a:t> </a:t>
            </a:r>
            <a:r>
              <a:rPr dirty="0" sz="2500" spc="-50">
                <a:latin typeface="Calibri"/>
                <a:cs typeface="Calibri"/>
              </a:rPr>
              <a:t>Cr.;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Fahmi,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Rp17.000.000</a:t>
            </a:r>
            <a:r>
              <a:rPr dirty="0" sz="2500" spc="-105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Dr.</a:t>
            </a:r>
            <a:endParaRPr sz="2500">
              <a:latin typeface="Calibri"/>
              <a:cs typeface="Calibri"/>
            </a:endParaRPr>
          </a:p>
          <a:p>
            <a:pPr algn="just" marL="524510" marR="6985" indent="-511809">
              <a:lnSpc>
                <a:spcPts val="2400"/>
              </a:lnSpc>
              <a:spcBef>
                <a:spcPts val="580"/>
              </a:spcBef>
              <a:buAutoNum type="alphaLcPeriod"/>
              <a:tabLst>
                <a:tab pos="527050" algn="l"/>
              </a:tabLst>
            </a:pPr>
            <a:r>
              <a:rPr dirty="0" sz="2500">
                <a:latin typeface="Calibri"/>
                <a:cs typeface="Calibri"/>
              </a:rPr>
              <a:t>Istilah</a:t>
            </a:r>
            <a:r>
              <a:rPr dirty="0" sz="2500" spc="2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apakah</a:t>
            </a:r>
            <a:r>
              <a:rPr dirty="0" sz="2500" spc="25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2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sesuai</a:t>
            </a:r>
            <a:r>
              <a:rPr dirty="0" sz="2500" spc="2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2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saldo</a:t>
            </a:r>
            <a:r>
              <a:rPr dirty="0" sz="2500" spc="2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debit</a:t>
            </a:r>
            <a:r>
              <a:rPr dirty="0" sz="2500" spc="25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dalam</a:t>
            </a:r>
            <a:r>
              <a:rPr dirty="0" sz="2500" spc="25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akun </a:t>
            </a:r>
            <a:r>
              <a:rPr dirty="0" sz="2500" spc="-20">
                <a:latin typeface="Calibri"/>
                <a:cs typeface="Calibri"/>
              </a:rPr>
              <a:t>	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Fahmi?</a:t>
            </a:r>
            <a:endParaRPr sz="2500">
              <a:latin typeface="Calibri"/>
              <a:cs typeface="Calibri"/>
            </a:endParaRPr>
          </a:p>
          <a:p>
            <a:pPr algn="just" marL="524510" indent="-511809">
              <a:lnSpc>
                <a:spcPct val="100000"/>
              </a:lnSpc>
              <a:spcBef>
                <a:spcPts val="20"/>
              </a:spcBef>
              <a:buAutoNum type="alphaLcPeriod"/>
              <a:tabLst>
                <a:tab pos="524510" algn="l"/>
              </a:tabLst>
            </a:pPr>
            <a:r>
              <a:rPr dirty="0" sz="2500" spc="-10">
                <a:latin typeface="Calibri"/>
                <a:cs typeface="Calibri"/>
              </a:rPr>
              <a:t>Berapakah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jumlah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sisa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kas?</a:t>
            </a:r>
            <a:endParaRPr sz="2500">
              <a:latin typeface="Calibri"/>
              <a:cs typeface="Calibri"/>
            </a:endParaRPr>
          </a:p>
          <a:p>
            <a:pPr algn="just" marL="524510" marR="5715" indent="-511809">
              <a:lnSpc>
                <a:spcPct val="80000"/>
              </a:lnSpc>
              <a:spcBef>
                <a:spcPts val="600"/>
              </a:spcBef>
              <a:buAutoNum type="alphaLcPeriod"/>
              <a:tabLst>
                <a:tab pos="527050" algn="l"/>
              </a:tabLst>
            </a:pPr>
            <a:r>
              <a:rPr dirty="0" sz="2500">
                <a:latin typeface="Calibri"/>
                <a:cs typeface="Calibri"/>
              </a:rPr>
              <a:t>Buatlah</a:t>
            </a:r>
            <a:r>
              <a:rPr dirty="0" sz="2500" spc="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ayat</a:t>
            </a:r>
            <a:r>
              <a:rPr dirty="0" sz="2500" spc="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jurnal</a:t>
            </a:r>
            <a:r>
              <a:rPr dirty="0" sz="2500" spc="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transaksi</a:t>
            </a:r>
            <a:r>
              <a:rPr dirty="0" sz="2500" spc="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penerimaan</a:t>
            </a:r>
            <a:r>
              <a:rPr dirty="0" sz="2500" spc="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kas</a:t>
            </a:r>
            <a:r>
              <a:rPr dirty="0" sz="2500" spc="4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untuk </a:t>
            </a:r>
            <a:r>
              <a:rPr dirty="0" sz="2500" spc="-10">
                <a:latin typeface="Calibri"/>
                <a:cs typeface="Calibri"/>
              </a:rPr>
              <a:t>	</a:t>
            </a:r>
            <a:r>
              <a:rPr dirty="0" sz="2500">
                <a:latin typeface="Calibri"/>
                <a:cs typeface="Calibri"/>
              </a:rPr>
              <a:t>Liana</a:t>
            </a:r>
            <a:r>
              <a:rPr dirty="0" sz="2500" spc="3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3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Zaina</a:t>
            </a:r>
            <a:r>
              <a:rPr dirty="0" sz="2500" spc="3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3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setara</a:t>
            </a:r>
            <a:r>
              <a:rPr dirty="0" sz="2500" spc="3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3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jumlah</a:t>
            </a:r>
            <a:r>
              <a:rPr dirty="0" sz="2500" spc="3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saldo</a:t>
            </a:r>
            <a:r>
              <a:rPr dirty="0" sz="2500" spc="36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akun </a:t>
            </a:r>
            <a:r>
              <a:rPr dirty="0" sz="2500" spc="-20">
                <a:latin typeface="Calibri"/>
                <a:cs typeface="Calibri"/>
              </a:rPr>
              <a:t>	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mereka.</a:t>
            </a:r>
            <a:endParaRPr sz="2500">
              <a:latin typeface="Calibri"/>
              <a:cs typeface="Calibri"/>
            </a:endParaRPr>
          </a:p>
          <a:p>
            <a:pPr algn="just" lvl="1" marL="357505" indent="-344805">
              <a:lnSpc>
                <a:spcPct val="100000"/>
              </a:lnSpc>
              <a:buFont typeface="Arial MT"/>
              <a:buChar char="•"/>
              <a:tabLst>
                <a:tab pos="357505" algn="l"/>
              </a:tabLst>
            </a:pPr>
            <a:r>
              <a:rPr dirty="0" sz="2500" b="1">
                <a:latin typeface="Calibri"/>
                <a:cs typeface="Calibri"/>
              </a:rPr>
              <a:t>b.</a:t>
            </a:r>
            <a:r>
              <a:rPr dirty="0" sz="2500" spc="-25" b="1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Rp97.500.000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11933"/>
            <a:ext cx="8073390" cy="41167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L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12‐22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Distribusi</a:t>
            </a:r>
            <a:r>
              <a:rPr dirty="0" sz="2200" spc="-4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kas</a:t>
            </a:r>
            <a:r>
              <a:rPr dirty="0" sz="2200" spc="-3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dalam</a:t>
            </a:r>
            <a:r>
              <a:rPr dirty="0" sz="2200" spc="434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likuidasi</a:t>
            </a:r>
            <a:r>
              <a:rPr dirty="0" sz="2200" spc="42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TJN.</a:t>
            </a:r>
            <a:r>
              <a:rPr dirty="0" sz="2200" spc="-45" b="1">
                <a:latin typeface="Calibri"/>
                <a:cs typeface="Calibri"/>
              </a:rPr>
              <a:t> </a:t>
            </a:r>
            <a:r>
              <a:rPr dirty="0" sz="2200" spc="-50" b="1">
                <a:latin typeface="Calibri"/>
                <a:cs typeface="Calibri"/>
              </a:rPr>
              <a:t>4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Budiman,</a:t>
            </a:r>
            <a:r>
              <a:rPr dirty="0" sz="2200" spc="1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Lana,</a:t>
            </a:r>
            <a:r>
              <a:rPr dirty="0" sz="2200" spc="1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1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Martha</a:t>
            </a:r>
            <a:r>
              <a:rPr dirty="0" sz="2200" spc="1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mengelola</a:t>
            </a:r>
            <a:r>
              <a:rPr dirty="0" sz="2200" spc="1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impor</a:t>
            </a:r>
            <a:r>
              <a:rPr dirty="0" sz="2200" spc="1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1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menjual</a:t>
            </a:r>
            <a:r>
              <a:rPr dirty="0" sz="2200" spc="1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korsase </a:t>
            </a:r>
            <a:r>
              <a:rPr dirty="0" sz="2200">
                <a:latin typeface="Calibri"/>
                <a:cs typeface="Calibri"/>
              </a:rPr>
              <a:t>anggrek</a:t>
            </a:r>
            <a:r>
              <a:rPr dirty="0" sz="2200" spc="1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1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acara</a:t>
            </a:r>
            <a:r>
              <a:rPr dirty="0" sz="2200" spc="1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taridi</a:t>
            </a:r>
            <a:r>
              <a:rPr dirty="0" sz="2200" spc="1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universitas.</a:t>
            </a:r>
            <a:r>
              <a:rPr dirty="0" sz="2200" spc="1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Mereka</a:t>
            </a:r>
            <a:r>
              <a:rPr dirty="0" sz="2200" spc="1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sepakat</a:t>
            </a:r>
            <a:r>
              <a:rPr dirty="0" sz="2200" spc="16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untuk </a:t>
            </a:r>
            <a:r>
              <a:rPr dirty="0" sz="2200">
                <a:latin typeface="Calibri"/>
                <a:cs typeface="Calibri"/>
              </a:rPr>
              <a:t>membagi</a:t>
            </a:r>
            <a:r>
              <a:rPr dirty="0" sz="2200" spc="1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2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bersih</a:t>
            </a:r>
            <a:r>
              <a:rPr dirty="0" sz="2200" spc="2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2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rugi</a:t>
            </a:r>
            <a:r>
              <a:rPr dirty="0" sz="2200" spc="1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bersih</a:t>
            </a:r>
            <a:r>
              <a:rPr dirty="0" sz="2200" spc="2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secara</a:t>
            </a:r>
            <a:r>
              <a:rPr dirty="0" sz="2200" spc="20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merata.</a:t>
            </a:r>
            <a:r>
              <a:rPr dirty="0" sz="2200" spc="20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Budiman</a:t>
            </a:r>
            <a:r>
              <a:rPr dirty="0" sz="2200" spc="190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dan </a:t>
            </a:r>
            <a:r>
              <a:rPr dirty="0" sz="2200">
                <a:latin typeface="Calibri"/>
                <a:cs typeface="Calibri"/>
              </a:rPr>
              <a:t>Lana</a:t>
            </a:r>
            <a:r>
              <a:rPr dirty="0" sz="2200" spc="5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masing‐masing</a:t>
            </a:r>
            <a:r>
              <a:rPr dirty="0" sz="2200" spc="5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menarik</a:t>
            </a:r>
            <a:r>
              <a:rPr dirty="0" sz="2200" spc="5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5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Rp225.000</a:t>
            </a:r>
            <a:r>
              <a:rPr dirty="0" sz="2200" spc="5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5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Rp300.000 </a:t>
            </a:r>
            <a:r>
              <a:rPr dirty="0" sz="2200">
                <a:latin typeface="Calibri"/>
                <a:cs typeface="Calibri"/>
              </a:rPr>
              <a:t>dari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dana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miliknya</a:t>
            </a:r>
            <a:r>
              <a:rPr dirty="0" sz="2200" spc="1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1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membayar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beban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iklan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lainnya. </a:t>
            </a:r>
            <a:r>
              <a:rPr dirty="0" sz="2200">
                <a:latin typeface="Calibri"/>
                <a:cs typeface="Calibri"/>
              </a:rPr>
              <a:t>Setelah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menagih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seluruh</a:t>
            </a:r>
            <a:r>
              <a:rPr dirty="0" sz="2200" spc="3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penjualan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membayar</a:t>
            </a:r>
            <a:r>
              <a:rPr dirty="0" sz="2200" spc="3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kreditur,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sisa </a:t>
            </a:r>
            <a:r>
              <a:rPr dirty="0" sz="2200">
                <a:latin typeface="Calibri"/>
                <a:cs typeface="Calibri"/>
              </a:rPr>
              <a:t>kas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tersedia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persekutuan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adalah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Rp1.500.000.</a:t>
            </a:r>
            <a:endParaRPr sz="2200">
              <a:latin typeface="Calibri"/>
              <a:cs typeface="Calibri"/>
            </a:endParaRPr>
          </a:p>
          <a:p>
            <a:pPr algn="just" marL="528320" indent="-515620">
              <a:lnSpc>
                <a:spcPct val="100000"/>
              </a:lnSpc>
              <a:buAutoNum type="alphaLcPeriod"/>
              <a:tabLst>
                <a:tab pos="528320" algn="l"/>
              </a:tabLst>
            </a:pPr>
            <a:r>
              <a:rPr dirty="0" sz="2200" spc="-10">
                <a:latin typeface="Calibri"/>
                <a:cs typeface="Calibri"/>
              </a:rPr>
              <a:t>Bagaimanakah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seharusnya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kas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dibagikan?</a:t>
            </a:r>
            <a:endParaRPr sz="2200">
              <a:latin typeface="Calibri"/>
              <a:cs typeface="Calibri"/>
            </a:endParaRPr>
          </a:p>
          <a:p>
            <a:pPr algn="just" marL="526415" marR="6985" indent="-514350">
              <a:lnSpc>
                <a:spcPts val="2110"/>
              </a:lnSpc>
              <a:spcBef>
                <a:spcPts val="509"/>
              </a:spcBef>
              <a:buAutoNum type="alphaLcPeriod"/>
              <a:tabLst>
                <a:tab pos="526415" algn="l"/>
              </a:tabLst>
            </a:pPr>
            <a:r>
              <a:rPr dirty="0" sz="2200">
                <a:latin typeface="Calibri"/>
                <a:cs typeface="Calibri"/>
              </a:rPr>
              <a:t>Diasumsikan</a:t>
            </a:r>
            <a:r>
              <a:rPr dirty="0" sz="2200" spc="1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2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hanya</a:t>
            </a:r>
            <a:r>
              <a:rPr dirty="0" sz="2200" spc="2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2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kas</a:t>
            </a:r>
            <a:r>
              <a:rPr dirty="0" sz="2200" spc="2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21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Rp300.000 </a:t>
            </a:r>
            <a:r>
              <a:rPr dirty="0" sz="2200">
                <a:latin typeface="Calibri"/>
                <a:cs typeface="Calibri"/>
              </a:rPr>
              <a:t>bukan</a:t>
            </a:r>
            <a:r>
              <a:rPr dirty="0" sz="2200" spc="5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Rp1.500.000.</a:t>
            </a:r>
            <a:r>
              <a:rPr dirty="0" sz="2200" spc="5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siapakah</a:t>
            </a:r>
            <a:r>
              <a:rPr dirty="0" sz="2200" spc="5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dari</a:t>
            </a:r>
            <a:r>
              <a:rPr dirty="0" sz="2200" spc="5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ketiga</a:t>
            </a:r>
            <a:r>
              <a:rPr dirty="0" sz="2200" spc="5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5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tersebut</a:t>
            </a:r>
            <a:r>
              <a:rPr dirty="0" sz="2200" spc="52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yang </a:t>
            </a:r>
            <a:r>
              <a:rPr dirty="0" sz="2200">
                <a:latin typeface="Calibri"/>
                <a:cs typeface="Calibri"/>
              </a:rPr>
              <a:t>mengalami</a:t>
            </a:r>
            <a:r>
              <a:rPr dirty="0" sz="2200" spc="350">
                <a:latin typeface="Calibri"/>
                <a:cs typeface="Calibri"/>
              </a:rPr>
              <a:t>     </a:t>
            </a:r>
            <a:r>
              <a:rPr dirty="0" sz="2200">
                <a:latin typeface="Calibri"/>
                <a:cs typeface="Calibri"/>
              </a:rPr>
              <a:t>defisiensi</a:t>
            </a:r>
            <a:r>
              <a:rPr dirty="0" sz="2200" spc="21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modal?</a:t>
            </a:r>
            <a:r>
              <a:rPr dirty="0" sz="2200" spc="210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Jika</a:t>
            </a:r>
            <a:r>
              <a:rPr dirty="0" sz="2200" spc="204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demikian,</a:t>
            </a:r>
            <a:r>
              <a:rPr dirty="0" sz="2200" spc="210">
                <a:latin typeface="Calibri"/>
                <a:cs typeface="Calibri"/>
              </a:rPr>
              <a:t>   </a:t>
            </a:r>
            <a:r>
              <a:rPr dirty="0" sz="2200" spc="-10">
                <a:latin typeface="Calibri"/>
                <a:cs typeface="Calibri"/>
              </a:rPr>
              <a:t>berapakah jumlahnya?</a:t>
            </a:r>
            <a:endParaRPr sz="2200">
              <a:latin typeface="Calibri"/>
              <a:cs typeface="Calibri"/>
            </a:endParaRPr>
          </a:p>
          <a:p>
            <a:pPr algn="just" lvl="1" marL="355600" indent="-342900">
              <a:lnSpc>
                <a:spcPct val="100000"/>
              </a:lnSpc>
              <a:spcBef>
                <a:spcPts val="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b="1">
                <a:latin typeface="Calibri"/>
                <a:cs typeface="Calibri"/>
              </a:rPr>
              <a:t>a.</a:t>
            </a:r>
            <a:r>
              <a:rPr dirty="0" sz="2200" spc="-2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Budiman,</a:t>
            </a:r>
            <a:r>
              <a:rPr dirty="0" sz="2200" spc="-45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Rp550.000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437311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1983740"/>
            <a:ext cx="8074659" cy="4231640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algn="just" marL="355600" marR="6985" indent="-342900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L</a:t>
            </a:r>
            <a:r>
              <a:rPr dirty="0" sz="3000" spc="-6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12‐23</a:t>
            </a:r>
            <a:r>
              <a:rPr dirty="0" sz="3000" spc="-70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Likuidasi</a:t>
            </a:r>
            <a:r>
              <a:rPr dirty="0" sz="3000" spc="-70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persekutuan—</a:t>
            </a:r>
            <a:r>
              <a:rPr dirty="0" sz="3000" spc="-65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defisiensi</a:t>
            </a:r>
            <a:r>
              <a:rPr dirty="0" sz="3000" spc="-60" b="1">
                <a:latin typeface="Calibri"/>
                <a:cs typeface="Calibri"/>
              </a:rPr>
              <a:t> </a:t>
            </a:r>
            <a:r>
              <a:rPr dirty="0" sz="3000" spc="-10" b="1">
                <a:latin typeface="Calibri"/>
                <a:cs typeface="Calibri"/>
              </a:rPr>
              <a:t>modal </a:t>
            </a:r>
            <a:r>
              <a:rPr dirty="0" sz="3000" b="1">
                <a:latin typeface="Calibri"/>
                <a:cs typeface="Calibri"/>
              </a:rPr>
              <a:t>TJN.</a:t>
            </a:r>
            <a:r>
              <a:rPr dirty="0" sz="3000" spc="-145" b="1">
                <a:latin typeface="Calibri"/>
                <a:cs typeface="Calibri"/>
              </a:rPr>
              <a:t> </a:t>
            </a:r>
            <a:r>
              <a:rPr dirty="0" sz="3000" spc="-50" b="1">
                <a:latin typeface="Calibri"/>
                <a:cs typeface="Calibri"/>
              </a:rPr>
              <a:t>4</a:t>
            </a:r>
            <a:endParaRPr sz="30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Nana,</a:t>
            </a:r>
            <a:r>
              <a:rPr dirty="0" sz="3000" spc="10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Kaka,</a:t>
            </a:r>
            <a:r>
              <a:rPr dirty="0" sz="3000" spc="10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10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Tanaka</a:t>
            </a:r>
            <a:r>
              <a:rPr dirty="0" sz="3000" spc="10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adalah</a:t>
            </a:r>
            <a:r>
              <a:rPr dirty="0" sz="3000" spc="10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100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dengan </a:t>
            </a:r>
            <a:r>
              <a:rPr dirty="0" sz="3000">
                <a:latin typeface="Calibri"/>
                <a:cs typeface="Calibri"/>
              </a:rPr>
              <a:t>rasio</a:t>
            </a:r>
            <a:r>
              <a:rPr dirty="0" sz="3000" spc="59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pembagian</a:t>
            </a:r>
            <a:r>
              <a:rPr dirty="0" sz="3000" spc="60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modal</a:t>
            </a:r>
            <a:r>
              <a:rPr dirty="0" sz="3000" spc="5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3:2:1.</a:t>
            </a:r>
            <a:r>
              <a:rPr dirty="0" sz="3000" spc="59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Setelah</a:t>
            </a:r>
            <a:r>
              <a:rPr dirty="0" sz="3000" spc="59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rugi</a:t>
            </a:r>
            <a:r>
              <a:rPr dirty="0" sz="3000" spc="60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dari </a:t>
            </a:r>
            <a:r>
              <a:rPr dirty="0" sz="3000">
                <a:latin typeface="Calibri"/>
                <a:cs typeface="Calibri"/>
              </a:rPr>
              <a:t>likuidasi</a:t>
            </a:r>
            <a:r>
              <a:rPr dirty="0" sz="3000" spc="29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dibagikan,</a:t>
            </a:r>
            <a:r>
              <a:rPr dirty="0" sz="3000" spc="29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saldo</a:t>
            </a:r>
            <a:r>
              <a:rPr dirty="0" sz="3000" spc="30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akun</a:t>
            </a:r>
            <a:r>
              <a:rPr dirty="0" sz="3000" spc="29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modal</a:t>
            </a:r>
            <a:r>
              <a:rPr dirty="0" sz="3000" spc="290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adalah </a:t>
            </a:r>
            <a:r>
              <a:rPr dirty="0" sz="3000">
                <a:latin typeface="Calibri"/>
                <a:cs typeface="Calibri"/>
              </a:rPr>
              <a:t>sebagai</a:t>
            </a:r>
            <a:r>
              <a:rPr dirty="0" sz="3000" spc="6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berikut:</a:t>
            </a:r>
            <a:r>
              <a:rPr dirty="0" sz="3000" spc="6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Nana,</a:t>
            </a:r>
            <a:r>
              <a:rPr dirty="0" sz="3000" spc="64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Rp15.000.000</a:t>
            </a:r>
            <a:r>
              <a:rPr dirty="0" sz="3000" spc="64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Dr.;</a:t>
            </a:r>
            <a:r>
              <a:rPr dirty="0" sz="3000" spc="64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Kaka, </a:t>
            </a:r>
            <a:r>
              <a:rPr dirty="0" sz="3000">
                <a:latin typeface="Calibri"/>
                <a:cs typeface="Calibri"/>
              </a:rPr>
              <a:t>Rp46.000.000</a:t>
            </a:r>
            <a:r>
              <a:rPr dirty="0" sz="3000" spc="31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Cr.;</a:t>
            </a:r>
            <a:r>
              <a:rPr dirty="0" sz="3000" spc="31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32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Tanaka,</a:t>
            </a:r>
            <a:r>
              <a:rPr dirty="0" sz="3000" spc="32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Rp71.000.000</a:t>
            </a:r>
            <a:r>
              <a:rPr dirty="0" sz="3000" spc="315">
                <a:latin typeface="Calibri"/>
                <a:cs typeface="Calibri"/>
              </a:rPr>
              <a:t> </a:t>
            </a:r>
            <a:r>
              <a:rPr dirty="0" sz="3000" spc="-25">
                <a:latin typeface="Calibri"/>
                <a:cs typeface="Calibri"/>
              </a:rPr>
              <a:t>Cr.</a:t>
            </a:r>
            <a:endParaRPr sz="3000">
              <a:latin typeface="Calibri"/>
              <a:cs typeface="Calibri"/>
            </a:endParaRPr>
          </a:p>
          <a:p>
            <a:pPr algn="just" marL="355600" marR="5715">
              <a:lnSpc>
                <a:spcPct val="80000"/>
              </a:lnSpc>
            </a:pPr>
            <a:r>
              <a:rPr dirty="0" sz="3000">
                <a:latin typeface="Calibri"/>
                <a:cs typeface="Calibri"/>
              </a:rPr>
              <a:t>Jika</a:t>
            </a:r>
            <a:r>
              <a:rPr dirty="0" sz="3000" spc="5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Nana</a:t>
            </a:r>
            <a:r>
              <a:rPr dirty="0" sz="3000" spc="5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secara</a:t>
            </a:r>
            <a:r>
              <a:rPr dirty="0" sz="3000" spc="5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pribadi</a:t>
            </a:r>
            <a:r>
              <a:rPr dirty="0" sz="3000" spc="5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menyatakan</a:t>
            </a:r>
            <a:r>
              <a:rPr dirty="0" sz="3000" spc="5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pailit</a:t>
            </a:r>
            <a:r>
              <a:rPr dirty="0" sz="3000" spc="525">
                <a:latin typeface="Calibri"/>
                <a:cs typeface="Calibri"/>
              </a:rPr>
              <a:t> </a:t>
            </a:r>
            <a:r>
              <a:rPr dirty="0" sz="3000" spc="-25">
                <a:latin typeface="Calibri"/>
                <a:cs typeface="Calibri"/>
              </a:rPr>
              <a:t>dan </a:t>
            </a:r>
            <a:r>
              <a:rPr dirty="0" sz="3000">
                <a:latin typeface="Calibri"/>
                <a:cs typeface="Calibri"/>
              </a:rPr>
              <a:t>tidak</a:t>
            </a:r>
            <a:r>
              <a:rPr dirty="0" sz="3000" spc="65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dapat</a:t>
            </a:r>
            <a:r>
              <a:rPr dirty="0" sz="3000" spc="65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membayar</a:t>
            </a:r>
            <a:r>
              <a:rPr dirty="0" sz="3000" spc="655">
                <a:latin typeface="Calibri"/>
                <a:cs typeface="Calibri"/>
              </a:rPr>
              <a:t>    </a:t>
            </a:r>
            <a:r>
              <a:rPr dirty="0" sz="3000">
                <a:latin typeface="Calibri"/>
                <a:cs typeface="Calibri"/>
              </a:rPr>
              <a:t>defisiensi</a:t>
            </a:r>
            <a:r>
              <a:rPr dirty="0" sz="3000" spc="660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sebesar </a:t>
            </a:r>
            <a:r>
              <a:rPr dirty="0" sz="3000">
                <a:latin typeface="Calibri"/>
                <a:cs typeface="Calibri"/>
              </a:rPr>
              <a:t>Rp15.000.000,</a:t>
            </a:r>
            <a:r>
              <a:rPr dirty="0" sz="3000" spc="275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berapakah</a:t>
            </a:r>
            <a:r>
              <a:rPr dirty="0" sz="3000" spc="285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jumlah</a:t>
            </a:r>
            <a:r>
              <a:rPr dirty="0" sz="3000" spc="280">
                <a:latin typeface="Calibri"/>
                <a:cs typeface="Calibri"/>
              </a:rPr>
              <a:t>   </a:t>
            </a:r>
            <a:r>
              <a:rPr dirty="0" sz="3000">
                <a:latin typeface="Calibri"/>
                <a:cs typeface="Calibri"/>
              </a:rPr>
              <a:t>kas</a:t>
            </a:r>
            <a:r>
              <a:rPr dirty="0" sz="3000" spc="285">
                <a:latin typeface="Calibri"/>
                <a:cs typeface="Calibri"/>
              </a:rPr>
              <a:t>   </a:t>
            </a:r>
            <a:r>
              <a:rPr dirty="0" sz="3000" spc="-20">
                <a:latin typeface="Calibri"/>
                <a:cs typeface="Calibri"/>
              </a:rPr>
              <a:t>yang </a:t>
            </a:r>
            <a:r>
              <a:rPr dirty="0" sz="3000">
                <a:latin typeface="Calibri"/>
                <a:cs typeface="Calibri"/>
              </a:rPr>
              <a:t>diterima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oleh</a:t>
            </a:r>
            <a:r>
              <a:rPr dirty="0" sz="3000" spc="-7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Kaka</a:t>
            </a:r>
            <a:r>
              <a:rPr dirty="0" sz="3000" spc="-7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-75">
                <a:latin typeface="Calibri"/>
                <a:cs typeface="Calibri"/>
              </a:rPr>
              <a:t> </a:t>
            </a:r>
            <a:r>
              <a:rPr dirty="0" sz="3000" spc="-35">
                <a:latin typeface="Calibri"/>
                <a:cs typeface="Calibri"/>
              </a:rPr>
              <a:t>Tanaka</a:t>
            </a:r>
            <a:r>
              <a:rPr dirty="0" sz="3000" spc="-7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dalam</a:t>
            </a:r>
            <a:r>
              <a:rPr dirty="0" sz="3000" spc="54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likuidasi?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2001266"/>
            <a:ext cx="8075295" cy="41408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just" marL="355600" marR="8255" indent="-342900">
              <a:lnSpc>
                <a:spcPts val="2400"/>
              </a:lnSpc>
              <a:spcBef>
                <a:spcPts val="680"/>
              </a:spcBef>
              <a:buFont typeface="Arial MT"/>
              <a:buChar char="•"/>
              <a:tabLst>
                <a:tab pos="355600" algn="l"/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	L</a:t>
            </a:r>
            <a:r>
              <a:rPr dirty="0" sz="2500" spc="4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12‐24</a:t>
            </a:r>
            <a:r>
              <a:rPr dirty="0" sz="2500" spc="415">
                <a:latin typeface="Calibri"/>
                <a:cs typeface="Calibri"/>
              </a:rPr>
              <a:t>  </a:t>
            </a:r>
            <a:r>
              <a:rPr dirty="0" sz="2500" b="1">
                <a:latin typeface="Calibri"/>
                <a:cs typeface="Calibri"/>
              </a:rPr>
              <a:t>Laporan</a:t>
            </a:r>
            <a:r>
              <a:rPr dirty="0" sz="2500" spc="415" b="1">
                <a:latin typeface="Calibri"/>
                <a:cs typeface="Calibri"/>
              </a:rPr>
              <a:t>  </a:t>
            </a:r>
            <a:r>
              <a:rPr dirty="0" sz="2500" b="1">
                <a:latin typeface="Calibri"/>
                <a:cs typeface="Calibri"/>
              </a:rPr>
              <a:t>likuidasi</a:t>
            </a:r>
            <a:r>
              <a:rPr dirty="0" sz="2500" spc="42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persekutuan</a:t>
            </a:r>
            <a:r>
              <a:rPr dirty="0" sz="2500" spc="415" b="1">
                <a:latin typeface="Calibri"/>
                <a:cs typeface="Calibri"/>
              </a:rPr>
              <a:t>  </a:t>
            </a:r>
            <a:r>
              <a:rPr dirty="0" sz="2500" b="1">
                <a:latin typeface="Calibri"/>
                <a:cs typeface="Calibri"/>
              </a:rPr>
              <a:t>TJN.</a:t>
            </a:r>
            <a:r>
              <a:rPr dirty="0" sz="2500" spc="409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4</a:t>
            </a:r>
            <a:r>
              <a:rPr dirty="0" sz="2500" spc="405" b="1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(Spread sheet)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355600" algn="l"/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	Setelah</a:t>
            </a:r>
            <a:r>
              <a:rPr dirty="0" sz="2500" spc="3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menutup</a:t>
            </a:r>
            <a:r>
              <a:rPr dirty="0" sz="2500" spc="3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akun‐akun</a:t>
            </a:r>
            <a:r>
              <a:rPr dirty="0" sz="2500" spc="3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pada</a:t>
            </a:r>
            <a:r>
              <a:rPr dirty="0" sz="2500" spc="3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tanggal</a:t>
            </a:r>
            <a:r>
              <a:rPr dirty="0" sz="2500" spc="3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1</a:t>
            </a:r>
            <a:r>
              <a:rPr dirty="0" sz="2500" spc="3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Juli,</a:t>
            </a:r>
            <a:r>
              <a:rPr dirty="0" sz="2500" spc="34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sebelum </a:t>
            </a:r>
            <a:r>
              <a:rPr dirty="0" sz="2500">
                <a:latin typeface="Calibri"/>
                <a:cs typeface="Calibri"/>
              </a:rPr>
              <a:t>likuidasi</a:t>
            </a:r>
            <a:r>
              <a:rPr dirty="0" sz="2500" spc="25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persekutuan,</a:t>
            </a:r>
            <a:r>
              <a:rPr dirty="0" sz="2500" spc="25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saldo</a:t>
            </a:r>
            <a:r>
              <a:rPr dirty="0" sz="2500" spc="25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25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25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milik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Gani,</a:t>
            </a:r>
            <a:r>
              <a:rPr dirty="0" sz="2500" spc="254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Putra,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330">
                <a:latin typeface="Calibri"/>
                <a:cs typeface="Calibri"/>
              </a:rPr>
              <a:t>    </a:t>
            </a:r>
            <a:r>
              <a:rPr dirty="0" sz="2500">
                <a:latin typeface="Calibri"/>
                <a:cs typeface="Calibri"/>
              </a:rPr>
              <a:t>Sandi</a:t>
            </a:r>
            <a:r>
              <a:rPr dirty="0" sz="2500" spc="335">
                <a:latin typeface="Calibri"/>
                <a:cs typeface="Calibri"/>
              </a:rPr>
              <a:t>    </a:t>
            </a:r>
            <a:r>
              <a:rPr dirty="0" sz="2500">
                <a:latin typeface="Calibri"/>
                <a:cs typeface="Calibri"/>
              </a:rPr>
              <a:t>masing‐masing</a:t>
            </a:r>
            <a:r>
              <a:rPr dirty="0" sz="2500" spc="335">
                <a:latin typeface="Calibri"/>
                <a:cs typeface="Calibri"/>
              </a:rPr>
              <a:t>    </a:t>
            </a:r>
            <a:r>
              <a:rPr dirty="0" sz="2500">
                <a:latin typeface="Calibri"/>
                <a:cs typeface="Calibri"/>
              </a:rPr>
              <a:t>adalah</a:t>
            </a:r>
            <a:r>
              <a:rPr dirty="0" sz="2500" spc="330">
                <a:latin typeface="Calibri"/>
                <a:cs typeface="Calibri"/>
              </a:rPr>
              <a:t>    </a:t>
            </a:r>
            <a:r>
              <a:rPr dirty="0" sz="2500" spc="-10">
                <a:latin typeface="Calibri"/>
                <a:cs typeface="Calibri"/>
              </a:rPr>
              <a:t>Rp55.000.000, </a:t>
            </a:r>
            <a:r>
              <a:rPr dirty="0" sz="2500">
                <a:latin typeface="Calibri"/>
                <a:cs typeface="Calibri"/>
              </a:rPr>
              <a:t>Rp45.000.000,</a:t>
            </a:r>
            <a:r>
              <a:rPr dirty="0" sz="2500" spc="3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3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Rp20.000.000.</a:t>
            </a:r>
            <a:r>
              <a:rPr dirty="0" sz="2500" spc="34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Kas,</a:t>
            </a:r>
            <a:r>
              <a:rPr dirty="0" sz="2500" spc="3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3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non‐kas,</a:t>
            </a:r>
            <a:r>
              <a:rPr dirty="0" sz="2500" spc="345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dan </a:t>
            </a:r>
            <a:r>
              <a:rPr dirty="0" sz="2500">
                <a:latin typeface="Calibri"/>
                <a:cs typeface="Calibri"/>
              </a:rPr>
              <a:t>liabilitas</a:t>
            </a:r>
            <a:r>
              <a:rPr dirty="0" sz="2500" spc="620">
                <a:latin typeface="Calibri"/>
                <a:cs typeface="Calibri"/>
              </a:rPr>
              <a:t>    </a:t>
            </a:r>
            <a:r>
              <a:rPr dirty="0" sz="2500">
                <a:latin typeface="Calibri"/>
                <a:cs typeface="Calibri"/>
              </a:rPr>
              <a:t>masing‐masing</a:t>
            </a:r>
            <a:r>
              <a:rPr dirty="0" sz="2500" spc="620">
                <a:latin typeface="Calibri"/>
                <a:cs typeface="Calibri"/>
              </a:rPr>
              <a:t>   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620">
                <a:latin typeface="Calibri"/>
                <a:cs typeface="Calibri"/>
              </a:rPr>
              <a:t>    </a:t>
            </a:r>
            <a:r>
              <a:rPr dirty="0" sz="2500" spc="-10">
                <a:latin typeface="Calibri"/>
                <a:cs typeface="Calibri"/>
              </a:rPr>
              <a:t>Rp56.000.000, </a:t>
            </a:r>
            <a:r>
              <a:rPr dirty="0" sz="2500">
                <a:latin typeface="Calibri"/>
                <a:cs typeface="Calibri"/>
              </a:rPr>
              <a:t>Rp96.000.000,</a:t>
            </a:r>
            <a:r>
              <a:rPr dirty="0" sz="2500" spc="1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1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Rp32.000.000.</a:t>
            </a:r>
            <a:r>
              <a:rPr dirty="0" sz="2500" spc="1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Antara</a:t>
            </a:r>
            <a:r>
              <a:rPr dirty="0" sz="2500" spc="1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tanggal</a:t>
            </a:r>
            <a:r>
              <a:rPr dirty="0" sz="2500" spc="1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1</a:t>
            </a:r>
            <a:r>
              <a:rPr dirty="0" sz="2500" spc="1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185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29 </a:t>
            </a:r>
            <a:r>
              <a:rPr dirty="0" sz="2500">
                <a:latin typeface="Calibri"/>
                <a:cs typeface="Calibri"/>
              </a:rPr>
              <a:t>Juli.</a:t>
            </a:r>
            <a:r>
              <a:rPr dirty="0" sz="2500" spc="5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5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non‐kas</a:t>
            </a:r>
            <a:r>
              <a:rPr dirty="0" sz="2500" spc="5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dijual</a:t>
            </a:r>
            <a:r>
              <a:rPr dirty="0" sz="2500" spc="5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seharga</a:t>
            </a:r>
            <a:r>
              <a:rPr dirty="0" sz="2500" spc="5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Rp90.000.000.</a:t>
            </a:r>
            <a:r>
              <a:rPr dirty="0" sz="2500" spc="509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liabilitas </a:t>
            </a:r>
            <a:r>
              <a:rPr dirty="0" sz="2500">
                <a:latin typeface="Calibri"/>
                <a:cs typeface="Calibri"/>
              </a:rPr>
              <a:t>dibayarkan</a:t>
            </a:r>
            <a:r>
              <a:rPr dirty="0" sz="2500" spc="3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sisa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kas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dibagikan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3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para</a:t>
            </a:r>
            <a:r>
              <a:rPr dirty="0" sz="2500" spc="3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rekan.</a:t>
            </a:r>
            <a:r>
              <a:rPr dirty="0" sz="2500" spc="31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Para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4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membagi</a:t>
            </a:r>
            <a:r>
              <a:rPr dirty="0" sz="2500" spc="4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4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4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rugi</a:t>
            </a:r>
            <a:r>
              <a:rPr dirty="0" sz="2500" spc="484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bersih</a:t>
            </a:r>
            <a:r>
              <a:rPr dirty="0" sz="2500" spc="4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4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rasio</a:t>
            </a:r>
            <a:r>
              <a:rPr dirty="0" sz="2500" spc="47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3:2:1. </a:t>
            </a:r>
            <a:r>
              <a:rPr dirty="0" sz="2500">
                <a:latin typeface="Calibri"/>
                <a:cs typeface="Calibri"/>
              </a:rPr>
              <a:t>Siapkan</a:t>
            </a:r>
            <a:r>
              <a:rPr dirty="0" sz="2500" spc="1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laporan</a:t>
            </a:r>
            <a:r>
              <a:rPr dirty="0" sz="2500" spc="19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likuidasi</a:t>
            </a:r>
            <a:r>
              <a:rPr dirty="0" sz="2500" spc="1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persekutuan</a:t>
            </a:r>
            <a:r>
              <a:rPr dirty="0" sz="2500" spc="1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1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periode</a:t>
            </a:r>
            <a:r>
              <a:rPr dirty="0" sz="2500" spc="19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1‐29 </a:t>
            </a:r>
            <a:r>
              <a:rPr dirty="0" sz="2500">
                <a:latin typeface="Calibri"/>
                <a:cs typeface="Calibri"/>
              </a:rPr>
              <a:t>Juli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2014.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2019554"/>
            <a:ext cx="8071484" cy="1366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1790" indent="-33909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1790" algn="l"/>
              </a:tabLst>
            </a:pPr>
            <a:r>
              <a:rPr dirty="0" sz="2000">
                <a:latin typeface="Calibri"/>
                <a:cs typeface="Calibri"/>
              </a:rPr>
              <a:t>L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12‐25</a:t>
            </a:r>
            <a:r>
              <a:rPr dirty="0" sz="2000" spc="360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Laporan</a:t>
            </a:r>
            <a:r>
              <a:rPr dirty="0" sz="2000" spc="38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likuidasi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persekutuan</a:t>
            </a:r>
            <a:r>
              <a:rPr dirty="0" sz="2000" spc="-2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TJN.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4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(Spreadsheet)</a:t>
            </a:r>
            <a:endParaRPr sz="2000">
              <a:latin typeface="Calibri"/>
              <a:cs typeface="Calibri"/>
            </a:endParaRPr>
          </a:p>
          <a:p>
            <a:pPr algn="just" marL="351155" marR="5080" indent="-339090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Lila,</a:t>
            </a:r>
            <a:r>
              <a:rPr dirty="0" sz="2000" spc="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Tina,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Hima</a:t>
            </a:r>
            <a:r>
              <a:rPr dirty="0" sz="2000" spc="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adalah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anggota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persekutuan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Anggrek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Sales</a:t>
            </a:r>
            <a:r>
              <a:rPr dirty="0" sz="2000" spc="80">
                <a:latin typeface="Calibri"/>
                <a:cs typeface="Calibri"/>
              </a:rPr>
              <a:t>  </a:t>
            </a:r>
            <a:r>
              <a:rPr dirty="0" sz="2000" spc="-25">
                <a:latin typeface="Calibri"/>
                <a:cs typeface="Calibri"/>
              </a:rPr>
              <a:t>dan </a:t>
            </a:r>
            <a:r>
              <a:rPr dirty="0" sz="2000" spc="-25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membagi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2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29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rugi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rasio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2:2:1.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Para</a:t>
            </a:r>
            <a:r>
              <a:rPr dirty="0" sz="2000" spc="2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anggota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memutuskan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2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melikuidasi</a:t>
            </a:r>
            <a:r>
              <a:rPr dirty="0" sz="2000" spc="1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persekutuan.</a:t>
            </a:r>
            <a:r>
              <a:rPr dirty="0" sz="2000" spc="2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Ekuitas</a:t>
            </a:r>
            <a:r>
              <a:rPr dirty="0" sz="2000" spc="20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para</a:t>
            </a:r>
            <a:r>
              <a:rPr dirty="0" sz="2000" spc="2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anggota</a:t>
            </a:r>
            <a:r>
              <a:rPr dirty="0" sz="2000" spc="20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sebelum</a:t>
            </a:r>
            <a:r>
              <a:rPr dirty="0" sz="2000" spc="200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likuidasi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3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realisasi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pada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tanggal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Agustus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2014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adalah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sebagai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berikut: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288791" y="3477767"/>
            <a:ext cx="2515870" cy="896619"/>
            <a:chOff x="3288791" y="3477767"/>
            <a:chExt cx="2515870" cy="896619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79541" y="3603123"/>
              <a:ext cx="2224949" cy="77075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288791" y="3477767"/>
              <a:ext cx="2515870" cy="896619"/>
            </a:xfrm>
            <a:custGeom>
              <a:avLst/>
              <a:gdLst/>
              <a:ahLst/>
              <a:cxnLst/>
              <a:rect l="l" t="t" r="r" b="b"/>
              <a:pathLst>
                <a:path w="2515870" h="896620">
                  <a:moveTo>
                    <a:pt x="2515362" y="896111"/>
                  </a:moveTo>
                  <a:lnTo>
                    <a:pt x="2515362" y="0"/>
                  </a:lnTo>
                  <a:lnTo>
                    <a:pt x="0" y="0"/>
                  </a:lnTo>
                  <a:lnTo>
                    <a:pt x="0" y="896111"/>
                  </a:lnTo>
                  <a:lnTo>
                    <a:pt x="6096" y="896111"/>
                  </a:lnTo>
                  <a:lnTo>
                    <a:pt x="6096" y="12953"/>
                  </a:lnTo>
                  <a:lnTo>
                    <a:pt x="12191" y="6858"/>
                  </a:lnTo>
                  <a:lnTo>
                    <a:pt x="12191" y="12953"/>
                  </a:lnTo>
                  <a:lnTo>
                    <a:pt x="2502408" y="12953"/>
                  </a:lnTo>
                  <a:lnTo>
                    <a:pt x="2502408" y="6857"/>
                  </a:lnTo>
                  <a:lnTo>
                    <a:pt x="2509266" y="12953"/>
                  </a:lnTo>
                  <a:lnTo>
                    <a:pt x="2509266" y="896111"/>
                  </a:lnTo>
                  <a:lnTo>
                    <a:pt x="2515362" y="896111"/>
                  </a:lnTo>
                  <a:close/>
                </a:path>
                <a:path w="2515870" h="896620">
                  <a:moveTo>
                    <a:pt x="12191" y="12953"/>
                  </a:moveTo>
                  <a:lnTo>
                    <a:pt x="12191" y="6858"/>
                  </a:lnTo>
                  <a:lnTo>
                    <a:pt x="6096" y="12953"/>
                  </a:lnTo>
                  <a:lnTo>
                    <a:pt x="12191" y="12953"/>
                  </a:lnTo>
                  <a:close/>
                </a:path>
                <a:path w="2515870" h="896620">
                  <a:moveTo>
                    <a:pt x="12191" y="896111"/>
                  </a:moveTo>
                  <a:lnTo>
                    <a:pt x="12191" y="12953"/>
                  </a:lnTo>
                  <a:lnTo>
                    <a:pt x="6096" y="12953"/>
                  </a:lnTo>
                  <a:lnTo>
                    <a:pt x="6096" y="896111"/>
                  </a:lnTo>
                  <a:lnTo>
                    <a:pt x="12191" y="896111"/>
                  </a:lnTo>
                  <a:close/>
                </a:path>
                <a:path w="2515870" h="896620">
                  <a:moveTo>
                    <a:pt x="2509266" y="12953"/>
                  </a:moveTo>
                  <a:lnTo>
                    <a:pt x="2502408" y="6857"/>
                  </a:lnTo>
                  <a:lnTo>
                    <a:pt x="2502408" y="12953"/>
                  </a:lnTo>
                  <a:lnTo>
                    <a:pt x="2509266" y="12953"/>
                  </a:lnTo>
                  <a:close/>
                </a:path>
                <a:path w="2515870" h="896620">
                  <a:moveTo>
                    <a:pt x="2509266" y="896111"/>
                  </a:moveTo>
                  <a:lnTo>
                    <a:pt x="2509266" y="12953"/>
                  </a:lnTo>
                  <a:lnTo>
                    <a:pt x="2502408" y="12953"/>
                  </a:lnTo>
                  <a:lnTo>
                    <a:pt x="2502408" y="896111"/>
                  </a:lnTo>
                  <a:lnTo>
                    <a:pt x="2509266" y="8961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993139" y="4579873"/>
            <a:ext cx="8071484" cy="81788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algn="just" marL="351155" marR="5080" indent="-339090">
              <a:lnSpc>
                <a:spcPts val="1920"/>
              </a:lnSpc>
              <a:spcBef>
                <a:spcPts val="56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Dalam</a:t>
            </a:r>
            <a:r>
              <a:rPr dirty="0" sz="2000" spc="3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proses</a:t>
            </a:r>
            <a:r>
              <a:rPr dirty="0" sz="2000" spc="3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berakhirnya</a:t>
            </a:r>
            <a:r>
              <a:rPr dirty="0" sz="2000" spc="3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operasi</a:t>
            </a:r>
            <a:r>
              <a:rPr dirty="0" sz="2000" spc="3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selama</a:t>
            </a:r>
            <a:r>
              <a:rPr dirty="0" sz="2000" spc="3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bulan</a:t>
            </a:r>
            <a:r>
              <a:rPr dirty="0" sz="2000" spc="3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Agustus,</a:t>
            </a:r>
            <a:r>
              <a:rPr dirty="0" sz="2000" spc="3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39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non‐kas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34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nilai</a:t>
            </a:r>
            <a:r>
              <a:rPr dirty="0" sz="2000" spc="3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buku</a:t>
            </a:r>
            <a:r>
              <a:rPr dirty="0" sz="2000" spc="3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3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Rp146.000.000</a:t>
            </a:r>
            <a:r>
              <a:rPr dirty="0" sz="2000" spc="3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dijual</a:t>
            </a:r>
            <a:r>
              <a:rPr dirty="0" sz="2000" spc="3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senilai</a:t>
            </a:r>
            <a:r>
              <a:rPr dirty="0" sz="2000" spc="3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Rp158.000.000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17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liabilitas</a:t>
            </a:r>
            <a:r>
              <a:rPr dirty="0" sz="2000" spc="1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1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Rp35.000.000</a:t>
            </a:r>
            <a:r>
              <a:rPr dirty="0" sz="2000" spc="17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dibayar.</a:t>
            </a:r>
            <a:r>
              <a:rPr dirty="0" sz="2000" spc="1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Sebelum</a:t>
            </a:r>
            <a:r>
              <a:rPr dirty="0" sz="2000" spc="17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realisasi,</a:t>
            </a:r>
            <a:r>
              <a:rPr dirty="0" sz="2000" spc="18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Anggrek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3288791" y="4373879"/>
            <a:ext cx="2515870" cy="260350"/>
            <a:chOff x="3288791" y="4373879"/>
            <a:chExt cx="2515870" cy="26035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79541" y="4373879"/>
              <a:ext cx="2224949" cy="159751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288791" y="4373879"/>
              <a:ext cx="2515870" cy="260350"/>
            </a:xfrm>
            <a:custGeom>
              <a:avLst/>
              <a:gdLst/>
              <a:ahLst/>
              <a:cxnLst/>
              <a:rect l="l" t="t" r="r" b="b"/>
              <a:pathLst>
                <a:path w="2515870" h="260350">
                  <a:moveTo>
                    <a:pt x="12191" y="246888"/>
                  </a:moveTo>
                  <a:lnTo>
                    <a:pt x="12191" y="0"/>
                  </a:lnTo>
                  <a:lnTo>
                    <a:pt x="0" y="0"/>
                  </a:lnTo>
                  <a:lnTo>
                    <a:pt x="0" y="259842"/>
                  </a:lnTo>
                  <a:lnTo>
                    <a:pt x="6096" y="259842"/>
                  </a:lnTo>
                  <a:lnTo>
                    <a:pt x="6096" y="246888"/>
                  </a:lnTo>
                  <a:lnTo>
                    <a:pt x="12191" y="246888"/>
                  </a:lnTo>
                  <a:close/>
                </a:path>
                <a:path w="2515870" h="260350">
                  <a:moveTo>
                    <a:pt x="2509266" y="246888"/>
                  </a:moveTo>
                  <a:lnTo>
                    <a:pt x="6096" y="246888"/>
                  </a:lnTo>
                  <a:lnTo>
                    <a:pt x="12191" y="253746"/>
                  </a:lnTo>
                  <a:lnTo>
                    <a:pt x="12191" y="259842"/>
                  </a:lnTo>
                  <a:lnTo>
                    <a:pt x="2502408" y="259842"/>
                  </a:lnTo>
                  <a:lnTo>
                    <a:pt x="2502408" y="253746"/>
                  </a:lnTo>
                  <a:lnTo>
                    <a:pt x="2509266" y="246888"/>
                  </a:lnTo>
                  <a:close/>
                </a:path>
                <a:path w="2515870" h="260350">
                  <a:moveTo>
                    <a:pt x="12191" y="259842"/>
                  </a:moveTo>
                  <a:lnTo>
                    <a:pt x="12191" y="253746"/>
                  </a:lnTo>
                  <a:lnTo>
                    <a:pt x="6096" y="246888"/>
                  </a:lnTo>
                  <a:lnTo>
                    <a:pt x="6096" y="259842"/>
                  </a:lnTo>
                  <a:lnTo>
                    <a:pt x="12191" y="259842"/>
                  </a:lnTo>
                  <a:close/>
                </a:path>
                <a:path w="2515870" h="260350">
                  <a:moveTo>
                    <a:pt x="2515362" y="259842"/>
                  </a:moveTo>
                  <a:lnTo>
                    <a:pt x="2515362" y="0"/>
                  </a:lnTo>
                  <a:lnTo>
                    <a:pt x="2502408" y="0"/>
                  </a:lnTo>
                  <a:lnTo>
                    <a:pt x="2502408" y="246888"/>
                  </a:lnTo>
                  <a:lnTo>
                    <a:pt x="2509266" y="246888"/>
                  </a:lnTo>
                  <a:lnTo>
                    <a:pt x="2509266" y="259842"/>
                  </a:lnTo>
                  <a:lnTo>
                    <a:pt x="2515362" y="259842"/>
                  </a:lnTo>
                  <a:close/>
                </a:path>
                <a:path w="2515870" h="260350">
                  <a:moveTo>
                    <a:pt x="2509266" y="259842"/>
                  </a:moveTo>
                  <a:lnTo>
                    <a:pt x="2509266" y="246888"/>
                  </a:lnTo>
                  <a:lnTo>
                    <a:pt x="2502408" y="253746"/>
                  </a:lnTo>
                  <a:lnTo>
                    <a:pt x="2502408" y="259842"/>
                  </a:lnTo>
                  <a:lnTo>
                    <a:pt x="2509266" y="259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993127" y="5311394"/>
            <a:ext cx="6553834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Calibri"/>
                <a:cs typeface="Calibri"/>
              </a:rPr>
              <a:t>Sales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memiliki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saldo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kas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Rp26.000.000.</a:t>
            </a:r>
            <a:endParaRPr sz="20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buAutoNum type="alphaLcPeriod"/>
              <a:tabLst>
                <a:tab pos="526415" algn="l"/>
              </a:tabLst>
            </a:pPr>
            <a:r>
              <a:rPr dirty="0" sz="2000">
                <a:latin typeface="Calibri"/>
                <a:cs typeface="Calibri"/>
              </a:rPr>
              <a:t>Siapkan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laporan</a:t>
            </a:r>
            <a:r>
              <a:rPr dirty="0" sz="2000" spc="2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likuidasi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persekutuan.</a:t>
            </a:r>
            <a:endParaRPr sz="2000">
              <a:latin typeface="Calibri"/>
              <a:cs typeface="Calibri"/>
            </a:endParaRPr>
          </a:p>
          <a:p>
            <a:pPr marL="12700" marR="5080" indent="-635">
              <a:lnSpc>
                <a:spcPct val="100000"/>
              </a:lnSpc>
              <a:buAutoNum type="alphaLcPeriod"/>
              <a:tabLst>
                <a:tab pos="12700" algn="l"/>
                <a:tab pos="526415" algn="l"/>
              </a:tabLst>
            </a:pPr>
            <a:r>
              <a:rPr dirty="0" sz="200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Buatlah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ayat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jurnal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pembagian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akhir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kas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anggota. </a:t>
            </a:r>
            <a:r>
              <a:rPr dirty="0" sz="2000" spc="-25">
                <a:latin typeface="Calibri"/>
                <a:cs typeface="Calibri"/>
              </a:rPr>
              <a:t>c.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507489" y="6225794"/>
            <a:ext cx="7555865" cy="57404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560"/>
              </a:spcBef>
              <a:tabLst>
                <a:tab pos="596900" algn="l"/>
                <a:tab pos="1775460" algn="l"/>
                <a:tab pos="2454910" algn="l"/>
                <a:tab pos="3787775" algn="l"/>
                <a:tab pos="4404995" algn="l"/>
                <a:tab pos="4974590" algn="l"/>
                <a:tab pos="5554980" algn="l"/>
                <a:tab pos="6376035" algn="l"/>
              </a:tabLst>
            </a:pPr>
            <a:r>
              <a:rPr dirty="0" sz="2000" spc="-25">
                <a:latin typeface="Calibri"/>
                <a:cs typeface="Calibri"/>
              </a:rPr>
              <a:t>Apa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kegunaan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rasio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pembagian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laba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dan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rugi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dalam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melikuidasi persekutuan?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26" y="2011933"/>
            <a:ext cx="8072755" cy="438467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algn="just" marL="355600" marR="5080" indent="-342900">
              <a:lnSpc>
                <a:spcPct val="8000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L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12‐26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Ayat</a:t>
            </a:r>
            <a:r>
              <a:rPr dirty="0" sz="2200" spc="-1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jurnal</a:t>
            </a:r>
            <a:r>
              <a:rPr dirty="0" sz="2200" spc="-1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persekutuan</a:t>
            </a:r>
            <a:r>
              <a:rPr dirty="0" sz="2200" spc="-1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dan</a:t>
            </a:r>
            <a:r>
              <a:rPr dirty="0" sz="2200" spc="-1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laporan</a:t>
            </a:r>
            <a:r>
              <a:rPr dirty="0" sz="2200" spc="-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ekuitas</a:t>
            </a:r>
            <a:r>
              <a:rPr dirty="0" sz="2200" spc="-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rekan</a:t>
            </a:r>
            <a:r>
              <a:rPr dirty="0" sz="2200" spc="484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TJN.</a:t>
            </a:r>
            <a:r>
              <a:rPr dirty="0" sz="2200" spc="-5" b="1">
                <a:latin typeface="Calibri"/>
                <a:cs typeface="Calibri"/>
              </a:rPr>
              <a:t> </a:t>
            </a:r>
            <a:r>
              <a:rPr dirty="0" sz="2200" spc="-25" b="1">
                <a:latin typeface="Calibri"/>
                <a:cs typeface="Calibri"/>
              </a:rPr>
              <a:t>2. </a:t>
            </a:r>
            <a:r>
              <a:rPr dirty="0" sz="2200" b="1">
                <a:latin typeface="Calibri"/>
                <a:cs typeface="Calibri"/>
              </a:rPr>
              <a:t>5</a:t>
            </a:r>
            <a:r>
              <a:rPr dirty="0" sz="2200" spc="-10" b="1">
                <a:latin typeface="Calibri"/>
                <a:cs typeface="Calibri"/>
              </a:rPr>
              <a:t> (Spreadsheet)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52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1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1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1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Adhitama</a:t>
            </a:r>
            <a:r>
              <a:rPr dirty="0" sz="2200" spc="1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Alfian</a:t>
            </a:r>
            <a:r>
              <a:rPr dirty="0" sz="2200" spc="1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1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Emma</a:t>
            </a:r>
            <a:r>
              <a:rPr dirty="0" sz="2200" spc="1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Aulia</a:t>
            </a:r>
            <a:r>
              <a:rPr dirty="0" sz="2200" spc="11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masing‐masing </a:t>
            </a:r>
            <a:r>
              <a:rPr dirty="0" sz="2200">
                <a:latin typeface="Calibri"/>
                <a:cs typeface="Calibri"/>
              </a:rPr>
              <a:t>adalah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Rp47.000.000</a:t>
            </a:r>
            <a:r>
              <a:rPr dirty="0" sz="2200" spc="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Rp73.000.000</a:t>
            </a:r>
            <a:r>
              <a:rPr dirty="0" sz="2200" spc="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pada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1</a:t>
            </a:r>
            <a:r>
              <a:rPr dirty="0" sz="2200" spc="4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Januari </a:t>
            </a:r>
            <a:r>
              <a:rPr dirty="0" sz="2200">
                <a:latin typeface="Calibri"/>
                <a:cs typeface="Calibri"/>
              </a:rPr>
              <a:t>2014,</a:t>
            </a:r>
            <a:r>
              <a:rPr dirty="0" sz="2200" spc="2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awal</a:t>
            </a:r>
            <a:r>
              <a:rPr dirty="0" sz="2200" spc="2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2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fiskal.</a:t>
            </a:r>
            <a:r>
              <a:rPr dirty="0" sz="2200" spc="2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Pada</a:t>
            </a:r>
            <a:r>
              <a:rPr dirty="0" sz="2200" spc="2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10</a:t>
            </a:r>
            <a:r>
              <a:rPr dirty="0" sz="2200" spc="2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Maret,</a:t>
            </a:r>
            <a:r>
              <a:rPr dirty="0" sz="2200" spc="2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Alfian</a:t>
            </a:r>
            <a:r>
              <a:rPr dirty="0" sz="2200" spc="23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memberikan </a:t>
            </a:r>
            <a:r>
              <a:rPr dirty="0" sz="2200">
                <a:latin typeface="Calibri"/>
                <a:cs typeface="Calibri"/>
              </a:rPr>
              <a:t>tambahan</a:t>
            </a:r>
            <a:r>
              <a:rPr dirty="0" sz="2200" spc="2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investasi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Rp8.000.000.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Selama</a:t>
            </a:r>
            <a:r>
              <a:rPr dirty="0" sz="2200" spc="2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berjalan, </a:t>
            </a:r>
            <a:r>
              <a:rPr dirty="0" sz="2200">
                <a:latin typeface="Calibri"/>
                <a:cs typeface="Calibri"/>
              </a:rPr>
              <a:t>Alfian</a:t>
            </a:r>
            <a:r>
              <a:rPr dirty="0" sz="2200" spc="41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4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Aulia</a:t>
            </a:r>
            <a:r>
              <a:rPr dirty="0" sz="2200" spc="4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masing‐masing</a:t>
            </a:r>
            <a:r>
              <a:rPr dirty="0" sz="2200" spc="4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menarik</a:t>
            </a:r>
            <a:r>
              <a:rPr dirty="0" sz="2200" spc="4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Rp32.000.000</a:t>
            </a:r>
            <a:r>
              <a:rPr dirty="0" sz="2200" spc="420">
                <a:latin typeface="Calibri"/>
                <a:cs typeface="Calibri"/>
              </a:rPr>
              <a:t>  </a:t>
            </a:r>
            <a:r>
              <a:rPr dirty="0" sz="2200" spc="-25">
                <a:latin typeface="Calibri"/>
                <a:cs typeface="Calibri"/>
              </a:rPr>
              <a:t>dan </a:t>
            </a:r>
            <a:r>
              <a:rPr dirty="0" sz="2200">
                <a:latin typeface="Calibri"/>
                <a:cs typeface="Calibri"/>
              </a:rPr>
              <a:t>Rp39.000.000</a:t>
            </a:r>
            <a:r>
              <a:rPr dirty="0" sz="2200" spc="3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3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3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bersih</a:t>
            </a:r>
            <a:r>
              <a:rPr dirty="0" sz="2200" spc="3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3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3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berjalan</a:t>
            </a:r>
            <a:r>
              <a:rPr dirty="0" sz="2200" spc="34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adalah </a:t>
            </a:r>
            <a:r>
              <a:rPr dirty="0" sz="2200">
                <a:latin typeface="Calibri"/>
                <a:cs typeface="Calibri"/>
              </a:rPr>
              <a:t>Rp62.000.000.</a:t>
            </a:r>
            <a:r>
              <a:rPr dirty="0" sz="2200" spc="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Tidak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terdapat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perjanjian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mengenai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pembagian</a:t>
            </a:r>
            <a:r>
              <a:rPr dirty="0" sz="2200" spc="5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laba </a:t>
            </a:r>
            <a:r>
              <a:rPr dirty="0" sz="2200" spc="-10">
                <a:latin typeface="Calibri"/>
                <a:cs typeface="Calibri"/>
              </a:rPr>
              <a:t>bersih.</a:t>
            </a:r>
            <a:endParaRPr sz="2200">
              <a:latin typeface="Calibri"/>
              <a:cs typeface="Calibri"/>
            </a:endParaRPr>
          </a:p>
          <a:p>
            <a:pPr algn="just" marL="528320" indent="-515620">
              <a:lnSpc>
                <a:spcPts val="2375"/>
              </a:lnSpc>
              <a:buAutoNum type="alphaLcPeriod"/>
              <a:tabLst>
                <a:tab pos="528320" algn="l"/>
              </a:tabLst>
            </a:pPr>
            <a:r>
              <a:rPr dirty="0" sz="2200">
                <a:latin typeface="Calibri"/>
                <a:cs typeface="Calibri"/>
              </a:rPr>
              <a:t>Buatlah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ayat jurnal untuk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menutup (1) akun Ikhtisar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Laba Rugi </a:t>
            </a:r>
            <a:r>
              <a:rPr dirty="0" sz="2200" spc="-25">
                <a:latin typeface="Calibri"/>
                <a:cs typeface="Calibri"/>
              </a:rPr>
              <a:t>dan</a:t>
            </a:r>
            <a:endParaRPr sz="2200">
              <a:latin typeface="Calibri"/>
              <a:cs typeface="Calibri"/>
            </a:endParaRPr>
          </a:p>
          <a:p>
            <a:pPr algn="just" marL="527050">
              <a:lnSpc>
                <a:spcPts val="2375"/>
              </a:lnSpc>
            </a:pPr>
            <a:r>
              <a:rPr dirty="0" sz="2200">
                <a:latin typeface="Calibri"/>
                <a:cs typeface="Calibri"/>
              </a:rPr>
              <a:t>(2)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Prive.</a:t>
            </a:r>
            <a:endParaRPr sz="2200">
              <a:latin typeface="Calibri"/>
              <a:cs typeface="Calibri"/>
            </a:endParaRPr>
          </a:p>
          <a:p>
            <a:pPr algn="just" marL="527050" marR="6985" indent="-514350">
              <a:lnSpc>
                <a:spcPct val="80000"/>
              </a:lnSpc>
              <a:spcBef>
                <a:spcPts val="530"/>
              </a:spcBef>
              <a:buAutoNum type="alphaLcPeriod" startAt="2"/>
              <a:tabLst>
                <a:tab pos="527050" algn="l"/>
              </a:tabLst>
            </a:pPr>
            <a:r>
              <a:rPr dirty="0" sz="2200">
                <a:latin typeface="Calibri"/>
                <a:cs typeface="Calibri"/>
              </a:rPr>
              <a:t>Buatlah</a:t>
            </a:r>
            <a:r>
              <a:rPr dirty="0" sz="2200" spc="1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laporan</a:t>
            </a:r>
            <a:r>
              <a:rPr dirty="0" sz="2200" spc="1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ekuitas</a:t>
            </a:r>
            <a:r>
              <a:rPr dirty="0" sz="2200" spc="2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1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2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1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berjalan</a:t>
            </a:r>
            <a:r>
              <a:rPr dirty="0" sz="2200" spc="19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untuk persekutuan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Alfian</a:t>
            </a:r>
            <a:r>
              <a:rPr dirty="0" sz="2200" spc="4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Aulia.</a:t>
            </a:r>
            <a:endParaRPr sz="2200">
              <a:latin typeface="Calibri"/>
              <a:cs typeface="Calibri"/>
            </a:endParaRPr>
          </a:p>
          <a:p>
            <a:pPr algn="just" lvl="1"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dirty="0" sz="2200" b="1">
                <a:latin typeface="Calibri"/>
                <a:cs typeface="Calibri"/>
              </a:rPr>
              <a:t>b.</a:t>
            </a:r>
            <a:r>
              <a:rPr dirty="0" sz="2200" spc="-3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Alfi an</a:t>
            </a:r>
            <a:r>
              <a:rPr dirty="0" sz="2200" spc="-1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31</a:t>
            </a:r>
            <a:r>
              <a:rPr dirty="0" sz="2200" spc="-2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Des</a:t>
            </a:r>
            <a:r>
              <a:rPr dirty="0" sz="2200" spc="-10" b="1">
                <a:latin typeface="Calibri"/>
                <a:cs typeface="Calibri"/>
              </a:rPr>
              <a:t> Rp54.000.000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2011933"/>
            <a:ext cx="8072755" cy="1233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L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12‐27</a:t>
            </a:r>
            <a:r>
              <a:rPr dirty="0" sz="2200" spc="405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Pendapatan</a:t>
            </a:r>
            <a:r>
              <a:rPr dirty="0" sz="2200" spc="-5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per</a:t>
            </a:r>
            <a:r>
              <a:rPr dirty="0" sz="2200" spc="-40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karyawan</a:t>
            </a:r>
            <a:r>
              <a:rPr dirty="0" sz="2200" spc="-4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profesional</a:t>
            </a:r>
            <a:r>
              <a:rPr dirty="0" sz="2200" spc="-3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TJN.</a:t>
            </a:r>
            <a:r>
              <a:rPr dirty="0" sz="2200" spc="-55" b="1">
                <a:latin typeface="Calibri"/>
                <a:cs typeface="Calibri"/>
              </a:rPr>
              <a:t> </a:t>
            </a:r>
            <a:r>
              <a:rPr dirty="0" sz="2200" spc="-50" b="1">
                <a:latin typeface="Calibri"/>
                <a:cs typeface="Calibri"/>
              </a:rPr>
              <a:t>6</a:t>
            </a:r>
            <a:endParaRPr sz="2200">
              <a:latin typeface="Calibri"/>
              <a:cs typeface="Calibri"/>
            </a:endParaRPr>
          </a:p>
          <a:p>
            <a:pPr algn="just" marL="355600" marR="5080" indent="-343535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Kantor</a:t>
            </a:r>
            <a:r>
              <a:rPr dirty="0" sz="2200" spc="2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Akuntan</a:t>
            </a:r>
            <a:r>
              <a:rPr dirty="0" sz="2200" spc="2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Publik</a:t>
            </a:r>
            <a:r>
              <a:rPr dirty="0" sz="2200" spc="2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Deloitte</a:t>
            </a:r>
            <a:r>
              <a:rPr dirty="0" sz="2200" spc="2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merupakan</a:t>
            </a:r>
            <a:r>
              <a:rPr dirty="0" sz="2200" spc="2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kantor</a:t>
            </a:r>
            <a:r>
              <a:rPr dirty="0" sz="2200" spc="2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akuntan</a:t>
            </a:r>
            <a:r>
              <a:rPr dirty="0" sz="2200" spc="28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publik </a:t>
            </a:r>
            <a:r>
              <a:rPr dirty="0" sz="2200">
                <a:latin typeface="Calibri"/>
                <a:cs typeface="Calibri"/>
              </a:rPr>
              <a:t>internasional</a:t>
            </a:r>
            <a:r>
              <a:rPr dirty="0" sz="2200" spc="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terbesar</a:t>
            </a:r>
            <a:r>
              <a:rPr dirty="0" sz="2200" spc="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di</a:t>
            </a:r>
            <a:r>
              <a:rPr dirty="0" sz="2200" spc="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dunia</a:t>
            </a:r>
            <a:r>
              <a:rPr dirty="0" sz="2200" spc="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jika</a:t>
            </a:r>
            <a:r>
              <a:rPr dirty="0" sz="2200" spc="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diranking</a:t>
            </a:r>
            <a:r>
              <a:rPr dirty="0" sz="2200" spc="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berdasarkan</a:t>
            </a:r>
            <a:r>
              <a:rPr dirty="0" sz="2200" spc="7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total </a:t>
            </a:r>
            <a:r>
              <a:rPr dirty="0" sz="2200">
                <a:latin typeface="Calibri"/>
                <a:cs typeface="Calibri"/>
              </a:rPr>
              <a:t>pendapatan.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dua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35">
                <a:latin typeface="Calibri"/>
                <a:cs typeface="Calibri"/>
              </a:rPr>
              <a:t>terakhir.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Deloitte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melaporkan: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776222" y="3297935"/>
            <a:ext cx="6002655" cy="1106170"/>
            <a:chOff x="1776222" y="3297935"/>
            <a:chExt cx="6002655" cy="1106170"/>
          </a:xfrm>
        </p:grpSpPr>
        <p:sp>
          <p:nvSpPr>
            <p:cNvPr id="4" name="object 4" descr=""/>
            <p:cNvSpPr/>
            <p:nvPr/>
          </p:nvSpPr>
          <p:spPr>
            <a:xfrm>
              <a:off x="1776222" y="3297935"/>
              <a:ext cx="6002655" cy="97155"/>
            </a:xfrm>
            <a:custGeom>
              <a:avLst/>
              <a:gdLst/>
              <a:ahLst/>
              <a:cxnLst/>
              <a:rect l="l" t="t" r="r" b="b"/>
              <a:pathLst>
                <a:path w="6002655" h="97154">
                  <a:moveTo>
                    <a:pt x="6002274" y="96774"/>
                  </a:moveTo>
                  <a:lnTo>
                    <a:pt x="6002274" y="0"/>
                  </a:lnTo>
                  <a:lnTo>
                    <a:pt x="0" y="0"/>
                  </a:lnTo>
                  <a:lnTo>
                    <a:pt x="0" y="96774"/>
                  </a:lnTo>
                  <a:lnTo>
                    <a:pt x="6858" y="96774"/>
                  </a:lnTo>
                  <a:lnTo>
                    <a:pt x="6858" y="12192"/>
                  </a:lnTo>
                  <a:lnTo>
                    <a:pt x="12954" y="6096"/>
                  </a:lnTo>
                  <a:lnTo>
                    <a:pt x="12954" y="12192"/>
                  </a:lnTo>
                  <a:lnTo>
                    <a:pt x="5989320" y="12191"/>
                  </a:lnTo>
                  <a:lnTo>
                    <a:pt x="5989320" y="6096"/>
                  </a:lnTo>
                  <a:lnTo>
                    <a:pt x="5996178" y="12191"/>
                  </a:lnTo>
                  <a:lnTo>
                    <a:pt x="5996178" y="96774"/>
                  </a:lnTo>
                  <a:lnTo>
                    <a:pt x="6002274" y="96774"/>
                  </a:lnTo>
                  <a:close/>
                </a:path>
                <a:path w="6002655" h="97154">
                  <a:moveTo>
                    <a:pt x="12954" y="12192"/>
                  </a:moveTo>
                  <a:lnTo>
                    <a:pt x="12954" y="6096"/>
                  </a:lnTo>
                  <a:lnTo>
                    <a:pt x="6858" y="12192"/>
                  </a:lnTo>
                  <a:lnTo>
                    <a:pt x="12954" y="12192"/>
                  </a:lnTo>
                  <a:close/>
                </a:path>
                <a:path w="6002655" h="97154">
                  <a:moveTo>
                    <a:pt x="12954" y="96774"/>
                  </a:moveTo>
                  <a:lnTo>
                    <a:pt x="12954" y="12192"/>
                  </a:lnTo>
                  <a:lnTo>
                    <a:pt x="6858" y="12192"/>
                  </a:lnTo>
                  <a:lnTo>
                    <a:pt x="6858" y="96774"/>
                  </a:lnTo>
                  <a:lnTo>
                    <a:pt x="12954" y="96774"/>
                  </a:lnTo>
                  <a:close/>
                </a:path>
                <a:path w="6002655" h="97154">
                  <a:moveTo>
                    <a:pt x="5996178" y="12191"/>
                  </a:moveTo>
                  <a:lnTo>
                    <a:pt x="5989320" y="6096"/>
                  </a:lnTo>
                  <a:lnTo>
                    <a:pt x="5989320" y="12191"/>
                  </a:lnTo>
                  <a:lnTo>
                    <a:pt x="5996178" y="12191"/>
                  </a:lnTo>
                  <a:close/>
                </a:path>
                <a:path w="6002655" h="97154">
                  <a:moveTo>
                    <a:pt x="5996178" y="96774"/>
                  </a:moveTo>
                  <a:lnTo>
                    <a:pt x="5996178" y="12191"/>
                  </a:lnTo>
                  <a:lnTo>
                    <a:pt x="5989320" y="12191"/>
                  </a:lnTo>
                  <a:lnTo>
                    <a:pt x="5989320" y="96774"/>
                  </a:lnTo>
                  <a:lnTo>
                    <a:pt x="5996178" y="967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5993" y="3542509"/>
              <a:ext cx="5884185" cy="73899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776222" y="3394709"/>
              <a:ext cx="6002655" cy="979169"/>
            </a:xfrm>
            <a:custGeom>
              <a:avLst/>
              <a:gdLst/>
              <a:ahLst/>
              <a:cxnLst/>
              <a:rect l="l" t="t" r="r" b="b"/>
              <a:pathLst>
                <a:path w="6002655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6002655" h="979170">
                  <a:moveTo>
                    <a:pt x="6002274" y="0"/>
                  </a:moveTo>
                  <a:lnTo>
                    <a:pt x="5989320" y="0"/>
                  </a:lnTo>
                  <a:lnTo>
                    <a:pt x="5989320" y="979170"/>
                  </a:lnTo>
                  <a:lnTo>
                    <a:pt x="6002274" y="979170"/>
                  </a:lnTo>
                  <a:lnTo>
                    <a:pt x="60022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9176" y="4373879"/>
              <a:ext cx="5976365" cy="16764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776222" y="4373879"/>
              <a:ext cx="6002655" cy="29845"/>
            </a:xfrm>
            <a:custGeom>
              <a:avLst/>
              <a:gdLst/>
              <a:ahLst/>
              <a:cxnLst/>
              <a:rect l="l" t="t" r="r" b="b"/>
              <a:pathLst>
                <a:path w="6002655" h="29845">
                  <a:moveTo>
                    <a:pt x="12953" y="16764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29718"/>
                  </a:lnTo>
                  <a:lnTo>
                    <a:pt x="6857" y="29718"/>
                  </a:lnTo>
                  <a:lnTo>
                    <a:pt x="6857" y="16764"/>
                  </a:lnTo>
                  <a:lnTo>
                    <a:pt x="12953" y="16764"/>
                  </a:lnTo>
                  <a:close/>
                </a:path>
                <a:path w="6002655" h="29845">
                  <a:moveTo>
                    <a:pt x="5996177" y="16764"/>
                  </a:moveTo>
                  <a:lnTo>
                    <a:pt x="6857" y="16764"/>
                  </a:lnTo>
                  <a:lnTo>
                    <a:pt x="12953" y="22859"/>
                  </a:lnTo>
                  <a:lnTo>
                    <a:pt x="12953" y="29718"/>
                  </a:lnTo>
                  <a:lnTo>
                    <a:pt x="5989320" y="29718"/>
                  </a:lnTo>
                  <a:lnTo>
                    <a:pt x="5989320" y="22860"/>
                  </a:lnTo>
                  <a:lnTo>
                    <a:pt x="5996177" y="16764"/>
                  </a:lnTo>
                  <a:close/>
                </a:path>
                <a:path w="6002655" h="29845">
                  <a:moveTo>
                    <a:pt x="12953" y="29718"/>
                  </a:moveTo>
                  <a:lnTo>
                    <a:pt x="12953" y="22859"/>
                  </a:lnTo>
                  <a:lnTo>
                    <a:pt x="6857" y="16764"/>
                  </a:lnTo>
                  <a:lnTo>
                    <a:pt x="6857" y="29718"/>
                  </a:lnTo>
                  <a:lnTo>
                    <a:pt x="12953" y="29718"/>
                  </a:lnTo>
                  <a:close/>
                </a:path>
                <a:path w="6002655" h="29845">
                  <a:moveTo>
                    <a:pt x="6002273" y="29718"/>
                  </a:moveTo>
                  <a:lnTo>
                    <a:pt x="6002273" y="0"/>
                  </a:lnTo>
                  <a:lnTo>
                    <a:pt x="5989320" y="0"/>
                  </a:lnTo>
                  <a:lnTo>
                    <a:pt x="5989320" y="16764"/>
                  </a:lnTo>
                  <a:lnTo>
                    <a:pt x="5996177" y="16764"/>
                  </a:lnTo>
                  <a:lnTo>
                    <a:pt x="5996177" y="29718"/>
                  </a:lnTo>
                  <a:lnTo>
                    <a:pt x="6002273" y="29718"/>
                  </a:lnTo>
                  <a:close/>
                </a:path>
                <a:path w="6002655" h="29845">
                  <a:moveTo>
                    <a:pt x="5996177" y="29718"/>
                  </a:moveTo>
                  <a:lnTo>
                    <a:pt x="5996177" y="16764"/>
                  </a:lnTo>
                  <a:lnTo>
                    <a:pt x="5989320" y="22860"/>
                  </a:lnTo>
                  <a:lnTo>
                    <a:pt x="5989320" y="29718"/>
                  </a:lnTo>
                  <a:lnTo>
                    <a:pt x="5996177" y="297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993141" y="4560061"/>
            <a:ext cx="8068309" cy="1299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200">
                <a:latin typeface="Calibri"/>
                <a:cs typeface="Calibri"/>
              </a:rPr>
              <a:t>Sumber: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Accounting</a:t>
            </a:r>
            <a:r>
              <a:rPr dirty="0" sz="2200" spc="-50">
                <a:latin typeface="Calibri"/>
                <a:cs typeface="Calibri"/>
              </a:rPr>
              <a:t> Today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50">
                <a:latin typeface="Calibri"/>
                <a:cs typeface="Calibri"/>
              </a:rPr>
              <a:t>Top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100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Firms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2013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2014</a:t>
            </a:r>
            <a:endParaRPr sz="2200">
              <a:latin typeface="Calibri"/>
              <a:cs typeface="Calibri"/>
            </a:endParaRPr>
          </a:p>
          <a:p>
            <a:pPr marL="526415" marR="5080" indent="-514350">
              <a:lnSpc>
                <a:spcPts val="2110"/>
              </a:lnSpc>
              <a:spcBef>
                <a:spcPts val="509"/>
              </a:spcBef>
              <a:buAutoNum type="alphaLcPeriod"/>
              <a:tabLst>
                <a:tab pos="526415" algn="l"/>
              </a:tabLst>
            </a:pPr>
            <a:r>
              <a:rPr dirty="0" sz="2200" spc="-20">
                <a:latin typeface="Calibri"/>
                <a:cs typeface="Calibri"/>
              </a:rPr>
              <a:t>Tentukan </a:t>
            </a:r>
            <a:r>
              <a:rPr dirty="0" sz="2200">
                <a:latin typeface="Calibri"/>
                <a:cs typeface="Calibri"/>
              </a:rPr>
              <a:t>pendapatan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karyawan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profesional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-20">
                <a:latin typeface="Calibri"/>
                <a:cs typeface="Calibri"/>
              </a:rPr>
              <a:t> 2013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2014.</a:t>
            </a:r>
            <a:endParaRPr sz="22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20"/>
              </a:spcBef>
              <a:buAutoNum type="alphaLcPeriod"/>
              <a:tabLst>
                <a:tab pos="527050" algn="l"/>
              </a:tabLst>
            </a:pPr>
            <a:r>
              <a:rPr dirty="0" sz="2200" spc="-10">
                <a:latin typeface="Calibri"/>
                <a:cs typeface="Calibri"/>
              </a:rPr>
              <a:t>Interpretasikan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tren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antara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dua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tersebut.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11933"/>
            <a:ext cx="8071484" cy="1769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L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12‐28</a:t>
            </a:r>
            <a:r>
              <a:rPr dirty="0" sz="2200" spc="425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Pendapatan</a:t>
            </a:r>
            <a:r>
              <a:rPr dirty="0" sz="2200" spc="-4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per</a:t>
            </a:r>
            <a:r>
              <a:rPr dirty="0" sz="2200" spc="-30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karyawan</a:t>
            </a:r>
            <a:r>
              <a:rPr dirty="0" sz="2200" spc="-3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TJN.</a:t>
            </a:r>
            <a:r>
              <a:rPr dirty="0" sz="2200" spc="-45" b="1">
                <a:latin typeface="Calibri"/>
                <a:cs typeface="Calibri"/>
              </a:rPr>
              <a:t> </a:t>
            </a:r>
            <a:r>
              <a:rPr dirty="0" sz="2200" spc="-50" b="1">
                <a:latin typeface="Calibri"/>
                <a:cs typeface="Calibri"/>
              </a:rPr>
              <a:t>6</a:t>
            </a:r>
            <a:endParaRPr sz="2200">
              <a:latin typeface="Calibri"/>
              <a:cs typeface="Calibri"/>
            </a:endParaRPr>
          </a:p>
          <a:p>
            <a:pPr algn="just" marL="354965" marR="5080" indent="-342900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114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Super</a:t>
            </a:r>
            <a:r>
              <a:rPr dirty="0" sz="2200" spc="1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Bersih</a:t>
            </a:r>
            <a:r>
              <a:rPr dirty="0" sz="2200" spc="1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Cleaning</a:t>
            </a:r>
            <a:r>
              <a:rPr dirty="0" sz="2200" spc="1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Services,</a:t>
            </a:r>
            <a:r>
              <a:rPr dirty="0" sz="2200" spc="1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menyediakan</a:t>
            </a:r>
            <a:r>
              <a:rPr dirty="0" sz="2200" spc="110">
                <a:latin typeface="Calibri"/>
                <a:cs typeface="Calibri"/>
              </a:rPr>
              <a:t>  </a:t>
            </a:r>
            <a:r>
              <a:rPr dirty="0" sz="2200" spc="-20">
                <a:latin typeface="Calibri"/>
                <a:cs typeface="Calibri"/>
              </a:rPr>
              <a:t>jasa </a:t>
            </a:r>
            <a:r>
              <a:rPr dirty="0" sz="2200">
                <a:latin typeface="Calibri"/>
                <a:cs typeface="Calibri"/>
              </a:rPr>
              <a:t>pembersihan</a:t>
            </a:r>
            <a:r>
              <a:rPr dirty="0" sz="2200" spc="15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1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bangunan</a:t>
            </a:r>
            <a:r>
              <a:rPr dirty="0" sz="2200" spc="1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kantor.</a:t>
            </a:r>
            <a:r>
              <a:rPr dirty="0" sz="2200" spc="1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Perusahaan</a:t>
            </a:r>
            <a:r>
              <a:rPr dirty="0" sz="2200" spc="1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155">
                <a:latin typeface="Calibri"/>
                <a:cs typeface="Calibri"/>
              </a:rPr>
              <a:t>  </a:t>
            </a:r>
            <a:r>
              <a:rPr dirty="0" sz="2200" spc="-25">
                <a:latin typeface="Calibri"/>
                <a:cs typeface="Calibri"/>
              </a:rPr>
              <a:t>10 </a:t>
            </a:r>
            <a:r>
              <a:rPr dirty="0" sz="2200">
                <a:latin typeface="Calibri"/>
                <a:cs typeface="Calibri"/>
              </a:rPr>
              <a:t>anggota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2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2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tidak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berubah</a:t>
            </a:r>
            <a:r>
              <a:rPr dirty="0" sz="2200" spc="2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pada</a:t>
            </a:r>
            <a:r>
              <a:rPr dirty="0" sz="2200" spc="2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27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2014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2015.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Selama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2015,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usaha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dua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kontrak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komersil. </a:t>
            </a:r>
            <a:r>
              <a:rPr dirty="0" sz="2200">
                <a:latin typeface="Calibri"/>
                <a:cs typeface="Calibri"/>
              </a:rPr>
              <a:t>Berikut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ini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adalah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informasi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mengenai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pendapatan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karyawan.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064257" y="3925061"/>
            <a:ext cx="5930900" cy="1198880"/>
            <a:chOff x="2064257" y="3925061"/>
            <a:chExt cx="5930900" cy="119888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77211" y="3938015"/>
              <a:ext cx="5904738" cy="43586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064257" y="3925061"/>
              <a:ext cx="5930900" cy="448945"/>
            </a:xfrm>
            <a:custGeom>
              <a:avLst/>
              <a:gdLst/>
              <a:ahLst/>
              <a:cxnLst/>
              <a:rect l="l" t="t" r="r" b="b"/>
              <a:pathLst>
                <a:path w="5930899" h="448945">
                  <a:moveTo>
                    <a:pt x="5930645" y="448817"/>
                  </a:moveTo>
                  <a:lnTo>
                    <a:pt x="5930645" y="0"/>
                  </a:lnTo>
                  <a:lnTo>
                    <a:pt x="0" y="0"/>
                  </a:lnTo>
                  <a:lnTo>
                    <a:pt x="0" y="448818"/>
                  </a:lnTo>
                  <a:lnTo>
                    <a:pt x="6858" y="448818"/>
                  </a:lnTo>
                  <a:lnTo>
                    <a:pt x="6858" y="12954"/>
                  </a:lnTo>
                  <a:lnTo>
                    <a:pt x="12953" y="6096"/>
                  </a:lnTo>
                  <a:lnTo>
                    <a:pt x="12953" y="12954"/>
                  </a:lnTo>
                  <a:lnTo>
                    <a:pt x="5917691" y="12953"/>
                  </a:lnTo>
                  <a:lnTo>
                    <a:pt x="5917691" y="6096"/>
                  </a:lnTo>
                  <a:lnTo>
                    <a:pt x="5923787" y="12953"/>
                  </a:lnTo>
                  <a:lnTo>
                    <a:pt x="5923787" y="448817"/>
                  </a:lnTo>
                  <a:lnTo>
                    <a:pt x="5930645" y="448817"/>
                  </a:lnTo>
                  <a:close/>
                </a:path>
                <a:path w="5930899" h="448945">
                  <a:moveTo>
                    <a:pt x="12953" y="12954"/>
                  </a:moveTo>
                  <a:lnTo>
                    <a:pt x="12953" y="6096"/>
                  </a:lnTo>
                  <a:lnTo>
                    <a:pt x="6858" y="12954"/>
                  </a:lnTo>
                  <a:lnTo>
                    <a:pt x="12953" y="12954"/>
                  </a:lnTo>
                  <a:close/>
                </a:path>
                <a:path w="5930899" h="448945">
                  <a:moveTo>
                    <a:pt x="12953" y="448818"/>
                  </a:moveTo>
                  <a:lnTo>
                    <a:pt x="12953" y="12954"/>
                  </a:lnTo>
                  <a:lnTo>
                    <a:pt x="6858" y="12954"/>
                  </a:lnTo>
                  <a:lnTo>
                    <a:pt x="6858" y="448818"/>
                  </a:lnTo>
                  <a:lnTo>
                    <a:pt x="12953" y="448818"/>
                  </a:lnTo>
                  <a:close/>
                </a:path>
                <a:path w="5930899" h="448945">
                  <a:moveTo>
                    <a:pt x="5923787" y="12953"/>
                  </a:moveTo>
                  <a:lnTo>
                    <a:pt x="5917691" y="6096"/>
                  </a:lnTo>
                  <a:lnTo>
                    <a:pt x="5917691" y="12953"/>
                  </a:lnTo>
                  <a:lnTo>
                    <a:pt x="5923787" y="12953"/>
                  </a:lnTo>
                  <a:close/>
                </a:path>
                <a:path w="5930899" h="448945">
                  <a:moveTo>
                    <a:pt x="5923787" y="448817"/>
                  </a:moveTo>
                  <a:lnTo>
                    <a:pt x="5923787" y="12953"/>
                  </a:lnTo>
                  <a:lnTo>
                    <a:pt x="5917691" y="12953"/>
                  </a:lnTo>
                  <a:lnTo>
                    <a:pt x="5917691" y="448817"/>
                  </a:lnTo>
                  <a:lnTo>
                    <a:pt x="5923787" y="4488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4958" y="4395552"/>
              <a:ext cx="5649244" cy="60682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064257" y="4373879"/>
              <a:ext cx="5930900" cy="749935"/>
            </a:xfrm>
            <a:custGeom>
              <a:avLst/>
              <a:gdLst/>
              <a:ahLst/>
              <a:cxnLst/>
              <a:rect l="l" t="t" r="r" b="b"/>
              <a:pathLst>
                <a:path w="5930900" h="749935">
                  <a:moveTo>
                    <a:pt x="12953" y="736854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49808"/>
                  </a:lnTo>
                  <a:lnTo>
                    <a:pt x="6858" y="749808"/>
                  </a:lnTo>
                  <a:lnTo>
                    <a:pt x="6858" y="736854"/>
                  </a:lnTo>
                  <a:lnTo>
                    <a:pt x="12953" y="736854"/>
                  </a:lnTo>
                  <a:close/>
                </a:path>
                <a:path w="5930900" h="749935">
                  <a:moveTo>
                    <a:pt x="5923788" y="736853"/>
                  </a:moveTo>
                  <a:lnTo>
                    <a:pt x="6858" y="736854"/>
                  </a:lnTo>
                  <a:lnTo>
                    <a:pt x="12953" y="742949"/>
                  </a:lnTo>
                  <a:lnTo>
                    <a:pt x="12953" y="749808"/>
                  </a:lnTo>
                  <a:lnTo>
                    <a:pt x="5917692" y="749807"/>
                  </a:lnTo>
                  <a:lnTo>
                    <a:pt x="5917692" y="742950"/>
                  </a:lnTo>
                  <a:lnTo>
                    <a:pt x="5923788" y="736853"/>
                  </a:lnTo>
                  <a:close/>
                </a:path>
                <a:path w="5930900" h="749935">
                  <a:moveTo>
                    <a:pt x="12953" y="749808"/>
                  </a:moveTo>
                  <a:lnTo>
                    <a:pt x="12953" y="742949"/>
                  </a:lnTo>
                  <a:lnTo>
                    <a:pt x="6858" y="736854"/>
                  </a:lnTo>
                  <a:lnTo>
                    <a:pt x="6858" y="749808"/>
                  </a:lnTo>
                  <a:lnTo>
                    <a:pt x="12953" y="749808"/>
                  </a:lnTo>
                  <a:close/>
                </a:path>
                <a:path w="5930900" h="749935">
                  <a:moveTo>
                    <a:pt x="5930646" y="749807"/>
                  </a:moveTo>
                  <a:lnTo>
                    <a:pt x="5930646" y="0"/>
                  </a:lnTo>
                  <a:lnTo>
                    <a:pt x="5917692" y="0"/>
                  </a:lnTo>
                  <a:lnTo>
                    <a:pt x="5917692" y="736853"/>
                  </a:lnTo>
                  <a:lnTo>
                    <a:pt x="5923788" y="736853"/>
                  </a:lnTo>
                  <a:lnTo>
                    <a:pt x="5923788" y="749807"/>
                  </a:lnTo>
                  <a:lnTo>
                    <a:pt x="5930646" y="749807"/>
                  </a:lnTo>
                  <a:close/>
                </a:path>
                <a:path w="5930900" h="749935">
                  <a:moveTo>
                    <a:pt x="5923788" y="749807"/>
                  </a:moveTo>
                  <a:lnTo>
                    <a:pt x="5923788" y="736853"/>
                  </a:lnTo>
                  <a:lnTo>
                    <a:pt x="5917692" y="742950"/>
                  </a:lnTo>
                  <a:lnTo>
                    <a:pt x="5917692" y="749807"/>
                  </a:lnTo>
                  <a:lnTo>
                    <a:pt x="5923788" y="7498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993139" y="5431790"/>
            <a:ext cx="8074025" cy="96456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526415" marR="5080" indent="-514350">
              <a:lnSpc>
                <a:spcPct val="80000"/>
              </a:lnSpc>
              <a:spcBef>
                <a:spcPts val="630"/>
              </a:spcBef>
              <a:buAutoNum type="alphaLcPeriod"/>
              <a:tabLst>
                <a:tab pos="526415" algn="l"/>
                <a:tab pos="1722755" algn="l"/>
                <a:tab pos="3241040" algn="l"/>
                <a:tab pos="3782695" algn="l"/>
                <a:tab pos="5026025" algn="l"/>
                <a:tab pos="5835650" algn="l"/>
                <a:tab pos="7061834" algn="l"/>
              </a:tabLst>
            </a:pPr>
            <a:r>
              <a:rPr dirty="0" sz="2200" spc="-10">
                <a:latin typeface="Calibri"/>
                <a:cs typeface="Calibri"/>
              </a:rPr>
              <a:t>Tentukan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pendapatan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25">
                <a:latin typeface="Calibri"/>
                <a:cs typeface="Calibri"/>
              </a:rPr>
              <a:t>per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karyawan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(tidak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termasuk</a:t>
            </a:r>
            <a:r>
              <a:rPr dirty="0" sz="2200">
                <a:latin typeface="Calibri"/>
                <a:cs typeface="Calibri"/>
              </a:rPr>
              <a:t>	</a:t>
            </a:r>
            <a:r>
              <a:rPr dirty="0" sz="2200" spc="-10">
                <a:latin typeface="Calibri"/>
                <a:cs typeface="Calibri"/>
              </a:rPr>
              <a:t>anggota) </a:t>
            </a:r>
            <a:r>
              <a:rPr dirty="0" sz="2200">
                <a:latin typeface="Calibri"/>
                <a:cs typeface="Calibri"/>
              </a:rPr>
              <a:t>pada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2014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2015.</a:t>
            </a:r>
            <a:endParaRPr sz="22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buAutoNum type="alphaLcPeriod"/>
              <a:tabLst>
                <a:tab pos="526415" algn="l"/>
              </a:tabLst>
            </a:pPr>
            <a:r>
              <a:rPr dirty="0" sz="2200" spc="-10">
                <a:latin typeface="Calibri"/>
                <a:cs typeface="Calibri"/>
              </a:rPr>
              <a:t>Interpretasikan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tren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antara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dua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tersebut.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2739390">
              <a:lnSpc>
                <a:spcPct val="100000"/>
              </a:lnSpc>
              <a:spcBef>
                <a:spcPts val="95"/>
              </a:spcBef>
            </a:pPr>
            <a:r>
              <a:rPr dirty="0"/>
              <a:t>Soal</a:t>
            </a:r>
            <a:r>
              <a:rPr dirty="0" spc="-15"/>
              <a:t> </a:t>
            </a:r>
            <a:r>
              <a:rPr dirty="0"/>
              <a:t>Seri</a:t>
            </a:r>
            <a:r>
              <a:rPr dirty="0" spc="-15"/>
              <a:t> </a:t>
            </a:r>
            <a:r>
              <a:rPr dirty="0" spc="-50"/>
              <a:t>A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74418"/>
            <a:ext cx="807402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  <a:tab pos="7389495" algn="l"/>
              </a:tabLst>
            </a:pPr>
            <a:r>
              <a:rPr dirty="0" sz="2000">
                <a:latin typeface="Calibri"/>
                <a:cs typeface="Calibri"/>
              </a:rPr>
              <a:t>S</a:t>
            </a:r>
            <a:r>
              <a:rPr dirty="0" sz="2000" spc="3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12‐1A</a:t>
            </a:r>
            <a:r>
              <a:rPr dirty="0" sz="2000" spc="310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Ayat</a:t>
            </a:r>
            <a:r>
              <a:rPr dirty="0" sz="2000" spc="3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jurnal</a:t>
            </a:r>
            <a:r>
              <a:rPr dirty="0" sz="2000" spc="3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dan</a:t>
            </a:r>
            <a:r>
              <a:rPr dirty="0" sz="2000" spc="3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laporan</a:t>
            </a:r>
            <a:r>
              <a:rPr dirty="0" sz="2000" spc="32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posisi</a:t>
            </a:r>
            <a:r>
              <a:rPr dirty="0" sz="2000" spc="30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keuangan</a:t>
            </a:r>
            <a:r>
              <a:rPr dirty="0" sz="2000" spc="31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persekutuan</a:t>
            </a:r>
            <a:r>
              <a:rPr dirty="0" sz="2000" b="1">
                <a:latin typeface="Calibri"/>
                <a:cs typeface="Calibri"/>
              </a:rPr>
              <a:t>	TJN.</a:t>
            </a:r>
            <a:r>
              <a:rPr dirty="0" sz="2000" spc="280" b="1">
                <a:latin typeface="Calibri"/>
                <a:cs typeface="Calibri"/>
              </a:rPr>
              <a:t> </a:t>
            </a:r>
            <a:r>
              <a:rPr dirty="0" sz="2000" spc="-50" b="1">
                <a:latin typeface="Calibri"/>
                <a:cs typeface="Calibri"/>
              </a:rPr>
              <a:t>2 </a:t>
            </a:r>
            <a:r>
              <a:rPr dirty="0" sz="2000" spc="-10" b="1">
                <a:latin typeface="Calibri"/>
                <a:cs typeface="Calibri"/>
              </a:rPr>
              <a:t>(Spreadsheet</a:t>
            </a:r>
            <a:r>
              <a:rPr dirty="0" sz="2000" spc="-2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&amp;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Buku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besar)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93127" y="2744967"/>
            <a:ext cx="117983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1037590" algn="l"/>
              </a:tabLst>
            </a:pPr>
            <a:r>
              <a:rPr dirty="0" sz="2000" spc="-20">
                <a:latin typeface="Calibri"/>
                <a:cs typeface="Calibri"/>
              </a:rPr>
              <a:t>Pada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50"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326356" y="2744967"/>
            <a:ext cx="194945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27405" algn="l"/>
                <a:tab pos="1586230" algn="l"/>
              </a:tabLst>
            </a:pPr>
            <a:r>
              <a:rPr dirty="0" sz="2000" spc="-10">
                <a:latin typeface="Calibri"/>
                <a:cs typeface="Calibri"/>
              </a:rPr>
              <a:t>Maret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2014,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Eva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429623" y="2744967"/>
            <a:ext cx="67691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>
                <a:latin typeface="Calibri"/>
                <a:cs typeface="Calibri"/>
              </a:rPr>
              <a:t>Kirana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59968" y="2744967"/>
            <a:ext cx="41402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25">
                <a:latin typeface="Calibri"/>
                <a:cs typeface="Calibri"/>
              </a:rPr>
              <a:t>dan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828083" y="2744967"/>
            <a:ext cx="323723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31265" algn="l"/>
                <a:tab pos="2053589" algn="l"/>
              </a:tabLst>
            </a:pPr>
            <a:r>
              <a:rPr dirty="0" sz="2000" spc="-10">
                <a:latin typeface="Calibri"/>
                <a:cs typeface="Calibri"/>
              </a:rPr>
              <a:t>Abimanyu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Mulya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mendirikan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36039" y="3049767"/>
            <a:ext cx="138303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>
                <a:latin typeface="Calibri"/>
                <a:cs typeface="Calibri"/>
              </a:rPr>
              <a:t>persekutuan.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850518" y="3049767"/>
            <a:ext cx="163258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80440" algn="l"/>
              </a:tabLst>
            </a:pPr>
            <a:r>
              <a:rPr dirty="0" sz="2000" spc="-10">
                <a:latin typeface="Calibri"/>
                <a:cs typeface="Calibri"/>
              </a:rPr>
              <a:t>Kirana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setuju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614468" y="3049767"/>
            <a:ext cx="445071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68350" algn="l"/>
                <a:tab pos="2338705" algn="l"/>
                <a:tab pos="3147695" algn="l"/>
                <a:tab pos="3639185" algn="l"/>
              </a:tabLst>
            </a:pPr>
            <a:r>
              <a:rPr dirty="0" sz="2000" spc="-10">
                <a:latin typeface="Calibri"/>
                <a:cs typeface="Calibri"/>
              </a:rPr>
              <a:t>untuk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menanamkan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modal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kas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sebesar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336039" y="3354577"/>
            <a:ext cx="772731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Calibri"/>
                <a:cs typeface="Calibri"/>
              </a:rPr>
              <a:t>Rp21.100.000</a:t>
            </a:r>
            <a:r>
              <a:rPr dirty="0" sz="2000" spc="1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2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persediaan</a:t>
            </a:r>
            <a:r>
              <a:rPr dirty="0" sz="2000" spc="20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senilai</a:t>
            </a:r>
            <a:r>
              <a:rPr dirty="0" sz="2000" spc="2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Rp55.900.000.</a:t>
            </a:r>
            <a:r>
              <a:rPr dirty="0" sz="2000" spc="20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Mulya</a:t>
            </a:r>
            <a:r>
              <a:rPr dirty="0" sz="2000" spc="21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menanamkan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336039" y="3659377"/>
            <a:ext cx="238569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73100" algn="l"/>
                <a:tab pos="1513205" algn="l"/>
              </a:tabLst>
            </a:pPr>
            <a:r>
              <a:rPr dirty="0" sz="2000" spc="-20">
                <a:latin typeface="Calibri"/>
                <a:cs typeface="Calibri"/>
              </a:rPr>
              <a:t>aset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usaha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tertentu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923526" y="3659377"/>
            <a:ext cx="514223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05205" algn="l"/>
                <a:tab pos="2179320" algn="l"/>
                <a:tab pos="2894330" algn="l"/>
                <a:tab pos="4172585" algn="l"/>
              </a:tabLst>
            </a:pPr>
            <a:r>
              <a:rPr dirty="0" sz="2000" spc="-10">
                <a:latin typeface="Calibri"/>
                <a:cs typeface="Calibri"/>
              </a:rPr>
              <a:t>dengan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penilaian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yang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disepakati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bersama,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336039" y="3964177"/>
            <a:ext cx="772985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26235" algn="l"/>
                <a:tab pos="2799715" algn="l"/>
                <a:tab pos="3608070" algn="l"/>
                <a:tab pos="4128770" algn="l"/>
                <a:tab pos="5664835" algn="l"/>
                <a:tab pos="6129655" algn="l"/>
                <a:tab pos="6748780" algn="l"/>
              </a:tabLst>
            </a:pPr>
            <a:r>
              <a:rPr dirty="0" sz="2000" spc="-10">
                <a:latin typeface="Calibri"/>
                <a:cs typeface="Calibri"/>
              </a:rPr>
              <a:t>memindahkan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kewajiban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usaha,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dan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menyerahkan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kas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yang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memadai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336039" y="4268977"/>
            <a:ext cx="392366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98195" algn="l"/>
                <a:tab pos="2362200" algn="l"/>
                <a:tab pos="3259454" algn="l"/>
              </a:tabLst>
            </a:pPr>
            <a:r>
              <a:rPr dirty="0" sz="2000" spc="-10">
                <a:latin typeface="Calibri"/>
                <a:cs typeface="Calibri"/>
              </a:rPr>
              <a:t>untuk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menyediakan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jumlah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modal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420359" y="4268977"/>
            <a:ext cx="82423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>
                <a:latin typeface="Calibri"/>
                <a:cs typeface="Calibri"/>
              </a:rPr>
              <a:t>sebesar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404969" y="4268977"/>
            <a:ext cx="151701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>
                <a:latin typeface="Calibri"/>
                <a:cs typeface="Calibri"/>
              </a:rPr>
              <a:t>Rp60.000.000.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8081141" y="4268977"/>
            <a:ext cx="982344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>
                <a:latin typeface="Calibri"/>
                <a:cs typeface="Calibri"/>
              </a:rPr>
              <a:t>Perincian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336051" y="4573777"/>
            <a:ext cx="772795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309370" algn="l"/>
                <a:tab pos="1877060" algn="l"/>
                <a:tab pos="2527935" algn="l"/>
                <a:tab pos="3100070" algn="l"/>
                <a:tab pos="3625850" algn="l"/>
                <a:tab pos="4805680" algn="l"/>
                <a:tab pos="5617210" algn="l"/>
                <a:tab pos="6144260" algn="l"/>
                <a:tab pos="7227570" algn="l"/>
              </a:tabLst>
            </a:pPr>
            <a:r>
              <a:rPr dirty="0" sz="2000" spc="-10">
                <a:latin typeface="Calibri"/>
                <a:cs typeface="Calibri"/>
              </a:rPr>
              <a:t>mengenai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nilai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buku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aset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dan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kewajiban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usaha,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dan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penilaian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yang </a:t>
            </a:r>
            <a:r>
              <a:rPr dirty="0" sz="2000" spc="-10">
                <a:latin typeface="Calibri"/>
                <a:cs typeface="Calibri"/>
              </a:rPr>
              <a:t>disepakati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adalah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sebagai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berikut.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2064257" y="5314188"/>
            <a:ext cx="5930900" cy="1753870"/>
            <a:chOff x="2064257" y="5314188"/>
            <a:chExt cx="5930900" cy="1753870"/>
          </a:xfrm>
        </p:grpSpPr>
        <p:pic>
          <p:nvPicPr>
            <p:cNvPr id="23" name="object 2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4257" y="5314188"/>
              <a:ext cx="5930646" cy="1018032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2064258" y="5353049"/>
              <a:ext cx="5930900" cy="979169"/>
            </a:xfrm>
            <a:custGeom>
              <a:avLst/>
              <a:gdLst/>
              <a:ahLst/>
              <a:cxnLst/>
              <a:rect l="l" t="t" r="r" b="b"/>
              <a:pathLst>
                <a:path w="5930900" h="979170">
                  <a:moveTo>
                    <a:pt x="12941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41" y="979170"/>
                  </a:lnTo>
                  <a:lnTo>
                    <a:pt x="12941" y="0"/>
                  </a:lnTo>
                  <a:close/>
                </a:path>
                <a:path w="5930900" h="979170">
                  <a:moveTo>
                    <a:pt x="5930646" y="0"/>
                  </a:moveTo>
                  <a:lnTo>
                    <a:pt x="5917692" y="0"/>
                  </a:lnTo>
                  <a:lnTo>
                    <a:pt x="5917692" y="979170"/>
                  </a:lnTo>
                  <a:lnTo>
                    <a:pt x="5930646" y="979170"/>
                  </a:lnTo>
                  <a:lnTo>
                    <a:pt x="59306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8589" y="6332220"/>
              <a:ext cx="5593142" cy="598217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2064257" y="6332220"/>
              <a:ext cx="5930900" cy="735330"/>
            </a:xfrm>
            <a:custGeom>
              <a:avLst/>
              <a:gdLst/>
              <a:ahLst/>
              <a:cxnLst/>
              <a:rect l="l" t="t" r="r" b="b"/>
              <a:pathLst>
                <a:path w="5930900" h="735329">
                  <a:moveTo>
                    <a:pt x="12953" y="722376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35330"/>
                  </a:lnTo>
                  <a:lnTo>
                    <a:pt x="6858" y="735330"/>
                  </a:lnTo>
                  <a:lnTo>
                    <a:pt x="6858" y="722376"/>
                  </a:lnTo>
                  <a:lnTo>
                    <a:pt x="12953" y="722376"/>
                  </a:lnTo>
                  <a:close/>
                </a:path>
                <a:path w="5930900" h="735329">
                  <a:moveTo>
                    <a:pt x="5923788" y="722376"/>
                  </a:moveTo>
                  <a:lnTo>
                    <a:pt x="6858" y="722376"/>
                  </a:lnTo>
                  <a:lnTo>
                    <a:pt x="12953" y="729233"/>
                  </a:lnTo>
                  <a:lnTo>
                    <a:pt x="12953" y="735330"/>
                  </a:lnTo>
                  <a:lnTo>
                    <a:pt x="5917692" y="735330"/>
                  </a:lnTo>
                  <a:lnTo>
                    <a:pt x="5917692" y="729234"/>
                  </a:lnTo>
                  <a:lnTo>
                    <a:pt x="5923788" y="722376"/>
                  </a:lnTo>
                  <a:close/>
                </a:path>
                <a:path w="5930900" h="735329">
                  <a:moveTo>
                    <a:pt x="12953" y="735330"/>
                  </a:moveTo>
                  <a:lnTo>
                    <a:pt x="12953" y="729233"/>
                  </a:lnTo>
                  <a:lnTo>
                    <a:pt x="6858" y="722376"/>
                  </a:lnTo>
                  <a:lnTo>
                    <a:pt x="6858" y="735330"/>
                  </a:lnTo>
                  <a:lnTo>
                    <a:pt x="12953" y="735330"/>
                  </a:lnTo>
                  <a:close/>
                </a:path>
                <a:path w="5930900" h="735329">
                  <a:moveTo>
                    <a:pt x="5930646" y="735330"/>
                  </a:moveTo>
                  <a:lnTo>
                    <a:pt x="5930646" y="0"/>
                  </a:lnTo>
                  <a:lnTo>
                    <a:pt x="5917692" y="0"/>
                  </a:lnTo>
                  <a:lnTo>
                    <a:pt x="5917692" y="722376"/>
                  </a:lnTo>
                  <a:lnTo>
                    <a:pt x="5923788" y="722376"/>
                  </a:lnTo>
                  <a:lnTo>
                    <a:pt x="5923788" y="735330"/>
                  </a:lnTo>
                  <a:lnTo>
                    <a:pt x="5930646" y="735330"/>
                  </a:lnTo>
                  <a:close/>
                </a:path>
                <a:path w="5930900" h="735329">
                  <a:moveTo>
                    <a:pt x="5923788" y="735330"/>
                  </a:moveTo>
                  <a:lnTo>
                    <a:pt x="5923788" y="722376"/>
                  </a:lnTo>
                  <a:lnTo>
                    <a:pt x="5917692" y="729234"/>
                  </a:lnTo>
                  <a:lnTo>
                    <a:pt x="5917692" y="735330"/>
                  </a:lnTo>
                  <a:lnTo>
                    <a:pt x="5923788" y="7353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2011933"/>
            <a:ext cx="150114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200" spc="-10">
                <a:latin typeface="Calibri"/>
                <a:cs typeface="Calibri"/>
              </a:rPr>
              <a:t>Perjanjian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752416" y="2011933"/>
            <a:ext cx="144208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10">
                <a:latin typeface="Calibri"/>
                <a:cs typeface="Calibri"/>
              </a:rPr>
              <a:t>persekutuan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451734" y="2011933"/>
            <a:ext cx="120015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10">
                <a:latin typeface="Calibri"/>
                <a:cs typeface="Calibri"/>
              </a:rPr>
              <a:t>mencakup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910192" y="2011933"/>
            <a:ext cx="124142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10">
                <a:latin typeface="Calibri"/>
                <a:cs typeface="Calibri"/>
              </a:rPr>
              <a:t>penyisihan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410007" y="2011933"/>
            <a:ext cx="83502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10">
                <a:latin typeface="Calibri"/>
                <a:cs typeface="Calibri"/>
              </a:rPr>
              <a:t>berikut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503598" y="2011933"/>
            <a:ext cx="55943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20">
                <a:latin typeface="Calibri"/>
                <a:cs typeface="Calibri"/>
              </a:rPr>
              <a:t>yang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457200" y="339394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993139" y="2280157"/>
            <a:ext cx="8074659" cy="471995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algn="just" marL="354965" marR="5080">
              <a:lnSpc>
                <a:spcPct val="80000"/>
              </a:lnSpc>
              <a:spcBef>
                <a:spcPts val="630"/>
              </a:spcBef>
            </a:pPr>
            <a:r>
              <a:rPr dirty="0" sz="2200">
                <a:latin typeface="Calibri"/>
                <a:cs typeface="Calibri"/>
              </a:rPr>
              <a:t>berhubungan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pembagian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bersih: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bunga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investasi </a:t>
            </a:r>
            <a:r>
              <a:rPr dirty="0" sz="2200">
                <a:latin typeface="Calibri"/>
                <a:cs typeface="Calibri"/>
              </a:rPr>
              <a:t>awal</a:t>
            </a:r>
            <a:r>
              <a:rPr dirty="0" sz="2200" spc="3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3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10%,</a:t>
            </a:r>
            <a:r>
              <a:rPr dirty="0" sz="2200" spc="3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tunjangan</a:t>
            </a:r>
            <a:r>
              <a:rPr dirty="0" sz="2200" spc="500">
                <a:latin typeface="Calibri"/>
                <a:cs typeface="Calibri"/>
              </a:rPr>
              <a:t>     </a:t>
            </a:r>
            <a:r>
              <a:rPr dirty="0" sz="2200">
                <a:latin typeface="Calibri"/>
                <a:cs typeface="Calibri"/>
              </a:rPr>
              <a:t>gaji</a:t>
            </a:r>
            <a:r>
              <a:rPr dirty="0" sz="2200" spc="33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masingmasing</a:t>
            </a:r>
            <a:r>
              <a:rPr dirty="0" sz="2200" spc="33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sebesar </a:t>
            </a:r>
            <a:r>
              <a:rPr dirty="0" sz="2200">
                <a:latin typeface="Calibri"/>
                <a:cs typeface="Calibri"/>
              </a:rPr>
              <a:t>Rp22.500.000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(Kirana),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Rp30.400.000</a:t>
            </a:r>
            <a:r>
              <a:rPr dirty="0" sz="2200" spc="13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(Mulya),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14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sisanya </a:t>
            </a:r>
            <a:r>
              <a:rPr dirty="0" sz="2200">
                <a:latin typeface="Calibri"/>
                <a:cs typeface="Calibri"/>
              </a:rPr>
              <a:t>dibagi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rata.</a:t>
            </a:r>
            <a:endParaRPr sz="2200">
              <a:latin typeface="Calibri"/>
              <a:cs typeface="Calibri"/>
            </a:endParaRPr>
          </a:p>
          <a:p>
            <a:pPr algn="just" marL="354965" indent="-342900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200" spc="-10" b="1">
                <a:latin typeface="Calibri"/>
                <a:cs typeface="Calibri"/>
              </a:rPr>
              <a:t>Instruksi</a:t>
            </a:r>
            <a:endParaRPr sz="2200">
              <a:latin typeface="Calibri"/>
              <a:cs typeface="Calibri"/>
            </a:endParaRPr>
          </a:p>
          <a:p>
            <a:pPr algn="just" marL="526415" marR="8255" indent="-514350">
              <a:lnSpc>
                <a:spcPct val="80000"/>
              </a:lnSpc>
              <a:spcBef>
                <a:spcPts val="525"/>
              </a:spcBef>
              <a:buAutoNum type="alphaLcPeriod"/>
              <a:tabLst>
                <a:tab pos="526415" algn="l"/>
                <a:tab pos="527685" algn="l"/>
              </a:tabLst>
            </a:pPr>
            <a:r>
              <a:rPr dirty="0" sz="2200">
                <a:latin typeface="Calibri"/>
                <a:cs typeface="Calibri"/>
              </a:rPr>
              <a:t>	Buatlah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ayat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jurnal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mencatat</a:t>
            </a:r>
            <a:r>
              <a:rPr dirty="0" sz="2200" spc="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investasi</a:t>
            </a:r>
            <a:r>
              <a:rPr dirty="0" sz="2200" spc="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dilakukan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oleh </a:t>
            </a:r>
            <a:r>
              <a:rPr dirty="0" sz="2200">
                <a:latin typeface="Calibri"/>
                <a:cs typeface="Calibri"/>
              </a:rPr>
              <a:t>Kirana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Mulya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persekutuan.</a:t>
            </a:r>
            <a:endParaRPr sz="2200">
              <a:latin typeface="Calibri"/>
              <a:cs typeface="Calibri"/>
            </a:endParaRPr>
          </a:p>
          <a:p>
            <a:pPr algn="just" marL="526415" marR="8890" indent="-514350">
              <a:lnSpc>
                <a:spcPct val="80000"/>
              </a:lnSpc>
              <a:spcBef>
                <a:spcPts val="530"/>
              </a:spcBef>
              <a:buAutoNum type="alphaLcPeriod"/>
              <a:tabLst>
                <a:tab pos="526415" algn="l"/>
              </a:tabLst>
            </a:pPr>
            <a:r>
              <a:rPr dirty="0" sz="2200">
                <a:latin typeface="Calibri"/>
                <a:cs typeface="Calibri"/>
              </a:rPr>
              <a:t>Siapkan</a:t>
            </a:r>
            <a:r>
              <a:rPr dirty="0" sz="2200" spc="4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Laporan</a:t>
            </a:r>
            <a:r>
              <a:rPr dirty="0" sz="2200" spc="4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Posisi</a:t>
            </a:r>
            <a:r>
              <a:rPr dirty="0" sz="2200" spc="4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Keuangan</a:t>
            </a:r>
            <a:r>
              <a:rPr dirty="0" sz="2200" spc="4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pada</a:t>
            </a:r>
            <a:r>
              <a:rPr dirty="0" sz="2200" spc="47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tanggal</a:t>
            </a:r>
            <a:r>
              <a:rPr dirty="0" sz="2200" spc="46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pendirian persekutuan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Kirana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Mulya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Maret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2014.</a:t>
            </a:r>
            <a:endParaRPr sz="2200">
              <a:latin typeface="Calibri"/>
              <a:cs typeface="Calibri"/>
            </a:endParaRPr>
          </a:p>
          <a:p>
            <a:pPr algn="just" marL="527050" marR="7620" indent="-514350">
              <a:lnSpc>
                <a:spcPts val="2110"/>
              </a:lnSpc>
              <a:spcBef>
                <a:spcPts val="509"/>
              </a:spcBef>
              <a:buAutoNum type="alphaLcPeriod"/>
              <a:tabLst>
                <a:tab pos="527050" algn="l"/>
              </a:tabLst>
            </a:pPr>
            <a:r>
              <a:rPr dirty="0" sz="2200">
                <a:latin typeface="Calibri"/>
                <a:cs typeface="Calibri"/>
              </a:rPr>
              <a:t>Setelah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penyesuaian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penutupan</a:t>
            </a:r>
            <a:r>
              <a:rPr dirty="0" sz="2200" spc="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pendapatan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beban </a:t>
            </a:r>
            <a:r>
              <a:rPr dirty="0" sz="2200">
                <a:latin typeface="Calibri"/>
                <a:cs typeface="Calibri"/>
              </a:rPr>
              <a:t>pada</a:t>
            </a:r>
            <a:r>
              <a:rPr dirty="0" sz="2200" spc="1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akhir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1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pertama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operasi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tanggal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28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Februari</a:t>
            </a:r>
            <a:r>
              <a:rPr dirty="0" sz="2200" spc="1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2015</a:t>
            </a:r>
            <a:r>
              <a:rPr dirty="0" sz="2200" spc="12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akun </a:t>
            </a:r>
            <a:r>
              <a:rPr dirty="0" sz="2200">
                <a:latin typeface="Calibri"/>
                <a:cs typeface="Calibri"/>
              </a:rPr>
              <a:t>Ikhtisar</a:t>
            </a:r>
            <a:r>
              <a:rPr dirty="0" sz="2200" spc="5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5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Rugi</a:t>
            </a:r>
            <a:r>
              <a:rPr dirty="0" sz="2200" spc="5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5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50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kredit</a:t>
            </a:r>
            <a:r>
              <a:rPr dirty="0" sz="2200" spc="5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5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Rp90.000.000,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2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2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prive</a:t>
            </a:r>
            <a:r>
              <a:rPr dirty="0" sz="2200" spc="2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2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2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debit</a:t>
            </a:r>
            <a:r>
              <a:rPr dirty="0" sz="2200" spc="2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26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Rp28.000.000 </a:t>
            </a:r>
            <a:r>
              <a:rPr dirty="0" sz="2200">
                <a:latin typeface="Calibri"/>
                <a:cs typeface="Calibri"/>
              </a:rPr>
              <a:t>(Kirana)</a:t>
            </a:r>
            <a:r>
              <a:rPr dirty="0" sz="2200" spc="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Rp30.400.000</a:t>
            </a:r>
            <a:r>
              <a:rPr dirty="0" sz="2200" spc="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(Mulya).</a:t>
            </a:r>
            <a:r>
              <a:rPr dirty="0" sz="2200" spc="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Buatlah</a:t>
            </a:r>
            <a:r>
              <a:rPr dirty="0" sz="2200" spc="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ayat</a:t>
            </a:r>
            <a:r>
              <a:rPr dirty="0" sz="2200" spc="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jurnal</a:t>
            </a:r>
            <a:r>
              <a:rPr dirty="0" sz="2200" spc="5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untuk </a:t>
            </a:r>
            <a:r>
              <a:rPr dirty="0" sz="2200">
                <a:latin typeface="Calibri"/>
                <a:cs typeface="Calibri"/>
              </a:rPr>
              <a:t>menutup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ikhtisar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rugi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prive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28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Februari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2015.</a:t>
            </a:r>
            <a:endParaRPr sz="2200">
              <a:latin typeface="Calibri"/>
              <a:cs typeface="Calibri"/>
            </a:endParaRPr>
          </a:p>
          <a:p>
            <a:pPr algn="just" lvl="1" marL="355600" indent="-342900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 b="1">
                <a:latin typeface="Calibri"/>
                <a:cs typeface="Calibri"/>
              </a:rPr>
              <a:t>3.</a:t>
            </a:r>
            <a:r>
              <a:rPr dirty="0" sz="2200" spc="-5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Laba</a:t>
            </a:r>
            <a:r>
              <a:rPr dirty="0" sz="2200" spc="-5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bersih</a:t>
            </a:r>
            <a:r>
              <a:rPr dirty="0" sz="2200" spc="-4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Kirana</a:t>
            </a:r>
            <a:r>
              <a:rPr dirty="0" sz="2200" spc="-45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Rp41.900.000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1436369"/>
            <a:ext cx="9144000" cy="1958339"/>
          </a:xfrm>
          <a:custGeom>
            <a:avLst/>
            <a:gdLst/>
            <a:ahLst/>
            <a:cxnLst/>
            <a:rect l="l" t="t" r="r" b="b"/>
            <a:pathLst>
              <a:path w="9144000" h="1958339">
                <a:moveTo>
                  <a:pt x="9144000" y="0"/>
                </a:moveTo>
                <a:lnTo>
                  <a:pt x="0" y="0"/>
                </a:lnTo>
                <a:lnTo>
                  <a:pt x="0" y="978408"/>
                </a:lnTo>
                <a:lnTo>
                  <a:pt x="0" y="979170"/>
                </a:lnTo>
                <a:lnTo>
                  <a:pt x="0" y="1958340"/>
                </a:lnTo>
                <a:lnTo>
                  <a:pt x="9144000" y="1958340"/>
                </a:lnTo>
                <a:lnTo>
                  <a:pt x="9144000" y="979170"/>
                </a:lnTo>
                <a:lnTo>
                  <a:pt x="9144000" y="978408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734060"/>
            <a:ext cx="8074025" cy="3759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7505" indent="-34480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S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12‐2A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Pembagian</a:t>
            </a:r>
            <a:r>
              <a:rPr dirty="0" sz="2500" spc="-5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laba</a:t>
            </a:r>
            <a:r>
              <a:rPr dirty="0" sz="2500" spc="-35" b="1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persekutuan</a:t>
            </a:r>
            <a:r>
              <a:rPr dirty="0" sz="2500" spc="-65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TJN.</a:t>
            </a:r>
            <a:r>
              <a:rPr dirty="0" sz="2500" spc="-50" b="1">
                <a:latin typeface="Calibri"/>
                <a:cs typeface="Calibri"/>
              </a:rPr>
              <a:t> 2</a:t>
            </a:r>
            <a:endParaRPr sz="25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5600" algn="l"/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	Luna</a:t>
            </a:r>
            <a:r>
              <a:rPr dirty="0" sz="2500" spc="4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5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Danu</a:t>
            </a:r>
            <a:r>
              <a:rPr dirty="0" sz="2500" spc="5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memutuskan</a:t>
            </a:r>
            <a:r>
              <a:rPr dirty="0" sz="2500" spc="4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5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membentuk</a:t>
            </a:r>
            <a:r>
              <a:rPr dirty="0" sz="2500" spc="5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sebuah </a:t>
            </a:r>
            <a:r>
              <a:rPr dirty="0" sz="2500">
                <a:latin typeface="Calibri"/>
                <a:cs typeface="Calibri"/>
              </a:rPr>
              <a:t>persekutuan.</a:t>
            </a:r>
            <a:r>
              <a:rPr dirty="0" sz="2500" spc="5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Mereka</a:t>
            </a:r>
            <a:r>
              <a:rPr dirty="0" sz="2500" spc="5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sepakat</a:t>
            </a:r>
            <a:r>
              <a:rPr dirty="0" sz="2500" spc="5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bahwa</a:t>
            </a:r>
            <a:r>
              <a:rPr dirty="0" sz="2500" spc="5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Luna</a:t>
            </a:r>
            <a:r>
              <a:rPr dirty="0" sz="2500" spc="5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menanamkan 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47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Rp90.000.000</a:t>
            </a:r>
            <a:r>
              <a:rPr dirty="0" sz="2500" spc="4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47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Danu</a:t>
            </a:r>
            <a:r>
              <a:rPr dirty="0" sz="2500" spc="47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menanamkan</a:t>
            </a:r>
            <a:r>
              <a:rPr dirty="0" sz="2500" spc="47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modal </a:t>
            </a:r>
            <a:r>
              <a:rPr dirty="0" sz="2500">
                <a:latin typeface="Calibri"/>
                <a:cs typeface="Calibri"/>
              </a:rPr>
              <a:t>Rp30.000.000.</a:t>
            </a:r>
            <a:r>
              <a:rPr dirty="0" sz="2500" spc="6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Luna</a:t>
            </a:r>
            <a:r>
              <a:rPr dirty="0" sz="2500" spc="6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memberikan</a:t>
            </a:r>
            <a:r>
              <a:rPr dirty="0" sz="2500" spc="60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separuh</a:t>
            </a:r>
            <a:r>
              <a:rPr dirty="0" sz="2500" spc="5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waktunya</a:t>
            </a:r>
            <a:r>
              <a:rPr dirty="0" sz="2500" spc="610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dan </a:t>
            </a:r>
            <a:r>
              <a:rPr dirty="0" sz="2500">
                <a:latin typeface="Calibri"/>
                <a:cs typeface="Calibri"/>
              </a:rPr>
              <a:t>Danu</a:t>
            </a:r>
            <a:r>
              <a:rPr dirty="0" sz="2500" spc="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menyediakan</a:t>
            </a:r>
            <a:r>
              <a:rPr dirty="0" sz="2500" spc="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seluruh</a:t>
            </a:r>
            <a:r>
              <a:rPr dirty="0" sz="2500" spc="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waktunya</a:t>
            </a:r>
            <a:r>
              <a:rPr dirty="0" sz="2500" spc="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usaha.</a:t>
            </a:r>
            <a:r>
              <a:rPr dirty="0" sz="2500" spc="8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Berikut </a:t>
            </a:r>
            <a:r>
              <a:rPr dirty="0" sz="2500">
                <a:latin typeface="Calibri"/>
                <a:cs typeface="Calibri"/>
              </a:rPr>
              <a:t>ini</a:t>
            </a:r>
            <a:r>
              <a:rPr dirty="0" sz="2500" spc="275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adalah</a:t>
            </a:r>
            <a:r>
              <a:rPr dirty="0" sz="2500" spc="275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rencana</a:t>
            </a:r>
            <a:r>
              <a:rPr dirty="0" sz="2500" spc="275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pembagian</a:t>
            </a:r>
            <a:r>
              <a:rPr dirty="0" sz="2500" spc="275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280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275">
                <a:latin typeface="Calibri"/>
                <a:cs typeface="Calibri"/>
              </a:rPr>
              <a:t>   </a:t>
            </a:r>
            <a:r>
              <a:rPr dirty="0" sz="2500" spc="-10">
                <a:latin typeface="Calibri"/>
                <a:cs typeface="Calibri"/>
              </a:rPr>
              <a:t>sedang dipertimbangkan:</a:t>
            </a:r>
            <a:endParaRPr sz="25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buAutoNum type="alphaLcPeriod"/>
              <a:tabLst>
                <a:tab pos="526415" algn="l"/>
              </a:tabLst>
            </a:pPr>
            <a:r>
              <a:rPr dirty="0" sz="2500">
                <a:latin typeface="Calibri"/>
                <a:cs typeface="Calibri"/>
              </a:rPr>
              <a:t>Pembagian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merata.</a:t>
            </a:r>
            <a:endParaRPr sz="25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buAutoNum type="alphaLcPeriod"/>
              <a:tabLst>
                <a:tab pos="526415" algn="l"/>
                <a:tab pos="2964815" algn="l"/>
              </a:tabLst>
            </a:pPr>
            <a:r>
              <a:rPr dirty="0" sz="2500" spc="-10">
                <a:latin typeface="Calibri"/>
                <a:cs typeface="Calibri"/>
              </a:rPr>
              <a:t>Berdasarkan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rasio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investasi</a:t>
            </a:r>
            <a:r>
              <a:rPr dirty="0" sz="2500" spc="-1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awal.</a:t>
            </a:r>
            <a:endParaRPr sz="25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buAutoNum type="alphaLcPeriod"/>
              <a:tabLst>
                <a:tab pos="526415" algn="l"/>
              </a:tabLst>
            </a:pPr>
            <a:r>
              <a:rPr dirty="0" sz="2500" spc="-10">
                <a:latin typeface="Calibri"/>
                <a:cs typeface="Calibri"/>
              </a:rPr>
              <a:t>Berdasarkan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rasio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waktu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diberikan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usaha.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93127" y="4467847"/>
            <a:ext cx="7542530" cy="788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26415" algn="l"/>
                <a:tab pos="2690495" algn="l"/>
              </a:tabLst>
            </a:pPr>
            <a:r>
              <a:rPr dirty="0" sz="2500" spc="-25">
                <a:latin typeface="Calibri"/>
                <a:cs typeface="Calibri"/>
              </a:rPr>
              <a:t>d.</a:t>
            </a:r>
            <a:r>
              <a:rPr dirty="0" sz="2500">
                <a:latin typeface="Calibri"/>
                <a:cs typeface="Calibri"/>
              </a:rPr>
              <a:t>	Bunga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12%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atas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investasi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awal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sisanya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dibagi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rata. </a:t>
            </a:r>
            <a:r>
              <a:rPr dirty="0" sz="2500" spc="-25">
                <a:latin typeface="Calibri"/>
                <a:cs typeface="Calibri"/>
              </a:rPr>
              <a:t>e.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507449" y="4848834"/>
            <a:ext cx="5652135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36800" algn="l"/>
              </a:tabLst>
            </a:pPr>
            <a:r>
              <a:rPr dirty="0" sz="2500">
                <a:latin typeface="Calibri"/>
                <a:cs typeface="Calibri"/>
              </a:rPr>
              <a:t>Bunga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12%</a:t>
            </a:r>
            <a:r>
              <a:rPr dirty="0" sz="2500" spc="26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atas</a:t>
            </a:r>
            <a:r>
              <a:rPr dirty="0" sz="2500">
                <a:latin typeface="Calibri"/>
                <a:cs typeface="Calibri"/>
              </a:rPr>
              <a:t>	investasi</a:t>
            </a:r>
            <a:r>
              <a:rPr dirty="0" sz="2500" spc="1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awal.</a:t>
            </a:r>
            <a:r>
              <a:rPr dirty="0" sz="2500" spc="16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tunjangan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467486" y="4848834"/>
            <a:ext cx="1597025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>
                <a:latin typeface="Calibri"/>
                <a:cs typeface="Calibri"/>
              </a:rPr>
              <a:t>gaji</a:t>
            </a:r>
            <a:r>
              <a:rPr dirty="0" sz="2500" spc="21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masing‐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93141" y="5153660"/>
            <a:ext cx="8071484" cy="17024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just" marL="526415" marR="5080">
              <a:lnSpc>
                <a:spcPts val="2400"/>
              </a:lnSpc>
              <a:spcBef>
                <a:spcPts val="680"/>
              </a:spcBef>
            </a:pPr>
            <a:r>
              <a:rPr dirty="0" sz="2500">
                <a:latin typeface="Calibri"/>
                <a:cs typeface="Calibri"/>
              </a:rPr>
              <a:t>masing</a:t>
            </a:r>
            <a:r>
              <a:rPr dirty="0" sz="2500" spc="1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1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Rp28.000.000</a:t>
            </a:r>
            <a:r>
              <a:rPr dirty="0" sz="2500" spc="1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1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Luna,</a:t>
            </a:r>
            <a:r>
              <a:rPr dirty="0" sz="2500" spc="19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Rp60.000.000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Danu,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sisanya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dibagi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rata.</a:t>
            </a:r>
            <a:endParaRPr sz="2500">
              <a:latin typeface="Calibri"/>
              <a:cs typeface="Calibri"/>
            </a:endParaRPr>
          </a:p>
          <a:p>
            <a:pPr algn="just" marL="526415" marR="5080" indent="-514350">
              <a:lnSpc>
                <a:spcPts val="2400"/>
              </a:lnSpc>
              <a:spcBef>
                <a:spcPts val="600"/>
              </a:spcBef>
            </a:pPr>
            <a:r>
              <a:rPr dirty="0" sz="2500">
                <a:latin typeface="Calibri"/>
                <a:cs typeface="Calibri"/>
              </a:rPr>
              <a:t>f.</a:t>
            </a:r>
            <a:r>
              <a:rPr dirty="0" sz="2500" spc="250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Rencana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(e),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kecuali </a:t>
            </a:r>
            <a:r>
              <a:rPr dirty="0" sz="2500">
                <a:latin typeface="Calibri"/>
                <a:cs typeface="Calibri"/>
              </a:rPr>
              <a:t>Danu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juga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mendapatkan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bonus</a:t>
            </a:r>
            <a:r>
              <a:rPr dirty="0" sz="2500" spc="-10">
                <a:latin typeface="Calibri"/>
                <a:cs typeface="Calibri"/>
              </a:rPr>
              <a:t> setara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5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20%</a:t>
            </a:r>
            <a:r>
              <a:rPr dirty="0" sz="2500" spc="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dari</a:t>
            </a:r>
            <a:r>
              <a:rPr dirty="0" sz="2500" spc="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jumlah</a:t>
            </a:r>
            <a:r>
              <a:rPr dirty="0" sz="2500" spc="270">
                <a:latin typeface="Calibri"/>
                <a:cs typeface="Calibri"/>
              </a:rPr>
              <a:t>   </a:t>
            </a:r>
            <a:r>
              <a:rPr dirty="0" sz="2500">
                <a:latin typeface="Calibri"/>
                <a:cs typeface="Calibri"/>
              </a:rPr>
              <a:t>selisih</a:t>
            </a:r>
            <a:r>
              <a:rPr dirty="0" sz="2500" spc="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6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bersih</a:t>
            </a:r>
            <a:r>
              <a:rPr dirty="0" sz="2500" spc="6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terhadap </a:t>
            </a:r>
            <a:r>
              <a:rPr dirty="0" sz="2500">
                <a:latin typeface="Calibri"/>
                <a:cs typeface="Calibri"/>
              </a:rPr>
              <a:t>tunjangan</a:t>
            </a:r>
            <a:r>
              <a:rPr dirty="0" sz="2500" spc="235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gaji.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1994408"/>
            <a:ext cx="8070850" cy="2165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700" spc="-10" b="1">
                <a:latin typeface="Calibri"/>
                <a:cs typeface="Calibri"/>
              </a:rPr>
              <a:t>Instruksi</a:t>
            </a:r>
            <a:endParaRPr sz="27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64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700">
                <a:latin typeface="Calibri"/>
                <a:cs typeface="Calibri"/>
              </a:rPr>
              <a:t>Untuk</a:t>
            </a:r>
            <a:r>
              <a:rPr dirty="0" sz="2700" spc="-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setiap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rencana,</a:t>
            </a:r>
            <a:r>
              <a:rPr dirty="0" sz="2700" spc="1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hitunglah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pembagian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laba</a:t>
            </a:r>
            <a:r>
              <a:rPr dirty="0" sz="2700" spc="1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bersih </a:t>
            </a:r>
            <a:r>
              <a:rPr dirty="0" sz="2700">
                <a:latin typeface="Calibri"/>
                <a:cs typeface="Calibri"/>
              </a:rPr>
              <a:t>berdasarkan</a:t>
            </a:r>
            <a:r>
              <a:rPr dirty="0" sz="2700" spc="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masing‐masing</a:t>
            </a:r>
            <a:r>
              <a:rPr dirty="0" sz="2700" spc="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asumsi</a:t>
            </a:r>
            <a:r>
              <a:rPr dirty="0" sz="2700" spc="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berikut</a:t>
            </a:r>
            <a:r>
              <a:rPr dirty="0" sz="2700" spc="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ini:</a:t>
            </a:r>
            <a:r>
              <a:rPr dirty="0" sz="2700" spc="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(1)</a:t>
            </a:r>
            <a:r>
              <a:rPr dirty="0" sz="2700" spc="35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laba </a:t>
            </a:r>
            <a:r>
              <a:rPr dirty="0" sz="2700">
                <a:latin typeface="Calibri"/>
                <a:cs typeface="Calibri"/>
              </a:rPr>
              <a:t>bersih</a:t>
            </a:r>
            <a:r>
              <a:rPr dirty="0" sz="2700" spc="35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sebesar</a:t>
            </a:r>
            <a:r>
              <a:rPr dirty="0" sz="2700" spc="35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Rp90.000.000</a:t>
            </a:r>
            <a:r>
              <a:rPr dirty="0" sz="2700" spc="36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35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(2)</a:t>
            </a:r>
            <a:r>
              <a:rPr dirty="0" sz="2700" spc="35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laba</a:t>
            </a:r>
            <a:r>
              <a:rPr dirty="0" sz="2700" spc="360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bersih </a:t>
            </a:r>
            <a:r>
              <a:rPr dirty="0" sz="2700">
                <a:latin typeface="Calibri"/>
                <a:cs typeface="Calibri"/>
              </a:rPr>
              <a:t>sebesar</a:t>
            </a:r>
            <a:r>
              <a:rPr dirty="0" sz="2700" spc="38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Rp135.000.000.</a:t>
            </a:r>
            <a:r>
              <a:rPr dirty="0" sz="2700" spc="380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Sajikan</a:t>
            </a:r>
            <a:r>
              <a:rPr dirty="0" sz="2700" spc="37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data</a:t>
            </a:r>
            <a:r>
              <a:rPr dirty="0" sz="2700" spc="385">
                <a:latin typeface="Calibri"/>
                <a:cs typeface="Calibri"/>
              </a:rPr>
              <a:t>  </a:t>
            </a:r>
            <a:r>
              <a:rPr dirty="0" sz="2700">
                <a:latin typeface="Calibri"/>
                <a:cs typeface="Calibri"/>
              </a:rPr>
              <a:t>dalam</a:t>
            </a:r>
            <a:r>
              <a:rPr dirty="0" sz="2700" spc="385">
                <a:latin typeface="Calibri"/>
                <a:cs typeface="Calibri"/>
              </a:rPr>
              <a:t>  </a:t>
            </a:r>
            <a:r>
              <a:rPr dirty="0" sz="2700" spc="-10">
                <a:latin typeface="Calibri"/>
                <a:cs typeface="Calibri"/>
              </a:rPr>
              <a:t>tabel </a:t>
            </a:r>
            <a:r>
              <a:rPr dirty="0" sz="2700">
                <a:latin typeface="Calibri"/>
                <a:cs typeface="Calibri"/>
              </a:rPr>
              <a:t>dengan</a:t>
            </a:r>
            <a:r>
              <a:rPr dirty="0" sz="2700" spc="-114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format</a:t>
            </a:r>
            <a:r>
              <a:rPr dirty="0" sz="2700" spc="-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sebagai</a:t>
            </a:r>
            <a:r>
              <a:rPr dirty="0" sz="2700" spc="-9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berikut.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178557" y="4408932"/>
            <a:ext cx="4952365" cy="1003300"/>
            <a:chOff x="2178557" y="4408932"/>
            <a:chExt cx="4952365" cy="10033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1511" y="4570872"/>
              <a:ext cx="4858474" cy="54007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178545" y="4408931"/>
              <a:ext cx="4952365" cy="1003300"/>
            </a:xfrm>
            <a:custGeom>
              <a:avLst/>
              <a:gdLst/>
              <a:ahLst/>
              <a:cxnLst/>
              <a:rect l="l" t="t" r="r" b="b"/>
              <a:pathLst>
                <a:path w="4952365" h="1003300">
                  <a:moveTo>
                    <a:pt x="4952250" y="0"/>
                  </a:moveTo>
                  <a:lnTo>
                    <a:pt x="4939296" y="0"/>
                  </a:lnTo>
                  <a:lnTo>
                    <a:pt x="4939296" y="12954"/>
                  </a:lnTo>
                  <a:lnTo>
                    <a:pt x="4939296" y="944118"/>
                  </a:lnTo>
                  <a:lnTo>
                    <a:pt x="4939296" y="989838"/>
                  </a:lnTo>
                  <a:lnTo>
                    <a:pt x="12954" y="989838"/>
                  </a:lnTo>
                  <a:lnTo>
                    <a:pt x="12954" y="944118"/>
                  </a:lnTo>
                  <a:lnTo>
                    <a:pt x="12954" y="12954"/>
                  </a:lnTo>
                  <a:lnTo>
                    <a:pt x="4939296" y="12954"/>
                  </a:lnTo>
                  <a:lnTo>
                    <a:pt x="4939296" y="0"/>
                  </a:lnTo>
                  <a:lnTo>
                    <a:pt x="0" y="0"/>
                  </a:lnTo>
                  <a:lnTo>
                    <a:pt x="12" y="944118"/>
                  </a:lnTo>
                  <a:lnTo>
                    <a:pt x="12" y="1002792"/>
                  </a:lnTo>
                  <a:lnTo>
                    <a:pt x="4952250" y="1002792"/>
                  </a:lnTo>
                  <a:lnTo>
                    <a:pt x="4952250" y="944118"/>
                  </a:lnTo>
                  <a:lnTo>
                    <a:pt x="49522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993139" y="5780023"/>
            <a:ext cx="539496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700" b="1">
                <a:latin typeface="Calibri"/>
                <a:cs typeface="Calibri"/>
              </a:rPr>
              <a:t>1.</a:t>
            </a:r>
            <a:r>
              <a:rPr dirty="0" sz="2700" spc="-90" b="1">
                <a:latin typeface="Calibri"/>
                <a:cs typeface="Calibri"/>
              </a:rPr>
              <a:t> </a:t>
            </a:r>
            <a:r>
              <a:rPr dirty="0" sz="2700" spc="-10" b="1">
                <a:latin typeface="Calibri"/>
                <a:cs typeface="Calibri"/>
              </a:rPr>
              <a:t>f.</a:t>
            </a:r>
            <a:r>
              <a:rPr dirty="0" sz="2700" spc="-75" b="1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Laba</a:t>
            </a:r>
            <a:r>
              <a:rPr dirty="0" sz="2700" spc="-65" b="1">
                <a:latin typeface="Calibri"/>
                <a:cs typeface="Calibri"/>
              </a:rPr>
              <a:t> </a:t>
            </a:r>
            <a:r>
              <a:rPr dirty="0" sz="2700" spc="-10" b="1">
                <a:latin typeface="Calibri"/>
                <a:cs typeface="Calibri"/>
              </a:rPr>
              <a:t>bersihLuna,</a:t>
            </a:r>
            <a:r>
              <a:rPr dirty="0" sz="2700" spc="-65" b="1">
                <a:latin typeface="Calibri"/>
                <a:cs typeface="Calibri"/>
              </a:rPr>
              <a:t> </a:t>
            </a:r>
            <a:r>
              <a:rPr dirty="0" sz="2700" spc="-10" b="1">
                <a:latin typeface="Calibri"/>
                <a:cs typeface="Calibri"/>
              </a:rPr>
              <a:t>Rp32.400.000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70608"/>
            <a:ext cx="7961630" cy="2293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62674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  <a:tab pos="6276975" algn="l"/>
              </a:tabLst>
            </a:pPr>
            <a:r>
              <a:rPr dirty="0" sz="2400">
                <a:latin typeface="Calibri"/>
                <a:cs typeface="Calibri"/>
              </a:rPr>
              <a:t>S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12‐3A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Laporan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keuangan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untuk</a:t>
            </a:r>
            <a:r>
              <a:rPr dirty="0" sz="2400" spc="-8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persekutuan</a:t>
            </a:r>
            <a:r>
              <a:rPr dirty="0" sz="2400" b="1">
                <a:latin typeface="Calibri"/>
                <a:cs typeface="Calibri"/>
              </a:rPr>
              <a:t>	TJN.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2.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spc="-50" b="1">
                <a:latin typeface="Calibri"/>
                <a:cs typeface="Calibri"/>
              </a:rPr>
              <a:t>5 </a:t>
            </a:r>
            <a:r>
              <a:rPr dirty="0" sz="2400" spc="-10" b="1">
                <a:latin typeface="Calibri"/>
                <a:cs typeface="Calibri"/>
              </a:rPr>
              <a:t>(Spreadsheet)</a:t>
            </a: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400">
                <a:latin typeface="Calibri"/>
                <a:cs typeface="Calibri"/>
              </a:rPr>
              <a:t>Buku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besar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Tiara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Lazuardi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dan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Juni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Yanita,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Kantor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Konsultan </a:t>
            </a:r>
            <a:r>
              <a:rPr dirty="0" sz="2400">
                <a:latin typeface="Calibri"/>
                <a:cs typeface="Calibri"/>
              </a:rPr>
              <a:t>Hukum,</a:t>
            </a:r>
            <a:r>
              <a:rPr dirty="0" sz="2400" spc="-10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terdiri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atas</a:t>
            </a:r>
            <a:r>
              <a:rPr dirty="0" sz="2400" spc="-9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akunakun</a:t>
            </a:r>
            <a:r>
              <a:rPr dirty="0" sz="2400" spc="-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serta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saldo‐saldo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setelah penyesuaian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yang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telah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telah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dicatat</a:t>
            </a:r>
            <a:r>
              <a:rPr dirty="0" sz="2400" spc="-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pada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31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Desember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2014 </a:t>
            </a:r>
            <a:r>
              <a:rPr dirty="0" sz="2400">
                <a:latin typeface="Calibri"/>
                <a:cs typeface="Calibri"/>
              </a:rPr>
              <a:t>sebagai</a:t>
            </a:r>
            <a:r>
              <a:rPr dirty="0" sz="2400" spc="-13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berikut.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920239" y="4521708"/>
            <a:ext cx="6219190" cy="2474595"/>
            <a:chOff x="1920239" y="4521708"/>
            <a:chExt cx="6219190" cy="247459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15334" y="4613137"/>
              <a:ext cx="5870525" cy="73991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920239" y="4521708"/>
              <a:ext cx="6219190" cy="831850"/>
            </a:xfrm>
            <a:custGeom>
              <a:avLst/>
              <a:gdLst/>
              <a:ahLst/>
              <a:cxnLst/>
              <a:rect l="l" t="t" r="r" b="b"/>
              <a:pathLst>
                <a:path w="6219190" h="831850">
                  <a:moveTo>
                    <a:pt x="6218682" y="831342"/>
                  </a:moveTo>
                  <a:lnTo>
                    <a:pt x="6218682" y="0"/>
                  </a:lnTo>
                  <a:lnTo>
                    <a:pt x="0" y="0"/>
                  </a:lnTo>
                  <a:lnTo>
                    <a:pt x="0" y="831342"/>
                  </a:lnTo>
                  <a:lnTo>
                    <a:pt x="6858" y="831342"/>
                  </a:lnTo>
                  <a:lnTo>
                    <a:pt x="6858" y="12954"/>
                  </a:lnTo>
                  <a:lnTo>
                    <a:pt x="12954" y="6858"/>
                  </a:lnTo>
                  <a:lnTo>
                    <a:pt x="12954" y="12954"/>
                  </a:lnTo>
                  <a:lnTo>
                    <a:pt x="6205727" y="12953"/>
                  </a:lnTo>
                  <a:lnTo>
                    <a:pt x="6205727" y="6857"/>
                  </a:lnTo>
                  <a:lnTo>
                    <a:pt x="6211824" y="12953"/>
                  </a:lnTo>
                  <a:lnTo>
                    <a:pt x="6211824" y="831342"/>
                  </a:lnTo>
                  <a:lnTo>
                    <a:pt x="6218682" y="831342"/>
                  </a:lnTo>
                  <a:close/>
                </a:path>
                <a:path w="6219190" h="831850">
                  <a:moveTo>
                    <a:pt x="12954" y="12954"/>
                  </a:moveTo>
                  <a:lnTo>
                    <a:pt x="12954" y="6858"/>
                  </a:lnTo>
                  <a:lnTo>
                    <a:pt x="6858" y="12954"/>
                  </a:lnTo>
                  <a:lnTo>
                    <a:pt x="12954" y="12954"/>
                  </a:lnTo>
                  <a:close/>
                </a:path>
                <a:path w="6219190" h="831850">
                  <a:moveTo>
                    <a:pt x="12954" y="831342"/>
                  </a:moveTo>
                  <a:lnTo>
                    <a:pt x="12954" y="12954"/>
                  </a:lnTo>
                  <a:lnTo>
                    <a:pt x="6858" y="12954"/>
                  </a:lnTo>
                  <a:lnTo>
                    <a:pt x="6858" y="831342"/>
                  </a:lnTo>
                  <a:lnTo>
                    <a:pt x="12954" y="831342"/>
                  </a:lnTo>
                  <a:close/>
                </a:path>
                <a:path w="6219190" h="831850">
                  <a:moveTo>
                    <a:pt x="6211824" y="12953"/>
                  </a:moveTo>
                  <a:lnTo>
                    <a:pt x="6205727" y="6857"/>
                  </a:lnTo>
                  <a:lnTo>
                    <a:pt x="6205727" y="12953"/>
                  </a:lnTo>
                  <a:lnTo>
                    <a:pt x="6211824" y="12953"/>
                  </a:lnTo>
                  <a:close/>
                </a:path>
                <a:path w="6219190" h="831850">
                  <a:moveTo>
                    <a:pt x="6211824" y="831342"/>
                  </a:moveTo>
                  <a:lnTo>
                    <a:pt x="6211824" y="12953"/>
                  </a:lnTo>
                  <a:lnTo>
                    <a:pt x="6205727" y="12953"/>
                  </a:lnTo>
                  <a:lnTo>
                    <a:pt x="6205727" y="831342"/>
                  </a:lnTo>
                  <a:lnTo>
                    <a:pt x="6211824" y="8313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1323" y="5353050"/>
              <a:ext cx="5814482" cy="97917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920240" y="5353050"/>
              <a:ext cx="6219190" cy="979169"/>
            </a:xfrm>
            <a:custGeom>
              <a:avLst/>
              <a:gdLst/>
              <a:ahLst/>
              <a:cxnLst/>
              <a:rect l="l" t="t" r="r" b="b"/>
              <a:pathLst>
                <a:path w="6219190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6219190" h="979170">
                  <a:moveTo>
                    <a:pt x="6218682" y="0"/>
                  </a:moveTo>
                  <a:lnTo>
                    <a:pt x="6205715" y="0"/>
                  </a:lnTo>
                  <a:lnTo>
                    <a:pt x="6205715" y="979170"/>
                  </a:lnTo>
                  <a:lnTo>
                    <a:pt x="6218682" y="979170"/>
                  </a:lnTo>
                  <a:lnTo>
                    <a:pt x="62186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1323" y="6332220"/>
              <a:ext cx="5814482" cy="60662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920239" y="6332220"/>
              <a:ext cx="6219190" cy="664210"/>
            </a:xfrm>
            <a:custGeom>
              <a:avLst/>
              <a:gdLst/>
              <a:ahLst/>
              <a:cxnLst/>
              <a:rect l="l" t="t" r="r" b="b"/>
              <a:pathLst>
                <a:path w="6219190" h="664209">
                  <a:moveTo>
                    <a:pt x="12954" y="650748"/>
                  </a:moveTo>
                  <a:lnTo>
                    <a:pt x="12954" y="0"/>
                  </a:lnTo>
                  <a:lnTo>
                    <a:pt x="0" y="0"/>
                  </a:lnTo>
                  <a:lnTo>
                    <a:pt x="0" y="663702"/>
                  </a:lnTo>
                  <a:lnTo>
                    <a:pt x="6858" y="663702"/>
                  </a:lnTo>
                  <a:lnTo>
                    <a:pt x="6858" y="650748"/>
                  </a:lnTo>
                  <a:lnTo>
                    <a:pt x="12954" y="650748"/>
                  </a:lnTo>
                  <a:close/>
                </a:path>
                <a:path w="6219190" h="664209">
                  <a:moveTo>
                    <a:pt x="6211824" y="650748"/>
                  </a:moveTo>
                  <a:lnTo>
                    <a:pt x="6858" y="650748"/>
                  </a:lnTo>
                  <a:lnTo>
                    <a:pt x="12954" y="656844"/>
                  </a:lnTo>
                  <a:lnTo>
                    <a:pt x="12954" y="663702"/>
                  </a:lnTo>
                  <a:lnTo>
                    <a:pt x="6205727" y="663702"/>
                  </a:lnTo>
                  <a:lnTo>
                    <a:pt x="6205727" y="656844"/>
                  </a:lnTo>
                  <a:lnTo>
                    <a:pt x="6211824" y="650748"/>
                  </a:lnTo>
                  <a:close/>
                </a:path>
                <a:path w="6219190" h="664209">
                  <a:moveTo>
                    <a:pt x="12954" y="663702"/>
                  </a:moveTo>
                  <a:lnTo>
                    <a:pt x="12954" y="656844"/>
                  </a:lnTo>
                  <a:lnTo>
                    <a:pt x="6858" y="650748"/>
                  </a:lnTo>
                  <a:lnTo>
                    <a:pt x="6858" y="663702"/>
                  </a:lnTo>
                  <a:lnTo>
                    <a:pt x="12954" y="663702"/>
                  </a:lnTo>
                  <a:close/>
                </a:path>
                <a:path w="6219190" h="664209">
                  <a:moveTo>
                    <a:pt x="6218682" y="663702"/>
                  </a:moveTo>
                  <a:lnTo>
                    <a:pt x="6218682" y="0"/>
                  </a:lnTo>
                  <a:lnTo>
                    <a:pt x="6205727" y="0"/>
                  </a:lnTo>
                  <a:lnTo>
                    <a:pt x="6205727" y="650748"/>
                  </a:lnTo>
                  <a:lnTo>
                    <a:pt x="6211824" y="650748"/>
                  </a:lnTo>
                  <a:lnTo>
                    <a:pt x="6211824" y="663702"/>
                  </a:lnTo>
                  <a:lnTo>
                    <a:pt x="6218682" y="663702"/>
                  </a:lnTo>
                  <a:close/>
                </a:path>
                <a:path w="6219190" h="664209">
                  <a:moveTo>
                    <a:pt x="6211824" y="663702"/>
                  </a:moveTo>
                  <a:lnTo>
                    <a:pt x="6211824" y="650748"/>
                  </a:lnTo>
                  <a:lnTo>
                    <a:pt x="6205727" y="656844"/>
                  </a:lnTo>
                  <a:lnTo>
                    <a:pt x="6205727" y="663702"/>
                  </a:lnTo>
                  <a:lnTo>
                    <a:pt x="6211824" y="6637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712720" y="705612"/>
            <a:ext cx="4102100" cy="2139950"/>
            <a:chOff x="2712720" y="705612"/>
            <a:chExt cx="4102100" cy="21399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82824" y="756848"/>
              <a:ext cx="4000500" cy="67952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712720" y="705612"/>
              <a:ext cx="4102100" cy="730885"/>
            </a:xfrm>
            <a:custGeom>
              <a:avLst/>
              <a:gdLst/>
              <a:ahLst/>
              <a:cxnLst/>
              <a:rect l="l" t="t" r="r" b="b"/>
              <a:pathLst>
                <a:path w="4102100" h="730885">
                  <a:moveTo>
                    <a:pt x="4101846" y="730758"/>
                  </a:moveTo>
                  <a:lnTo>
                    <a:pt x="4101846" y="0"/>
                  </a:lnTo>
                  <a:lnTo>
                    <a:pt x="0" y="0"/>
                  </a:lnTo>
                  <a:lnTo>
                    <a:pt x="0" y="730758"/>
                  </a:lnTo>
                  <a:lnTo>
                    <a:pt x="6096" y="730758"/>
                  </a:lnTo>
                  <a:lnTo>
                    <a:pt x="6096" y="12953"/>
                  </a:lnTo>
                  <a:lnTo>
                    <a:pt x="12954" y="6096"/>
                  </a:lnTo>
                  <a:lnTo>
                    <a:pt x="12954" y="12953"/>
                  </a:lnTo>
                  <a:lnTo>
                    <a:pt x="4089654" y="12953"/>
                  </a:lnTo>
                  <a:lnTo>
                    <a:pt x="4089654" y="6095"/>
                  </a:lnTo>
                  <a:lnTo>
                    <a:pt x="4095750" y="12953"/>
                  </a:lnTo>
                  <a:lnTo>
                    <a:pt x="4095750" y="730758"/>
                  </a:lnTo>
                  <a:lnTo>
                    <a:pt x="4101846" y="730758"/>
                  </a:lnTo>
                  <a:close/>
                </a:path>
                <a:path w="4102100" h="730885">
                  <a:moveTo>
                    <a:pt x="12954" y="12953"/>
                  </a:moveTo>
                  <a:lnTo>
                    <a:pt x="12954" y="6096"/>
                  </a:lnTo>
                  <a:lnTo>
                    <a:pt x="6096" y="12953"/>
                  </a:lnTo>
                  <a:lnTo>
                    <a:pt x="12954" y="12953"/>
                  </a:lnTo>
                  <a:close/>
                </a:path>
                <a:path w="4102100" h="730885">
                  <a:moveTo>
                    <a:pt x="12954" y="730758"/>
                  </a:moveTo>
                  <a:lnTo>
                    <a:pt x="12954" y="12953"/>
                  </a:lnTo>
                  <a:lnTo>
                    <a:pt x="6096" y="12953"/>
                  </a:lnTo>
                  <a:lnTo>
                    <a:pt x="6096" y="730758"/>
                  </a:lnTo>
                  <a:lnTo>
                    <a:pt x="12954" y="730758"/>
                  </a:lnTo>
                  <a:close/>
                </a:path>
                <a:path w="4102100" h="730885">
                  <a:moveTo>
                    <a:pt x="4095750" y="12953"/>
                  </a:moveTo>
                  <a:lnTo>
                    <a:pt x="4089654" y="6095"/>
                  </a:lnTo>
                  <a:lnTo>
                    <a:pt x="4089654" y="12953"/>
                  </a:lnTo>
                  <a:lnTo>
                    <a:pt x="4095750" y="12953"/>
                  </a:lnTo>
                  <a:close/>
                </a:path>
                <a:path w="4102100" h="730885">
                  <a:moveTo>
                    <a:pt x="4095750" y="730758"/>
                  </a:moveTo>
                  <a:lnTo>
                    <a:pt x="4095750" y="12953"/>
                  </a:lnTo>
                  <a:lnTo>
                    <a:pt x="4089654" y="12953"/>
                  </a:lnTo>
                  <a:lnTo>
                    <a:pt x="4089654" y="730758"/>
                  </a:lnTo>
                  <a:lnTo>
                    <a:pt x="4095750" y="7307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2349" y="1436370"/>
              <a:ext cx="3943350" cy="97917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712720" y="1436369"/>
              <a:ext cx="4102100" cy="979169"/>
            </a:xfrm>
            <a:custGeom>
              <a:avLst/>
              <a:gdLst/>
              <a:ahLst/>
              <a:cxnLst/>
              <a:rect l="l" t="t" r="r" b="b"/>
              <a:pathLst>
                <a:path w="4102100" h="979169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4102100" h="979169">
                  <a:moveTo>
                    <a:pt x="4101846" y="0"/>
                  </a:moveTo>
                  <a:lnTo>
                    <a:pt x="4089654" y="0"/>
                  </a:lnTo>
                  <a:lnTo>
                    <a:pt x="4089654" y="979170"/>
                  </a:lnTo>
                  <a:lnTo>
                    <a:pt x="4101846" y="979170"/>
                  </a:lnTo>
                  <a:lnTo>
                    <a:pt x="41018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92349" y="2415540"/>
              <a:ext cx="3943350" cy="34334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712720" y="2415540"/>
              <a:ext cx="4102100" cy="429895"/>
            </a:xfrm>
            <a:custGeom>
              <a:avLst/>
              <a:gdLst/>
              <a:ahLst/>
              <a:cxnLst/>
              <a:rect l="l" t="t" r="r" b="b"/>
              <a:pathLst>
                <a:path w="4102100" h="429894">
                  <a:moveTo>
                    <a:pt x="12953" y="417576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429768"/>
                  </a:lnTo>
                  <a:lnTo>
                    <a:pt x="6095" y="429768"/>
                  </a:lnTo>
                  <a:lnTo>
                    <a:pt x="6095" y="417576"/>
                  </a:lnTo>
                  <a:lnTo>
                    <a:pt x="12953" y="417576"/>
                  </a:lnTo>
                  <a:close/>
                </a:path>
                <a:path w="4102100" h="429894">
                  <a:moveTo>
                    <a:pt x="4095750" y="417576"/>
                  </a:moveTo>
                  <a:lnTo>
                    <a:pt x="6095" y="417576"/>
                  </a:lnTo>
                  <a:lnTo>
                    <a:pt x="12953" y="423672"/>
                  </a:lnTo>
                  <a:lnTo>
                    <a:pt x="12953" y="429768"/>
                  </a:lnTo>
                  <a:lnTo>
                    <a:pt x="4089654" y="429768"/>
                  </a:lnTo>
                  <a:lnTo>
                    <a:pt x="4089654" y="423672"/>
                  </a:lnTo>
                  <a:lnTo>
                    <a:pt x="4095750" y="417576"/>
                  </a:lnTo>
                  <a:close/>
                </a:path>
                <a:path w="4102100" h="429894">
                  <a:moveTo>
                    <a:pt x="12953" y="429768"/>
                  </a:moveTo>
                  <a:lnTo>
                    <a:pt x="12953" y="423672"/>
                  </a:lnTo>
                  <a:lnTo>
                    <a:pt x="6095" y="417576"/>
                  </a:lnTo>
                  <a:lnTo>
                    <a:pt x="6095" y="429768"/>
                  </a:lnTo>
                  <a:lnTo>
                    <a:pt x="12953" y="429768"/>
                  </a:lnTo>
                  <a:close/>
                </a:path>
                <a:path w="4102100" h="429894">
                  <a:moveTo>
                    <a:pt x="4101846" y="429768"/>
                  </a:moveTo>
                  <a:lnTo>
                    <a:pt x="4101846" y="0"/>
                  </a:lnTo>
                  <a:lnTo>
                    <a:pt x="4089654" y="0"/>
                  </a:lnTo>
                  <a:lnTo>
                    <a:pt x="4089654" y="417576"/>
                  </a:lnTo>
                  <a:lnTo>
                    <a:pt x="4095750" y="417576"/>
                  </a:lnTo>
                  <a:lnTo>
                    <a:pt x="4095750" y="429768"/>
                  </a:lnTo>
                  <a:lnTo>
                    <a:pt x="4101846" y="429768"/>
                  </a:lnTo>
                  <a:close/>
                </a:path>
                <a:path w="4102100" h="429894">
                  <a:moveTo>
                    <a:pt x="4095750" y="429768"/>
                  </a:moveTo>
                  <a:lnTo>
                    <a:pt x="4095750" y="417576"/>
                  </a:lnTo>
                  <a:lnTo>
                    <a:pt x="4089654" y="423672"/>
                  </a:lnTo>
                  <a:lnTo>
                    <a:pt x="4089654" y="429768"/>
                  </a:lnTo>
                  <a:lnTo>
                    <a:pt x="4095750" y="4297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147825" y="2976625"/>
            <a:ext cx="7981315" cy="398208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355600" marR="475615" indent="-342900">
              <a:lnSpc>
                <a:spcPct val="80000"/>
              </a:lnSpc>
              <a:spcBef>
                <a:spcPts val="6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Yanita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termasuk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tambahan</a:t>
            </a:r>
            <a:r>
              <a:rPr dirty="0" sz="2200" spc="40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investasi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sebesar </a:t>
            </a:r>
            <a:r>
              <a:rPr dirty="0" sz="2200">
                <a:latin typeface="Calibri"/>
                <a:cs typeface="Calibri"/>
              </a:rPr>
              <a:t>Rp10.000.000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pada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10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April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2014.</a:t>
            </a:r>
            <a:endParaRPr sz="22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200" spc="-10" b="1">
                <a:latin typeface="Calibri"/>
                <a:cs typeface="Calibri"/>
              </a:rPr>
              <a:t>Instruksi</a:t>
            </a:r>
            <a:endParaRPr sz="2200">
              <a:latin typeface="Calibri"/>
              <a:cs typeface="Calibri"/>
            </a:endParaRPr>
          </a:p>
          <a:p>
            <a:pPr marL="527050" marR="5080" indent="-514984">
              <a:lnSpc>
                <a:spcPts val="2110"/>
              </a:lnSpc>
              <a:spcBef>
                <a:spcPts val="509"/>
              </a:spcBef>
              <a:buAutoNum type="arabicPeriod"/>
              <a:tabLst>
                <a:tab pos="527050" algn="l"/>
                <a:tab pos="2307590" algn="l"/>
              </a:tabLst>
            </a:pPr>
            <a:r>
              <a:rPr dirty="0" sz="2200">
                <a:latin typeface="Calibri"/>
                <a:cs typeface="Calibri"/>
              </a:rPr>
              <a:t>Siapkan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laporan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rugi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2014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menunjukkan </a:t>
            </a:r>
            <a:r>
              <a:rPr dirty="0" sz="2200">
                <a:latin typeface="Calibri"/>
                <a:cs typeface="Calibri"/>
              </a:rPr>
              <a:t>pembagian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bersih.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Perjanjian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persekutuan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memberikan </a:t>
            </a:r>
            <a:r>
              <a:rPr dirty="0" sz="2200">
                <a:latin typeface="Calibri"/>
                <a:cs typeface="Calibri"/>
              </a:rPr>
              <a:t>tunjangan</a:t>
            </a:r>
            <a:r>
              <a:rPr dirty="0" sz="2200" spc="-10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gaji</a:t>
            </a:r>
            <a:r>
              <a:rPr dirty="0" sz="2200">
                <a:latin typeface="Calibri"/>
                <a:cs typeface="Calibri"/>
              </a:rPr>
              <a:t>	sebesar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Rp45.000.000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Lazuardi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dan </a:t>
            </a:r>
            <a:r>
              <a:rPr dirty="0" sz="2200">
                <a:latin typeface="Calibri"/>
                <a:cs typeface="Calibri"/>
              </a:rPr>
              <a:t>Rp54.700.000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Yanita,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tunjangan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10%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modal </a:t>
            </a:r>
            <a:r>
              <a:rPr dirty="0" sz="2200">
                <a:latin typeface="Calibri"/>
                <a:cs typeface="Calibri"/>
              </a:rPr>
              <a:t>masingmasing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pada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awal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fiskal.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pembagian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sama </a:t>
            </a:r>
            <a:r>
              <a:rPr dirty="0" sz="2200">
                <a:latin typeface="Calibri"/>
                <a:cs typeface="Calibri"/>
              </a:rPr>
              <a:t>rata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sisa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atau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rugi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bersih.</a:t>
            </a:r>
            <a:endParaRPr sz="22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30"/>
              </a:spcBef>
              <a:buAutoNum type="arabicPeriod"/>
              <a:tabLst>
                <a:tab pos="527050" algn="l"/>
              </a:tabLst>
            </a:pPr>
            <a:r>
              <a:rPr dirty="0" sz="2200">
                <a:latin typeface="Calibri"/>
                <a:cs typeface="Calibri"/>
              </a:rPr>
              <a:t>Siapkan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laporan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ekuitas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2014.</a:t>
            </a:r>
            <a:endParaRPr sz="22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buAutoNum type="arabicPeriod"/>
              <a:tabLst>
                <a:tab pos="527050" algn="l"/>
              </a:tabLst>
            </a:pPr>
            <a:r>
              <a:rPr dirty="0" sz="2200">
                <a:latin typeface="Calibri"/>
                <a:cs typeface="Calibri"/>
              </a:rPr>
              <a:t>Siapkan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Laporan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Posisi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Keuangan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akhir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tahun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2014.</a:t>
            </a:r>
            <a:endParaRPr sz="2200">
              <a:latin typeface="Calibri"/>
              <a:cs typeface="Calibri"/>
            </a:endParaRPr>
          </a:p>
          <a:p>
            <a:pPr lvl="1" marL="417830" indent="-405130">
              <a:lnSpc>
                <a:spcPct val="100000"/>
              </a:lnSpc>
              <a:spcBef>
                <a:spcPts val="2640"/>
              </a:spcBef>
              <a:buFont typeface="Arial MT"/>
              <a:buChar char="•"/>
              <a:tabLst>
                <a:tab pos="417830" algn="l"/>
              </a:tabLst>
            </a:pPr>
            <a:r>
              <a:rPr dirty="0" sz="2200" b="1">
                <a:latin typeface="Calibri"/>
                <a:cs typeface="Calibri"/>
              </a:rPr>
              <a:t>2.</a:t>
            </a:r>
            <a:r>
              <a:rPr dirty="0" sz="2200" spc="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Modal 31 </a:t>
            </a:r>
            <a:r>
              <a:rPr dirty="0" sz="2200" spc="-10" b="1">
                <a:latin typeface="Calibri"/>
                <a:cs typeface="Calibri"/>
              </a:rPr>
              <a:t>Des.—Yanita,Rp125.000.000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003806" y="615188"/>
            <a:ext cx="8073390" cy="3802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Calibri"/>
                <a:cs typeface="Calibri"/>
              </a:rPr>
              <a:t>S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12‐4A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Keikutsertaan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rekan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baru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TJN.</a:t>
            </a:r>
            <a:r>
              <a:rPr dirty="0" sz="1800" spc="-6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3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(Buku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Besar)</a:t>
            </a:r>
            <a:endParaRPr sz="1800">
              <a:latin typeface="Calibri"/>
              <a:cs typeface="Calibri"/>
            </a:endParaRPr>
          </a:p>
          <a:p>
            <a:pPr algn="just" marL="355600" marR="6350" indent="-342900">
              <a:lnSpc>
                <a:spcPts val="1730"/>
              </a:lnSpc>
              <a:spcBef>
                <a:spcPts val="41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>
                <a:latin typeface="Calibri"/>
                <a:cs typeface="Calibri"/>
              </a:rPr>
              <a:t>Musa</a:t>
            </a:r>
            <a:r>
              <a:rPr dirty="0" sz="1800" spc="12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Muria</a:t>
            </a:r>
            <a:r>
              <a:rPr dirty="0" sz="1800" spc="12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12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Syafa</a:t>
            </a:r>
            <a:r>
              <a:rPr dirty="0" sz="1800" spc="12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Hilma</a:t>
            </a:r>
            <a:r>
              <a:rPr dirty="0" sz="1800" spc="12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telah</a:t>
            </a:r>
            <a:r>
              <a:rPr dirty="0" sz="1800" spc="12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menjalankan</a:t>
            </a:r>
            <a:r>
              <a:rPr dirty="0" sz="1800" spc="12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firma</a:t>
            </a:r>
            <a:r>
              <a:rPr dirty="0" sz="1800" spc="12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12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sukses</a:t>
            </a:r>
            <a:r>
              <a:rPr dirty="0" sz="1800" spc="120">
                <a:latin typeface="Calibri"/>
                <a:cs typeface="Calibri"/>
              </a:rPr>
              <a:t>  </a:t>
            </a:r>
            <a:r>
              <a:rPr dirty="0" sz="1800" spc="-10">
                <a:latin typeface="Calibri"/>
                <a:cs typeface="Calibri"/>
              </a:rPr>
              <a:t>selama </a:t>
            </a:r>
            <a:r>
              <a:rPr dirty="0" sz="1800">
                <a:latin typeface="Calibri"/>
                <a:cs typeface="Calibri"/>
              </a:rPr>
              <a:t>bertahun‐tahun,membagi</a:t>
            </a:r>
            <a:r>
              <a:rPr dirty="0" sz="1800" spc="3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3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bersih</a:t>
            </a:r>
            <a:r>
              <a:rPr dirty="0" sz="1800" spc="3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3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rugi</a:t>
            </a:r>
            <a:r>
              <a:rPr dirty="0" sz="1800" spc="3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bersih</a:t>
            </a:r>
            <a:r>
              <a:rPr dirty="0" sz="1800" spc="3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sama</a:t>
            </a:r>
            <a:r>
              <a:rPr dirty="0" sz="1800" spc="3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rata.</a:t>
            </a:r>
            <a:r>
              <a:rPr dirty="0" sz="1800" spc="3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Tina</a:t>
            </a:r>
            <a:r>
              <a:rPr dirty="0" sz="1800" spc="3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Andriana </a:t>
            </a:r>
            <a:r>
              <a:rPr dirty="0" sz="1800">
                <a:latin typeface="Calibri"/>
                <a:cs typeface="Calibri"/>
              </a:rPr>
              <a:t>akan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bergabung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dengan</a:t>
            </a:r>
            <a:r>
              <a:rPr dirty="0" sz="1800" spc="2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persekutuan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pada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tanggal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Juli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tahun</a:t>
            </a:r>
            <a:r>
              <a:rPr dirty="0" sz="1800" spc="2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berjalan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dengan </a:t>
            </a:r>
            <a:r>
              <a:rPr dirty="0" sz="1800">
                <a:latin typeface="Calibri"/>
                <a:cs typeface="Calibri"/>
              </a:rPr>
              <a:t>mengikuti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perjanjian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berikut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ini.</a:t>
            </a:r>
            <a:endParaRPr sz="1800">
              <a:latin typeface="Calibri"/>
              <a:cs typeface="Calibri"/>
            </a:endParaRPr>
          </a:p>
          <a:p>
            <a:pPr algn="just" marL="355600" marR="7620" indent="-342900">
              <a:lnSpc>
                <a:spcPct val="80000"/>
              </a:lnSpc>
              <a:spcBef>
                <a:spcPts val="440"/>
              </a:spcBef>
              <a:buFont typeface="Arial MT"/>
              <a:buChar char="•"/>
              <a:tabLst>
                <a:tab pos="355600" algn="l"/>
                <a:tab pos="407034" algn="l"/>
              </a:tabLst>
            </a:pPr>
            <a:r>
              <a:rPr dirty="0" sz="1800">
                <a:latin typeface="Calibri"/>
                <a:cs typeface="Calibri"/>
              </a:rPr>
              <a:t>	a.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Aset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3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liabilitas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persekutuan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lama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dinilai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pada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nilai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bukunya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per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30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Juni, </a:t>
            </a:r>
            <a:r>
              <a:rPr dirty="0" sz="1800">
                <a:latin typeface="Calibri"/>
                <a:cs typeface="Calibri"/>
              </a:rPr>
              <a:t>kecuali</a:t>
            </a:r>
            <a:r>
              <a:rPr dirty="0" sz="1800" spc="-1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untuk:</a:t>
            </a:r>
            <a:endParaRPr sz="1800">
              <a:latin typeface="Calibri"/>
              <a:cs typeface="Calibri"/>
            </a:endParaRPr>
          </a:p>
          <a:p>
            <a:pPr lvl="1" marL="755650" marR="6985" indent="-285750">
              <a:lnSpc>
                <a:spcPct val="80000"/>
              </a:lnSpc>
              <a:spcBef>
                <a:spcPts val="370"/>
              </a:spcBef>
              <a:buFont typeface="Arial MT"/>
              <a:buChar char="–"/>
              <a:tabLst>
                <a:tab pos="755650" algn="l"/>
              </a:tabLst>
            </a:pPr>
            <a:r>
              <a:rPr dirty="0" sz="1500">
                <a:latin typeface="Calibri"/>
                <a:cs typeface="Calibri"/>
              </a:rPr>
              <a:t>Piutang</a:t>
            </a:r>
            <a:r>
              <a:rPr dirty="0" sz="1500" spc="30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usaha</a:t>
            </a:r>
            <a:r>
              <a:rPr dirty="0" sz="1500" spc="30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berjumlah</a:t>
            </a:r>
            <a:r>
              <a:rPr dirty="0" sz="1500" spc="30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Rp2.500.000</a:t>
            </a:r>
            <a:r>
              <a:rPr dirty="0" sz="1500" spc="30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yang</a:t>
            </a:r>
            <a:r>
              <a:rPr dirty="0" sz="1500" spc="29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akan</a:t>
            </a:r>
            <a:r>
              <a:rPr dirty="0" sz="1500" spc="30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dihapuskan,</a:t>
            </a:r>
            <a:r>
              <a:rPr dirty="0" sz="1500" spc="30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dan</a:t>
            </a:r>
            <a:r>
              <a:rPr dirty="0" sz="1500" spc="30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penyisihan</a:t>
            </a:r>
            <a:r>
              <a:rPr dirty="0" sz="1500" spc="30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piutang</a:t>
            </a:r>
            <a:r>
              <a:rPr dirty="0" sz="1500" spc="300">
                <a:latin typeface="Calibri"/>
                <a:cs typeface="Calibri"/>
              </a:rPr>
              <a:t> </a:t>
            </a:r>
            <a:r>
              <a:rPr dirty="0" sz="1500" spc="-25">
                <a:latin typeface="Calibri"/>
                <a:cs typeface="Calibri"/>
              </a:rPr>
              <a:t>tak </a:t>
            </a:r>
            <a:r>
              <a:rPr dirty="0" sz="1500" spc="-10">
                <a:latin typeface="Calibri"/>
                <a:cs typeface="Calibri"/>
              </a:rPr>
              <a:t>tertagih</a:t>
            </a:r>
            <a:r>
              <a:rPr dirty="0" sz="1500" spc="-4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dinaikkan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5%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dari</a:t>
            </a:r>
            <a:r>
              <a:rPr dirty="0" sz="1500" spc="-3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sisa</a:t>
            </a:r>
            <a:r>
              <a:rPr dirty="0" sz="1500" spc="-3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saldo.</a:t>
            </a:r>
            <a:endParaRPr sz="1500">
              <a:latin typeface="Calibri"/>
              <a:cs typeface="Calibri"/>
            </a:endParaRPr>
          </a:p>
          <a:p>
            <a:pPr lvl="1" marL="755015" indent="-285115">
              <a:lnSpc>
                <a:spcPct val="100000"/>
              </a:lnSpc>
              <a:buFont typeface="Arial MT"/>
              <a:buChar char="–"/>
              <a:tabLst>
                <a:tab pos="755015" algn="l"/>
              </a:tabLst>
            </a:pPr>
            <a:r>
              <a:rPr dirty="0" sz="1500" spc="-10">
                <a:latin typeface="Calibri"/>
                <a:cs typeface="Calibri"/>
              </a:rPr>
              <a:t>Persediaan</a:t>
            </a:r>
            <a:r>
              <a:rPr dirty="0" sz="1500" spc="-4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dinilai</a:t>
            </a:r>
            <a:r>
              <a:rPr dirty="0" sz="1500" spc="-3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sebesar</a:t>
            </a:r>
            <a:r>
              <a:rPr dirty="0" sz="1500" spc="-4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Rp76.600.000.</a:t>
            </a:r>
            <a:endParaRPr sz="1500">
              <a:latin typeface="Calibri"/>
              <a:cs typeface="Calibri"/>
            </a:endParaRPr>
          </a:p>
          <a:p>
            <a:pPr lvl="1" marL="755015" indent="-285115">
              <a:lnSpc>
                <a:spcPts val="1795"/>
              </a:lnSpc>
              <a:buFont typeface="Arial MT"/>
              <a:buChar char="–"/>
              <a:tabLst>
                <a:tab pos="755015" algn="l"/>
              </a:tabLst>
            </a:pPr>
            <a:r>
              <a:rPr dirty="0" sz="1500" spc="-10">
                <a:latin typeface="Calibri"/>
                <a:cs typeface="Calibri"/>
              </a:rPr>
              <a:t>Peralatan</a:t>
            </a:r>
            <a:r>
              <a:rPr dirty="0" sz="1500" spc="-7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dinilai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sebesar</a:t>
            </a:r>
            <a:r>
              <a:rPr dirty="0" sz="1500" spc="-4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Rp155.700.000.</a:t>
            </a:r>
            <a:endParaRPr sz="15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  <a:tab pos="407034" algn="l"/>
              </a:tabLst>
            </a:pPr>
            <a:r>
              <a:rPr dirty="0" sz="1800">
                <a:latin typeface="Calibri"/>
                <a:cs typeface="Calibri"/>
              </a:rPr>
              <a:t>	b.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Andriana</a:t>
            </a:r>
            <a:r>
              <a:rPr dirty="0" sz="1800" spc="2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akan</a:t>
            </a:r>
            <a:r>
              <a:rPr dirty="0" sz="1800" spc="2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membeli</a:t>
            </a:r>
            <a:r>
              <a:rPr dirty="0" sz="1800" spc="2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hak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kepemilikan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Hilma</a:t>
            </a:r>
            <a:r>
              <a:rPr dirty="0" sz="1800" spc="2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senilai</a:t>
            </a:r>
            <a:r>
              <a:rPr dirty="0" sz="1800" spc="2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Rp70.000.000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dengan </a:t>
            </a:r>
            <a:r>
              <a:rPr dirty="0" sz="1800">
                <a:latin typeface="Calibri"/>
                <a:cs typeface="Calibri"/>
              </a:rPr>
              <a:t>menyerahkan</a:t>
            </a:r>
            <a:r>
              <a:rPr dirty="0" sz="1800" spc="13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kas</a:t>
            </a:r>
            <a:r>
              <a:rPr dirty="0" sz="1800" spc="14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sebesar</a:t>
            </a:r>
            <a:r>
              <a:rPr dirty="0" sz="1800" spc="14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Rp75.000.000</a:t>
            </a:r>
            <a:r>
              <a:rPr dirty="0" sz="1800" spc="14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13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menyerahkan</a:t>
            </a:r>
            <a:r>
              <a:rPr dirty="0" sz="1800" spc="14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kas</a:t>
            </a:r>
            <a:r>
              <a:rPr dirty="0" sz="1800" spc="13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lain</a:t>
            </a:r>
            <a:r>
              <a:rPr dirty="0" sz="1800" spc="135">
                <a:latin typeface="Calibri"/>
                <a:cs typeface="Calibri"/>
              </a:rPr>
              <a:t>  </a:t>
            </a:r>
            <a:r>
              <a:rPr dirty="0" sz="1800" spc="-10">
                <a:latin typeface="Calibri"/>
                <a:cs typeface="Calibri"/>
              </a:rPr>
              <a:t>sebesar </a:t>
            </a:r>
            <a:r>
              <a:rPr dirty="0" sz="1800">
                <a:latin typeface="Calibri"/>
                <a:cs typeface="Calibri"/>
              </a:rPr>
              <a:t>Rp45.000.000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ke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persekutuan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total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hak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kepemilikan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sebesar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Rp115.000.000.</a:t>
            </a:r>
            <a:endParaRPr sz="1800">
              <a:latin typeface="Calibri"/>
              <a:cs typeface="Calibri"/>
            </a:endParaRPr>
          </a:p>
          <a:p>
            <a:pPr algn="just" marL="355600" marR="9525" indent="-342900">
              <a:lnSpc>
                <a:spcPct val="80000"/>
              </a:lnSpc>
              <a:spcBef>
                <a:spcPts val="4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1800">
                <a:latin typeface="Calibri"/>
                <a:cs typeface="Calibri"/>
              </a:rPr>
              <a:t>Daftar</a:t>
            </a:r>
            <a:r>
              <a:rPr dirty="0" sz="1800" spc="3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saldo</a:t>
            </a:r>
            <a:r>
              <a:rPr dirty="0" sz="1800" spc="3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setelah</a:t>
            </a:r>
            <a:r>
              <a:rPr dirty="0" sz="1800" spc="3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penutupan</a:t>
            </a:r>
            <a:r>
              <a:rPr dirty="0" sz="1800" spc="3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Muria</a:t>
            </a:r>
            <a:r>
              <a:rPr dirty="0" sz="1800" spc="3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3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Hilma</a:t>
            </a:r>
            <a:r>
              <a:rPr dirty="0" sz="1800" spc="3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pada</a:t>
            </a:r>
            <a:r>
              <a:rPr dirty="0" sz="1800" spc="3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30</a:t>
            </a:r>
            <a:r>
              <a:rPr dirty="0" sz="1800" spc="3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Juni</a:t>
            </a:r>
            <a:r>
              <a:rPr dirty="0" sz="1800" spc="3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adalah</a:t>
            </a:r>
            <a:r>
              <a:rPr dirty="0" sz="1800" spc="3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sebagai berikut.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57200" y="4373117"/>
            <a:ext cx="9144000" cy="2550795"/>
            <a:chOff x="457200" y="4373117"/>
            <a:chExt cx="9144000" cy="2550795"/>
          </a:xfrm>
        </p:grpSpPr>
        <p:sp>
          <p:nvSpPr>
            <p:cNvPr id="5" name="object 5" descr=""/>
            <p:cNvSpPr/>
            <p:nvPr/>
          </p:nvSpPr>
          <p:spPr>
            <a:xfrm>
              <a:off x="457200" y="4373117"/>
              <a:ext cx="9144000" cy="980440"/>
            </a:xfrm>
            <a:custGeom>
              <a:avLst/>
              <a:gdLst/>
              <a:ahLst/>
              <a:cxnLst/>
              <a:rect l="l" t="t" r="r" b="b"/>
              <a:pathLst>
                <a:path w="9144000" h="980439">
                  <a:moveTo>
                    <a:pt x="9144000" y="97993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979932"/>
                  </a:lnTo>
                  <a:lnTo>
                    <a:pt x="9144000" y="9799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9511" y="4606289"/>
              <a:ext cx="7272528" cy="74676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416558" y="4594097"/>
              <a:ext cx="7298690" cy="759460"/>
            </a:xfrm>
            <a:custGeom>
              <a:avLst/>
              <a:gdLst/>
              <a:ahLst/>
              <a:cxnLst/>
              <a:rect l="l" t="t" r="r" b="b"/>
              <a:pathLst>
                <a:path w="7298690" h="759460">
                  <a:moveTo>
                    <a:pt x="7298435" y="758951"/>
                  </a:moveTo>
                  <a:lnTo>
                    <a:pt x="7298435" y="0"/>
                  </a:lnTo>
                  <a:lnTo>
                    <a:pt x="0" y="0"/>
                  </a:lnTo>
                  <a:lnTo>
                    <a:pt x="0" y="758952"/>
                  </a:lnTo>
                  <a:lnTo>
                    <a:pt x="6096" y="758952"/>
                  </a:lnTo>
                  <a:lnTo>
                    <a:pt x="6096" y="12192"/>
                  </a:lnTo>
                  <a:lnTo>
                    <a:pt x="12953" y="6096"/>
                  </a:lnTo>
                  <a:lnTo>
                    <a:pt x="12953" y="12192"/>
                  </a:lnTo>
                  <a:lnTo>
                    <a:pt x="7285482" y="12191"/>
                  </a:lnTo>
                  <a:lnTo>
                    <a:pt x="7285482" y="6096"/>
                  </a:lnTo>
                  <a:lnTo>
                    <a:pt x="7291578" y="12191"/>
                  </a:lnTo>
                  <a:lnTo>
                    <a:pt x="7291578" y="758951"/>
                  </a:lnTo>
                  <a:lnTo>
                    <a:pt x="7298435" y="758951"/>
                  </a:lnTo>
                  <a:close/>
                </a:path>
                <a:path w="7298690" h="759460">
                  <a:moveTo>
                    <a:pt x="12953" y="12192"/>
                  </a:moveTo>
                  <a:lnTo>
                    <a:pt x="12953" y="6096"/>
                  </a:lnTo>
                  <a:lnTo>
                    <a:pt x="6096" y="12192"/>
                  </a:lnTo>
                  <a:lnTo>
                    <a:pt x="12953" y="12192"/>
                  </a:lnTo>
                  <a:close/>
                </a:path>
                <a:path w="7298690" h="759460">
                  <a:moveTo>
                    <a:pt x="12953" y="758952"/>
                  </a:moveTo>
                  <a:lnTo>
                    <a:pt x="12953" y="12192"/>
                  </a:lnTo>
                  <a:lnTo>
                    <a:pt x="6096" y="12192"/>
                  </a:lnTo>
                  <a:lnTo>
                    <a:pt x="6096" y="758952"/>
                  </a:lnTo>
                  <a:lnTo>
                    <a:pt x="12953" y="758952"/>
                  </a:lnTo>
                  <a:close/>
                </a:path>
                <a:path w="7298690" h="759460">
                  <a:moveTo>
                    <a:pt x="7291578" y="12191"/>
                  </a:moveTo>
                  <a:lnTo>
                    <a:pt x="7285482" y="6096"/>
                  </a:lnTo>
                  <a:lnTo>
                    <a:pt x="7285482" y="12191"/>
                  </a:lnTo>
                  <a:lnTo>
                    <a:pt x="7291578" y="12191"/>
                  </a:lnTo>
                  <a:close/>
                </a:path>
                <a:path w="7298690" h="759460">
                  <a:moveTo>
                    <a:pt x="7291578" y="758951"/>
                  </a:moveTo>
                  <a:lnTo>
                    <a:pt x="7291578" y="12191"/>
                  </a:lnTo>
                  <a:lnTo>
                    <a:pt x="7285482" y="12191"/>
                  </a:lnTo>
                  <a:lnTo>
                    <a:pt x="7285482" y="758951"/>
                  </a:lnTo>
                  <a:lnTo>
                    <a:pt x="7291578" y="7589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2872" y="5353050"/>
              <a:ext cx="7072366" cy="97917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416558" y="5353049"/>
              <a:ext cx="7298690" cy="979169"/>
            </a:xfrm>
            <a:custGeom>
              <a:avLst/>
              <a:gdLst/>
              <a:ahLst/>
              <a:cxnLst/>
              <a:rect l="l" t="t" r="r" b="b"/>
              <a:pathLst>
                <a:path w="7298690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7298690" h="979170">
                  <a:moveTo>
                    <a:pt x="7298423" y="0"/>
                  </a:moveTo>
                  <a:lnTo>
                    <a:pt x="7285482" y="0"/>
                  </a:lnTo>
                  <a:lnTo>
                    <a:pt x="7285482" y="979170"/>
                  </a:lnTo>
                  <a:lnTo>
                    <a:pt x="7298423" y="979170"/>
                  </a:lnTo>
                  <a:lnTo>
                    <a:pt x="72984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2912" y="6332219"/>
              <a:ext cx="6972286" cy="520522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416558" y="6332219"/>
              <a:ext cx="7298690" cy="591820"/>
            </a:xfrm>
            <a:custGeom>
              <a:avLst/>
              <a:gdLst/>
              <a:ahLst/>
              <a:cxnLst/>
              <a:rect l="l" t="t" r="r" b="b"/>
              <a:pathLst>
                <a:path w="7298690" h="591820">
                  <a:moveTo>
                    <a:pt x="12953" y="578358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591312"/>
                  </a:lnTo>
                  <a:lnTo>
                    <a:pt x="6096" y="591312"/>
                  </a:lnTo>
                  <a:lnTo>
                    <a:pt x="6096" y="578358"/>
                  </a:lnTo>
                  <a:lnTo>
                    <a:pt x="12953" y="578358"/>
                  </a:lnTo>
                  <a:close/>
                </a:path>
                <a:path w="7298690" h="591820">
                  <a:moveTo>
                    <a:pt x="7291578" y="578358"/>
                  </a:moveTo>
                  <a:lnTo>
                    <a:pt x="6096" y="578358"/>
                  </a:lnTo>
                  <a:lnTo>
                    <a:pt x="12953" y="585215"/>
                  </a:lnTo>
                  <a:lnTo>
                    <a:pt x="12953" y="591312"/>
                  </a:lnTo>
                  <a:lnTo>
                    <a:pt x="7285482" y="591312"/>
                  </a:lnTo>
                  <a:lnTo>
                    <a:pt x="7285482" y="585215"/>
                  </a:lnTo>
                  <a:lnTo>
                    <a:pt x="7291578" y="578358"/>
                  </a:lnTo>
                  <a:close/>
                </a:path>
                <a:path w="7298690" h="591820">
                  <a:moveTo>
                    <a:pt x="12953" y="591312"/>
                  </a:moveTo>
                  <a:lnTo>
                    <a:pt x="12953" y="585215"/>
                  </a:lnTo>
                  <a:lnTo>
                    <a:pt x="6096" y="578358"/>
                  </a:lnTo>
                  <a:lnTo>
                    <a:pt x="6096" y="591312"/>
                  </a:lnTo>
                  <a:lnTo>
                    <a:pt x="12953" y="591312"/>
                  </a:lnTo>
                  <a:close/>
                </a:path>
                <a:path w="7298690" h="591820">
                  <a:moveTo>
                    <a:pt x="7298435" y="591312"/>
                  </a:moveTo>
                  <a:lnTo>
                    <a:pt x="7298435" y="0"/>
                  </a:lnTo>
                  <a:lnTo>
                    <a:pt x="7285482" y="0"/>
                  </a:lnTo>
                  <a:lnTo>
                    <a:pt x="7285482" y="578358"/>
                  </a:lnTo>
                  <a:lnTo>
                    <a:pt x="7291578" y="578358"/>
                  </a:lnTo>
                  <a:lnTo>
                    <a:pt x="7291578" y="591312"/>
                  </a:lnTo>
                  <a:lnTo>
                    <a:pt x="7298435" y="591312"/>
                  </a:lnTo>
                  <a:close/>
                </a:path>
                <a:path w="7298690" h="591820">
                  <a:moveTo>
                    <a:pt x="7291578" y="591312"/>
                  </a:moveTo>
                  <a:lnTo>
                    <a:pt x="7291578" y="578358"/>
                  </a:lnTo>
                  <a:lnTo>
                    <a:pt x="7285482" y="585215"/>
                  </a:lnTo>
                  <a:lnTo>
                    <a:pt x="7285482" y="591312"/>
                  </a:lnTo>
                  <a:lnTo>
                    <a:pt x="7291578" y="5913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727454" y="777240"/>
            <a:ext cx="6411595" cy="1682114"/>
            <a:chOff x="1727454" y="777240"/>
            <a:chExt cx="6411595" cy="1682114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9302" y="815046"/>
              <a:ext cx="6267034" cy="62132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727454" y="777240"/>
              <a:ext cx="6411595" cy="659130"/>
            </a:xfrm>
            <a:custGeom>
              <a:avLst/>
              <a:gdLst/>
              <a:ahLst/>
              <a:cxnLst/>
              <a:rect l="l" t="t" r="r" b="b"/>
              <a:pathLst>
                <a:path w="6411595" h="659130">
                  <a:moveTo>
                    <a:pt x="6411468" y="659130"/>
                  </a:moveTo>
                  <a:lnTo>
                    <a:pt x="6411468" y="0"/>
                  </a:lnTo>
                  <a:lnTo>
                    <a:pt x="0" y="0"/>
                  </a:lnTo>
                  <a:lnTo>
                    <a:pt x="0" y="659130"/>
                  </a:lnTo>
                  <a:lnTo>
                    <a:pt x="6096" y="659130"/>
                  </a:lnTo>
                  <a:lnTo>
                    <a:pt x="6096" y="12954"/>
                  </a:lnTo>
                  <a:lnTo>
                    <a:pt x="12953" y="6858"/>
                  </a:lnTo>
                  <a:lnTo>
                    <a:pt x="12953" y="12954"/>
                  </a:lnTo>
                  <a:lnTo>
                    <a:pt x="6398514" y="12953"/>
                  </a:lnTo>
                  <a:lnTo>
                    <a:pt x="6398514" y="6858"/>
                  </a:lnTo>
                  <a:lnTo>
                    <a:pt x="6404610" y="12953"/>
                  </a:lnTo>
                  <a:lnTo>
                    <a:pt x="6404610" y="659130"/>
                  </a:lnTo>
                  <a:lnTo>
                    <a:pt x="6411468" y="659130"/>
                  </a:lnTo>
                  <a:close/>
                </a:path>
                <a:path w="6411595" h="659130">
                  <a:moveTo>
                    <a:pt x="12953" y="12954"/>
                  </a:moveTo>
                  <a:lnTo>
                    <a:pt x="12953" y="6858"/>
                  </a:lnTo>
                  <a:lnTo>
                    <a:pt x="6096" y="12954"/>
                  </a:lnTo>
                  <a:lnTo>
                    <a:pt x="12953" y="12954"/>
                  </a:lnTo>
                  <a:close/>
                </a:path>
                <a:path w="6411595" h="659130">
                  <a:moveTo>
                    <a:pt x="12953" y="659130"/>
                  </a:moveTo>
                  <a:lnTo>
                    <a:pt x="12953" y="12954"/>
                  </a:lnTo>
                  <a:lnTo>
                    <a:pt x="6096" y="12954"/>
                  </a:lnTo>
                  <a:lnTo>
                    <a:pt x="6096" y="659130"/>
                  </a:lnTo>
                  <a:lnTo>
                    <a:pt x="12953" y="659130"/>
                  </a:lnTo>
                  <a:close/>
                </a:path>
                <a:path w="6411595" h="659130">
                  <a:moveTo>
                    <a:pt x="6404610" y="12953"/>
                  </a:moveTo>
                  <a:lnTo>
                    <a:pt x="6398514" y="6858"/>
                  </a:lnTo>
                  <a:lnTo>
                    <a:pt x="6398514" y="12953"/>
                  </a:lnTo>
                  <a:lnTo>
                    <a:pt x="6404610" y="12953"/>
                  </a:lnTo>
                  <a:close/>
                </a:path>
                <a:path w="6411595" h="659130">
                  <a:moveTo>
                    <a:pt x="6404610" y="659130"/>
                  </a:moveTo>
                  <a:lnTo>
                    <a:pt x="6404610" y="12953"/>
                  </a:lnTo>
                  <a:lnTo>
                    <a:pt x="6398514" y="12953"/>
                  </a:lnTo>
                  <a:lnTo>
                    <a:pt x="6398514" y="659130"/>
                  </a:lnTo>
                  <a:lnTo>
                    <a:pt x="6404610" y="6591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9302" y="1436370"/>
              <a:ext cx="6267034" cy="92959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727441" y="1436369"/>
              <a:ext cx="6411595" cy="1022985"/>
            </a:xfrm>
            <a:custGeom>
              <a:avLst/>
              <a:gdLst/>
              <a:ahLst/>
              <a:cxnLst/>
              <a:rect l="l" t="t" r="r" b="b"/>
              <a:pathLst>
                <a:path w="6411595" h="1022985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6411595" h="1022985">
                  <a:moveTo>
                    <a:pt x="6411481" y="0"/>
                  </a:moveTo>
                  <a:lnTo>
                    <a:pt x="6398527" y="0"/>
                  </a:lnTo>
                  <a:lnTo>
                    <a:pt x="6398527" y="979170"/>
                  </a:lnTo>
                  <a:lnTo>
                    <a:pt x="6398527" y="1009650"/>
                  </a:lnTo>
                  <a:lnTo>
                    <a:pt x="12954" y="1009650"/>
                  </a:lnTo>
                  <a:lnTo>
                    <a:pt x="12954" y="979182"/>
                  </a:lnTo>
                  <a:lnTo>
                    <a:pt x="0" y="979182"/>
                  </a:lnTo>
                  <a:lnTo>
                    <a:pt x="0" y="1022604"/>
                  </a:lnTo>
                  <a:lnTo>
                    <a:pt x="6108" y="1022604"/>
                  </a:lnTo>
                  <a:lnTo>
                    <a:pt x="12954" y="1022604"/>
                  </a:lnTo>
                  <a:lnTo>
                    <a:pt x="6398527" y="1022604"/>
                  </a:lnTo>
                  <a:lnTo>
                    <a:pt x="6404623" y="1022604"/>
                  </a:lnTo>
                  <a:lnTo>
                    <a:pt x="6411481" y="1022604"/>
                  </a:lnTo>
                  <a:lnTo>
                    <a:pt x="6411481" y="979170"/>
                  </a:lnTo>
                  <a:lnTo>
                    <a:pt x="64114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993139" y="3017774"/>
            <a:ext cx="8044815" cy="2976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200" spc="-10">
                <a:latin typeface="Calibri"/>
                <a:cs typeface="Calibri"/>
              </a:rPr>
              <a:t>instruksi</a:t>
            </a:r>
            <a:endParaRPr sz="2200">
              <a:latin typeface="Calibri"/>
              <a:cs typeface="Calibri"/>
            </a:endParaRPr>
          </a:p>
          <a:p>
            <a:pPr marL="527050" marR="184785" indent="-514350">
              <a:lnSpc>
                <a:spcPct val="80000"/>
              </a:lnSpc>
              <a:spcBef>
                <a:spcPts val="530"/>
              </a:spcBef>
              <a:buAutoNum type="arabicPeriod"/>
              <a:tabLst>
                <a:tab pos="527050" algn="l"/>
              </a:tabLst>
            </a:pPr>
            <a:r>
              <a:rPr dirty="0" sz="2200">
                <a:latin typeface="Calibri"/>
                <a:cs typeface="Calibri"/>
              </a:rPr>
              <a:t>Buatlah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ayat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jurnal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mencatat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revaluasi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30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Juni, </a:t>
            </a:r>
            <a:r>
              <a:rPr dirty="0" sz="2200">
                <a:latin typeface="Calibri"/>
                <a:cs typeface="Calibri"/>
              </a:rPr>
              <a:t>menggunakan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sementara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bernama</a:t>
            </a:r>
            <a:r>
              <a:rPr dirty="0" sz="2200" spc="39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Revaluasi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Aset.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Saldo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-1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akumulasi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penyusutan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akan</a:t>
            </a:r>
            <a:r>
              <a:rPr dirty="0" sz="2200" spc="-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dihapuskan.</a:t>
            </a:r>
            <a:r>
              <a:rPr dirty="0" sz="2200" spc="-9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Setelah </a:t>
            </a:r>
            <a:r>
              <a:rPr dirty="0" sz="2200">
                <a:latin typeface="Calibri"/>
                <a:cs typeface="Calibri"/>
              </a:rPr>
              <a:t>membuat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jurnal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revaluasi,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tutuplah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40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Revaluasi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ke </a:t>
            </a:r>
            <a:r>
              <a:rPr dirty="0" sz="2200">
                <a:latin typeface="Calibri"/>
                <a:cs typeface="Calibri"/>
              </a:rPr>
              <a:t>akun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Musa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Muria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Syafa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Hilma.</a:t>
            </a:r>
            <a:endParaRPr sz="2200">
              <a:latin typeface="Calibri"/>
              <a:cs typeface="Calibri"/>
            </a:endParaRPr>
          </a:p>
          <a:p>
            <a:pPr marL="527050" marR="719455" indent="-514984">
              <a:lnSpc>
                <a:spcPct val="80000"/>
              </a:lnSpc>
              <a:spcBef>
                <a:spcPts val="525"/>
              </a:spcBef>
              <a:buAutoNum type="arabicPeriod"/>
              <a:tabLst>
                <a:tab pos="527050" algn="l"/>
              </a:tabLst>
            </a:pPr>
            <a:r>
              <a:rPr dirty="0" sz="2200">
                <a:latin typeface="Calibri"/>
                <a:cs typeface="Calibri"/>
              </a:rPr>
              <a:t>Buatlah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ayat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jurnal</a:t>
            </a:r>
            <a:r>
              <a:rPr dirty="0" sz="2200" spc="-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tambahan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mencatat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keikutsertaan </a:t>
            </a:r>
            <a:r>
              <a:rPr dirty="0" sz="2200">
                <a:latin typeface="Calibri"/>
                <a:cs typeface="Calibri"/>
              </a:rPr>
              <a:t>Adriana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persekutuan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pada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tanggal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Juli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2014.</a:t>
            </a:r>
            <a:endParaRPr sz="2200">
              <a:latin typeface="Calibri"/>
              <a:cs typeface="Calibri"/>
            </a:endParaRPr>
          </a:p>
          <a:p>
            <a:pPr marL="527050" marR="5080" indent="-514984">
              <a:lnSpc>
                <a:spcPct val="80000"/>
              </a:lnSpc>
              <a:spcBef>
                <a:spcPts val="530"/>
              </a:spcBef>
              <a:buAutoNum type="arabicPeriod"/>
              <a:tabLst>
                <a:tab pos="527050" algn="l"/>
              </a:tabLst>
            </a:pPr>
            <a:r>
              <a:rPr dirty="0" sz="2200">
                <a:latin typeface="Calibri"/>
                <a:cs typeface="Calibri"/>
              </a:rPr>
              <a:t>Sajikan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Laporan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Posisi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Keuangan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persekutuan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baru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Juli </a:t>
            </a:r>
            <a:r>
              <a:rPr dirty="0" sz="2200" spc="-10">
                <a:latin typeface="Calibri"/>
                <a:cs typeface="Calibri"/>
              </a:rPr>
              <a:t>2014.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2938780"/>
          </a:xfrm>
          <a:custGeom>
            <a:avLst/>
            <a:gdLst/>
            <a:ahLst/>
            <a:cxnLst/>
            <a:rect l="l" t="t" r="r" b="b"/>
            <a:pathLst>
              <a:path w="9144000" h="2938779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8340"/>
                </a:lnTo>
                <a:lnTo>
                  <a:pt x="0" y="1959102"/>
                </a:lnTo>
                <a:lnTo>
                  <a:pt x="0" y="2938272"/>
                </a:lnTo>
                <a:lnTo>
                  <a:pt x="9144000" y="2938272"/>
                </a:lnTo>
                <a:lnTo>
                  <a:pt x="9144000" y="1959102"/>
                </a:lnTo>
                <a:lnTo>
                  <a:pt x="9144000" y="1958340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26411"/>
            <a:ext cx="8073390" cy="3811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Calibri"/>
                <a:cs typeface="Calibri"/>
              </a:rPr>
              <a:t>S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12‐5A</a:t>
            </a:r>
            <a:r>
              <a:rPr dirty="0" sz="1800" spc="345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Laporan</a:t>
            </a:r>
            <a:r>
              <a:rPr dirty="0" sz="1800" spc="3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likuidasi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persekutuan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TJN.</a:t>
            </a:r>
            <a:r>
              <a:rPr dirty="0" sz="1800" spc="-5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4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(Spreasheet)</a:t>
            </a:r>
            <a:endParaRPr sz="1800">
              <a:latin typeface="Calibri"/>
              <a:cs typeface="Calibri"/>
            </a:endParaRPr>
          </a:p>
          <a:p>
            <a:pPr algn="just" marL="354965" marR="5080" indent="-342900">
              <a:lnSpc>
                <a:spcPct val="80000"/>
              </a:lnSpc>
              <a:spcBef>
                <a:spcPts val="4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Calibri"/>
                <a:cs typeface="Calibri"/>
              </a:rPr>
              <a:t>Setelah</a:t>
            </a:r>
            <a:r>
              <a:rPr dirty="0" sz="1800" spc="5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akun‐akun</a:t>
            </a:r>
            <a:r>
              <a:rPr dirty="0" sz="1800" spc="6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ditutup</a:t>
            </a:r>
            <a:r>
              <a:rPr dirty="0" sz="1800" spc="6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pada</a:t>
            </a:r>
            <a:r>
              <a:rPr dirty="0" sz="1800" spc="6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tanggal</a:t>
            </a:r>
            <a:r>
              <a:rPr dirty="0" sz="1800" spc="5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3</a:t>
            </a:r>
            <a:r>
              <a:rPr dirty="0" sz="1800" spc="6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Februari</a:t>
            </a:r>
            <a:r>
              <a:rPr dirty="0" sz="1800" spc="5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2014,</a:t>
            </a:r>
            <a:r>
              <a:rPr dirty="0" sz="1800" spc="6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sebelum</a:t>
            </a:r>
            <a:r>
              <a:rPr dirty="0" sz="1800" spc="220">
                <a:latin typeface="Calibri"/>
                <a:cs typeface="Calibri"/>
              </a:rPr>
              <a:t>   </a:t>
            </a:r>
            <a:r>
              <a:rPr dirty="0" sz="1800" spc="-10">
                <a:latin typeface="Calibri"/>
                <a:cs typeface="Calibri"/>
              </a:rPr>
              <a:t>likuidasi </a:t>
            </a:r>
            <a:r>
              <a:rPr dirty="0" sz="1800">
                <a:latin typeface="Calibri"/>
                <a:cs typeface="Calibri"/>
              </a:rPr>
              <a:t>persekutuan.</a:t>
            </a:r>
            <a:r>
              <a:rPr dirty="0" sz="1800" spc="40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akun</a:t>
            </a:r>
            <a:r>
              <a:rPr dirty="0" sz="1800" spc="40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modal</a:t>
            </a:r>
            <a:r>
              <a:rPr dirty="0" sz="1800" spc="40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Wira</a:t>
            </a:r>
            <a:r>
              <a:rPr dirty="0" sz="1800" spc="4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Ghani,</a:t>
            </a:r>
            <a:r>
              <a:rPr dirty="0" sz="1800" spc="40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Julia</a:t>
            </a:r>
            <a:r>
              <a:rPr dirty="0" sz="1800" spc="40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Citranti,</a:t>
            </a:r>
            <a:r>
              <a:rPr dirty="0" sz="1800" spc="4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4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Cantik</a:t>
            </a:r>
            <a:r>
              <a:rPr dirty="0" sz="1800" spc="40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Jelita</a:t>
            </a:r>
            <a:r>
              <a:rPr dirty="0" sz="1800" spc="409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masing‐ </a:t>
            </a:r>
            <a:r>
              <a:rPr dirty="0" sz="1800">
                <a:latin typeface="Calibri"/>
                <a:cs typeface="Calibri"/>
              </a:rPr>
              <a:t>masing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adalah</a:t>
            </a:r>
            <a:r>
              <a:rPr dirty="0" sz="1800" spc="2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sebesar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Rp19.300.000,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Rp4.500.000,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2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Rp22.300.000.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Kas</a:t>
            </a:r>
            <a:r>
              <a:rPr dirty="0" sz="1800" spc="229">
                <a:latin typeface="Calibri"/>
                <a:cs typeface="Calibri"/>
              </a:rPr>
              <a:t>  </a:t>
            </a:r>
            <a:r>
              <a:rPr dirty="0" sz="1800" spc="-25">
                <a:latin typeface="Calibri"/>
                <a:cs typeface="Calibri"/>
              </a:rPr>
              <a:t>dan </a:t>
            </a:r>
            <a:r>
              <a:rPr dirty="0" sz="1800">
                <a:latin typeface="Calibri"/>
                <a:cs typeface="Calibri"/>
              </a:rPr>
              <a:t>aset</a:t>
            </a:r>
            <a:r>
              <a:rPr dirty="0" sz="1800" spc="3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non‐kas</a:t>
            </a:r>
            <a:r>
              <a:rPr dirty="0" sz="1800" spc="3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masing‐masing</a:t>
            </a:r>
            <a:r>
              <a:rPr dirty="0" sz="1800" spc="3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berjumlah</a:t>
            </a:r>
            <a:r>
              <a:rPr dirty="0" sz="1800" spc="3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Rp5.200.000</a:t>
            </a:r>
            <a:r>
              <a:rPr dirty="0" sz="1800" spc="3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3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Rp55.900.000.</a:t>
            </a:r>
            <a:r>
              <a:rPr dirty="0" sz="1800" spc="3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Jumlah </a:t>
            </a:r>
            <a:r>
              <a:rPr dirty="0" sz="1800">
                <a:latin typeface="Calibri"/>
                <a:cs typeface="Calibri"/>
              </a:rPr>
              <a:t>terutang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pada</a:t>
            </a:r>
            <a:r>
              <a:rPr dirty="0" sz="1800" spc="12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kreditur</a:t>
            </a:r>
            <a:r>
              <a:rPr dirty="0" sz="1800" spc="1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adalah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Rp15.000.000.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Para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rekan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membagi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rugi </a:t>
            </a:r>
            <a:r>
              <a:rPr dirty="0" sz="1800">
                <a:latin typeface="Calibri"/>
                <a:cs typeface="Calibri"/>
              </a:rPr>
              <a:t>dengan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rasio</a:t>
            </a:r>
            <a:r>
              <a:rPr dirty="0" sz="1800" spc="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2:1:1.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Antara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3</a:t>
            </a:r>
            <a:r>
              <a:rPr dirty="0" sz="1800" spc="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Februari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28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Februari,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aset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non‐kas</a:t>
            </a:r>
            <a:r>
              <a:rPr dirty="0" sz="1800" spc="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terjual</a:t>
            </a:r>
            <a:r>
              <a:rPr dirty="0" sz="1800" spc="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senilai </a:t>
            </a:r>
            <a:r>
              <a:rPr dirty="0" sz="1800">
                <a:latin typeface="Calibri"/>
                <a:cs typeface="Calibri"/>
              </a:rPr>
              <a:t>Rp34.300.000,</a:t>
            </a:r>
            <a:r>
              <a:rPr dirty="0" sz="1800" spc="18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rekan</a:t>
            </a:r>
            <a:r>
              <a:rPr dirty="0" sz="1800" spc="18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18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mengalami</a:t>
            </a:r>
            <a:r>
              <a:rPr dirty="0" sz="1800" spc="380">
                <a:latin typeface="Calibri"/>
                <a:cs typeface="Calibri"/>
              </a:rPr>
              <a:t>   </a:t>
            </a:r>
            <a:r>
              <a:rPr dirty="0" sz="1800">
                <a:latin typeface="Calibri"/>
                <a:cs typeface="Calibri"/>
              </a:rPr>
              <a:t>defisiensi</a:t>
            </a:r>
            <a:r>
              <a:rPr dirty="0" sz="1800" spc="18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modal</a:t>
            </a:r>
            <a:r>
              <a:rPr dirty="0" sz="1800" spc="185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membayar</a:t>
            </a:r>
            <a:r>
              <a:rPr dirty="0" sz="1800" spc="185">
                <a:latin typeface="Calibri"/>
                <a:cs typeface="Calibri"/>
              </a:rPr>
              <a:t>  </a:t>
            </a:r>
            <a:r>
              <a:rPr dirty="0" sz="1800" spc="-10">
                <a:latin typeface="Calibri"/>
                <a:cs typeface="Calibri"/>
              </a:rPr>
              <a:t>kepada persekutuan,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kewajiban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diselesaikan.</a:t>
            </a:r>
            <a:endParaRPr sz="1800">
              <a:latin typeface="Calibri"/>
              <a:cs typeface="Calibri"/>
            </a:endParaRPr>
          </a:p>
          <a:p>
            <a:pPr algn="just" marL="354330" indent="-342265">
              <a:lnSpc>
                <a:spcPct val="100000"/>
              </a:lnSpc>
              <a:buFont typeface="Arial MT"/>
              <a:buChar char="•"/>
              <a:tabLst>
                <a:tab pos="354330" algn="l"/>
              </a:tabLst>
            </a:pPr>
            <a:r>
              <a:rPr dirty="0" sz="1800" spc="-10" b="1">
                <a:latin typeface="Calibri"/>
                <a:cs typeface="Calibri"/>
              </a:rPr>
              <a:t>Instruksi</a:t>
            </a:r>
            <a:endParaRPr sz="1800">
              <a:latin typeface="Calibri"/>
              <a:cs typeface="Calibri"/>
            </a:endParaRPr>
          </a:p>
          <a:p>
            <a:pPr algn="just" marL="527050" marR="8890" indent="-514350">
              <a:lnSpc>
                <a:spcPct val="80000"/>
              </a:lnSpc>
              <a:spcBef>
                <a:spcPts val="434"/>
              </a:spcBef>
              <a:buAutoNum type="arabicPeriod"/>
              <a:tabLst>
                <a:tab pos="527050" algn="l"/>
                <a:tab pos="530860" algn="l"/>
              </a:tabLst>
            </a:pPr>
            <a:r>
              <a:rPr dirty="0" sz="1800">
                <a:latin typeface="Calibri"/>
                <a:cs typeface="Calibri"/>
              </a:rPr>
              <a:t>	Siapkan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laporan</a:t>
            </a:r>
            <a:r>
              <a:rPr dirty="0" sz="1800" spc="114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likuidasi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persekutuan</a:t>
            </a:r>
            <a:r>
              <a:rPr dirty="0" sz="1800" spc="11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dengan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menunjukkan</a:t>
            </a:r>
            <a:r>
              <a:rPr dirty="0" sz="1800" spc="11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(a)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penjualan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aset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pembagian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rugi,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(b)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pembayaran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kewajiban,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(c)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penerimaan</a:t>
            </a:r>
            <a:r>
              <a:rPr dirty="0" sz="1800" spc="4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defisiensi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(dari </a:t>
            </a:r>
            <a:r>
              <a:rPr dirty="0" sz="1800">
                <a:latin typeface="Calibri"/>
                <a:cs typeface="Calibri"/>
              </a:rPr>
              <a:t>rekan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mengalaminya),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(d)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pembagian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kas.</a:t>
            </a:r>
            <a:endParaRPr sz="1800">
              <a:latin typeface="Calibri"/>
              <a:cs typeface="Calibri"/>
            </a:endParaRPr>
          </a:p>
          <a:p>
            <a:pPr algn="just" marL="526415" marR="6350" indent="-514350">
              <a:lnSpc>
                <a:spcPct val="80000"/>
              </a:lnSpc>
              <a:spcBef>
                <a:spcPts val="430"/>
              </a:spcBef>
              <a:buAutoNum type="arabicPeriod"/>
              <a:tabLst>
                <a:tab pos="526415" algn="l"/>
                <a:tab pos="529590" algn="l"/>
              </a:tabLst>
            </a:pPr>
            <a:r>
              <a:rPr dirty="0" sz="1800">
                <a:latin typeface="Calibri"/>
                <a:cs typeface="Calibri"/>
              </a:rPr>
              <a:t>	Jika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rekan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mengalami</a:t>
            </a:r>
            <a:r>
              <a:rPr dirty="0" sz="1800" spc="12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defisiensi</a:t>
            </a:r>
            <a:r>
              <a:rPr dirty="0" sz="1800" spc="11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modal</a:t>
            </a:r>
            <a:r>
              <a:rPr dirty="0" sz="1800" spc="11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menyatakan</a:t>
            </a:r>
            <a:r>
              <a:rPr dirty="0" sz="1800" spc="1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pailit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1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tidak</a:t>
            </a:r>
            <a:r>
              <a:rPr dirty="0" sz="1800" spc="114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dapat </a:t>
            </a:r>
            <a:r>
              <a:rPr dirty="0" sz="1800">
                <a:latin typeface="Calibri"/>
                <a:cs typeface="Calibri"/>
              </a:rPr>
              <a:t>membayar</a:t>
            </a:r>
            <a:r>
              <a:rPr dirty="0" sz="1800" spc="2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kepada</a:t>
            </a:r>
            <a:r>
              <a:rPr dirty="0" sz="1800" spc="2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persekutuan.</a:t>
            </a:r>
            <a:r>
              <a:rPr dirty="0" sz="1800" spc="2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Buatlah</a:t>
            </a:r>
            <a:r>
              <a:rPr dirty="0" sz="1800" spc="2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ayat</a:t>
            </a:r>
            <a:r>
              <a:rPr dirty="0" sz="1800" spc="2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jurnal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2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(a)</a:t>
            </a:r>
            <a:r>
              <a:rPr dirty="0" sz="1800" spc="2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mengalokasikan </a:t>
            </a:r>
            <a:r>
              <a:rPr dirty="0" sz="1800">
                <a:latin typeface="Calibri"/>
                <a:cs typeface="Calibri"/>
              </a:rPr>
              <a:t>defisiensi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rekan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(b)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mendistribusikan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kas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tersisa.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19554"/>
            <a:ext cx="8075930" cy="49510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1790" indent="-33909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1790" algn="l"/>
              </a:tabLst>
            </a:pPr>
            <a:r>
              <a:rPr dirty="0" sz="2000">
                <a:latin typeface="Calibri"/>
                <a:cs typeface="Calibri"/>
              </a:rPr>
              <a:t>S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12‐6A</a:t>
            </a:r>
            <a:r>
              <a:rPr dirty="0" sz="2000" spc="360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Laporan</a:t>
            </a:r>
            <a:r>
              <a:rPr dirty="0" sz="2000" spc="38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likuidasi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persekutuan</a:t>
            </a:r>
            <a:r>
              <a:rPr dirty="0" sz="2000" spc="-2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TJN.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4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(Spreadsheet)</a:t>
            </a:r>
            <a:endParaRPr sz="2000">
              <a:latin typeface="Calibri"/>
              <a:cs typeface="Calibri"/>
            </a:endParaRPr>
          </a:p>
          <a:p>
            <a:pPr algn="just" marL="351155" marR="5080" indent="-339090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latin typeface="Calibri"/>
                <a:cs typeface="Calibri"/>
              </a:rPr>
              <a:t>Pada</a:t>
            </a:r>
            <a:r>
              <a:rPr dirty="0" sz="2000" spc="37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tanggal</a:t>
            </a:r>
            <a:r>
              <a:rPr dirty="0" sz="2000" spc="3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1</a:t>
            </a:r>
            <a:r>
              <a:rPr dirty="0" sz="2000" spc="37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November</a:t>
            </a:r>
            <a:r>
              <a:rPr dirty="0" sz="2000" spc="3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2014.</a:t>
            </a:r>
            <a:r>
              <a:rPr dirty="0" sz="2000" spc="37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Senorita,</a:t>
            </a:r>
            <a:r>
              <a:rPr dirty="0" sz="2000" spc="37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Winda,</a:t>
            </a:r>
            <a:r>
              <a:rPr dirty="0" sz="2000" spc="3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370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Ganessa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memutuskan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melikuidasi</a:t>
            </a:r>
            <a:r>
              <a:rPr dirty="0" sz="2000" spc="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mereka.</a:t>
            </a:r>
            <a:r>
              <a:rPr dirty="0" sz="2000" spc="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Para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memiliki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saldo</a:t>
            </a:r>
            <a:r>
              <a:rPr dirty="0" sz="2000" spc="3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3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masing‐masing</a:t>
            </a:r>
            <a:r>
              <a:rPr dirty="0" sz="2000" spc="3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39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Rp58.000.000,</a:t>
            </a:r>
            <a:r>
              <a:rPr dirty="0" sz="2000" spc="3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Rp72.000.000,</a:t>
            </a:r>
            <a:r>
              <a:rPr dirty="0" sz="2000" spc="38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dan </a:t>
            </a:r>
            <a:r>
              <a:rPr dirty="0" sz="2000" spc="-25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Rp10.000.000.</a:t>
            </a:r>
            <a:r>
              <a:rPr dirty="0" sz="2000" spc="3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Saldo</a:t>
            </a:r>
            <a:r>
              <a:rPr dirty="0" sz="2000" spc="3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kas</a:t>
            </a:r>
            <a:r>
              <a:rPr dirty="0" sz="2000" spc="3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adalah</a:t>
            </a:r>
            <a:r>
              <a:rPr dirty="0" sz="2000" spc="3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3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Rp32.000.000,</a:t>
            </a:r>
            <a:r>
              <a:rPr dirty="0" sz="2000" spc="3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nilai</a:t>
            </a:r>
            <a:r>
              <a:rPr dirty="0" sz="2000" spc="3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buku</a:t>
            </a:r>
            <a:r>
              <a:rPr dirty="0" sz="2000" spc="34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aset </a:t>
            </a:r>
            <a:r>
              <a:rPr dirty="0" sz="2000" spc="-2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non‐kas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berjumlah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Rp128.000.000,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3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liabilitas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berjumlah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Rp20.000.000. 	Para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membagi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rugi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rasio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2:2:1.</a:t>
            </a:r>
            <a:endParaRPr sz="2000">
              <a:latin typeface="Calibri"/>
              <a:cs typeface="Calibri"/>
            </a:endParaRPr>
          </a:p>
          <a:p>
            <a:pPr algn="just" marL="351155" indent="-33909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51155" algn="l"/>
              </a:tabLst>
            </a:pPr>
            <a:r>
              <a:rPr dirty="0" sz="2000" spc="-10" b="1">
                <a:latin typeface="Calibri"/>
                <a:cs typeface="Calibri"/>
              </a:rPr>
              <a:t>Instruksi</a:t>
            </a:r>
            <a:endParaRPr sz="2000">
              <a:latin typeface="Calibri"/>
              <a:cs typeface="Calibri"/>
            </a:endParaRPr>
          </a:p>
          <a:p>
            <a:pPr algn="just" marL="524510" marR="10160" indent="-511809">
              <a:lnSpc>
                <a:spcPct val="80000"/>
              </a:lnSpc>
              <a:spcBef>
                <a:spcPts val="480"/>
              </a:spcBef>
              <a:buAutoNum type="arabicPeriod"/>
              <a:tabLst>
                <a:tab pos="527050" algn="l"/>
              </a:tabLst>
            </a:pPr>
            <a:r>
              <a:rPr dirty="0" sz="2000">
                <a:latin typeface="Calibri"/>
                <a:cs typeface="Calibri"/>
              </a:rPr>
              <a:t>Siapkan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laporan</a:t>
            </a:r>
            <a:r>
              <a:rPr dirty="0" sz="2000" spc="4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likuidasi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mencakup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periode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</a:t>
            </a:r>
            <a:r>
              <a:rPr dirty="0" sz="2000" spc="-10">
                <a:latin typeface="Calibri"/>
                <a:cs typeface="Calibri"/>
              </a:rPr>
              <a:t> sampai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30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November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2014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masing‐masing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asumsi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berikut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ini.</a:t>
            </a:r>
            <a:endParaRPr sz="2000">
              <a:latin typeface="Calibri"/>
              <a:cs typeface="Calibri"/>
            </a:endParaRPr>
          </a:p>
          <a:p>
            <a:pPr algn="just" lvl="1" marL="927100" marR="7620" indent="-514984">
              <a:lnSpc>
                <a:spcPct val="80000"/>
              </a:lnSpc>
              <a:spcBef>
                <a:spcPts val="440"/>
              </a:spcBef>
              <a:buAutoNum type="arabicPeriod"/>
              <a:tabLst>
                <a:tab pos="927100" algn="l"/>
                <a:tab pos="930275" algn="l"/>
              </a:tabLst>
            </a:pPr>
            <a:r>
              <a:rPr dirty="0" sz="1800">
                <a:latin typeface="Calibri"/>
                <a:cs typeface="Calibri"/>
              </a:rPr>
              <a:t>	Seluruh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aset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non‐kas</a:t>
            </a:r>
            <a:r>
              <a:rPr dirty="0" sz="1800" spc="229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dijual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seharga</a:t>
            </a:r>
            <a:r>
              <a:rPr dirty="0" sz="1800" spc="2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Rp156.000.000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secara</a:t>
            </a:r>
            <a:r>
              <a:rPr dirty="0" sz="1800" spc="2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tunai,</a:t>
            </a:r>
            <a:r>
              <a:rPr dirty="0" sz="1800" spc="240">
                <a:latin typeface="Calibri"/>
                <a:cs typeface="Calibri"/>
              </a:rPr>
              <a:t>  </a:t>
            </a:r>
            <a:r>
              <a:rPr dirty="0" sz="1800" spc="-10">
                <a:latin typeface="Calibri"/>
                <a:cs typeface="Calibri"/>
              </a:rPr>
              <a:t>kreditur </a:t>
            </a:r>
            <a:r>
              <a:rPr dirty="0" sz="1800" spc="-30">
                <a:latin typeface="Calibri"/>
                <a:cs typeface="Calibri"/>
              </a:rPr>
              <a:t>dibayar,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sisa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kas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dibagikan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kepada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para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rekan.</a:t>
            </a:r>
            <a:endParaRPr sz="1800">
              <a:latin typeface="Calibri"/>
              <a:cs typeface="Calibri"/>
            </a:endParaRPr>
          </a:p>
          <a:p>
            <a:pPr algn="just" lvl="1" marL="927100" marR="8890" indent="-514350">
              <a:lnSpc>
                <a:spcPct val="80000"/>
              </a:lnSpc>
              <a:spcBef>
                <a:spcPts val="434"/>
              </a:spcBef>
              <a:buAutoNum type="arabicPeriod"/>
              <a:tabLst>
                <a:tab pos="927100" algn="l"/>
                <a:tab pos="930910" algn="l"/>
              </a:tabLst>
            </a:pPr>
            <a:r>
              <a:rPr dirty="0" sz="1800">
                <a:latin typeface="Calibri"/>
                <a:cs typeface="Calibri"/>
              </a:rPr>
              <a:t>	Seluruh</a:t>
            </a:r>
            <a:r>
              <a:rPr dirty="0" sz="1800" spc="3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aset</a:t>
            </a:r>
            <a:r>
              <a:rPr dirty="0" sz="1800" spc="3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non‐kas</a:t>
            </a:r>
            <a:r>
              <a:rPr dirty="0" sz="1800" spc="3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dijual</a:t>
            </a:r>
            <a:r>
              <a:rPr dirty="0" sz="1800" spc="3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seharga</a:t>
            </a:r>
            <a:r>
              <a:rPr dirty="0" sz="1800" spc="3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Rp55.000.000</a:t>
            </a:r>
            <a:r>
              <a:rPr dirty="0" sz="1800" spc="3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secara</a:t>
            </a:r>
            <a:r>
              <a:rPr dirty="0" sz="1800" spc="3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tunai,</a:t>
            </a:r>
            <a:r>
              <a:rPr dirty="0" sz="1800" spc="325">
                <a:latin typeface="Calibri"/>
                <a:cs typeface="Calibri"/>
              </a:rPr>
              <a:t>  </a:t>
            </a:r>
            <a:r>
              <a:rPr dirty="0" sz="1800" spc="-10">
                <a:latin typeface="Calibri"/>
                <a:cs typeface="Calibri"/>
              </a:rPr>
              <a:t>kreditur </a:t>
            </a:r>
            <a:r>
              <a:rPr dirty="0" sz="1800">
                <a:latin typeface="Calibri"/>
                <a:cs typeface="Calibri"/>
              </a:rPr>
              <a:t>dibayar,</a:t>
            </a:r>
            <a:r>
              <a:rPr dirty="0" sz="1800" spc="1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rekan</a:t>
            </a:r>
            <a:r>
              <a:rPr dirty="0" sz="1800" spc="1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dengan</a:t>
            </a:r>
            <a:r>
              <a:rPr dirty="0" sz="1800" spc="1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saldo</a:t>
            </a:r>
            <a:r>
              <a:rPr dirty="0" sz="1800" spc="1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modal</a:t>
            </a:r>
            <a:r>
              <a:rPr dirty="0" sz="1800" spc="1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debit</a:t>
            </a:r>
            <a:r>
              <a:rPr dirty="0" sz="1800" spc="1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membayar</a:t>
            </a:r>
            <a:r>
              <a:rPr dirty="0" sz="1800" spc="1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jumlah</a:t>
            </a:r>
            <a:r>
              <a:rPr dirty="0" sz="1800" spc="1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17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terutang kepada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persekutuan,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sisa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kas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dibagikan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kepada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para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rekan.</a:t>
            </a:r>
            <a:endParaRPr sz="1800">
              <a:latin typeface="Calibri"/>
              <a:cs typeface="Calibri"/>
            </a:endParaRPr>
          </a:p>
          <a:p>
            <a:pPr algn="just" marL="524510" marR="7620" indent="-511809">
              <a:lnSpc>
                <a:spcPts val="1920"/>
              </a:lnSpc>
              <a:spcBef>
                <a:spcPts val="455"/>
              </a:spcBef>
              <a:buAutoNum type="arabicPeriod"/>
              <a:tabLst>
                <a:tab pos="527050" algn="l"/>
              </a:tabLst>
            </a:pP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20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asumsi</a:t>
            </a:r>
            <a:r>
              <a:rPr dirty="0" sz="2000" spc="20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2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21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defisiensi</a:t>
            </a:r>
            <a:r>
              <a:rPr dirty="0" sz="2000" spc="2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2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</a:t>
            </a:r>
            <a:r>
              <a:rPr dirty="0" sz="2000" spc="2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(b)</a:t>
            </a:r>
            <a:r>
              <a:rPr dirty="0" sz="2000" spc="2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mengalami</a:t>
            </a:r>
            <a:r>
              <a:rPr dirty="0" sz="2000" spc="204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pailit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4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tidak</a:t>
            </a:r>
            <a:r>
              <a:rPr dirty="0" sz="2000" spc="40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dapat</a:t>
            </a:r>
            <a:r>
              <a:rPr dirty="0" sz="2000" spc="4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membayar</a:t>
            </a:r>
            <a:r>
              <a:rPr dirty="0" sz="2000" spc="41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defisiensi.</a:t>
            </a:r>
            <a:r>
              <a:rPr dirty="0" sz="2000" spc="4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Buatlah</a:t>
            </a:r>
            <a:r>
              <a:rPr dirty="0" sz="2000" spc="4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ayat</a:t>
            </a:r>
            <a:r>
              <a:rPr dirty="0" sz="2000" spc="4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jurnal</a:t>
            </a:r>
            <a:r>
              <a:rPr dirty="0" sz="2000" spc="4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42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(a) </a:t>
            </a:r>
            <a:r>
              <a:rPr dirty="0" sz="2000" spc="-25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mengalokasikan</a:t>
            </a:r>
            <a:r>
              <a:rPr dirty="0" sz="2000" spc="484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defisiensi</a:t>
            </a:r>
            <a:r>
              <a:rPr dirty="0" sz="2000" spc="4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4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(b)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mendistribusikan</a:t>
            </a:r>
            <a:r>
              <a:rPr dirty="0" sz="2000" spc="4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kas</a:t>
            </a:r>
            <a:r>
              <a:rPr dirty="0" sz="2000" spc="49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yang </a:t>
            </a:r>
            <a:r>
              <a:rPr dirty="0" sz="2000" spc="-2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tersisa.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2771775">
              <a:lnSpc>
                <a:spcPct val="100000"/>
              </a:lnSpc>
              <a:spcBef>
                <a:spcPts val="95"/>
              </a:spcBef>
            </a:pPr>
            <a:r>
              <a:rPr dirty="0"/>
              <a:t>Soal</a:t>
            </a:r>
            <a:r>
              <a:rPr dirty="0" spc="-15"/>
              <a:t> </a:t>
            </a:r>
            <a:r>
              <a:rPr dirty="0"/>
              <a:t>seri</a:t>
            </a:r>
            <a:r>
              <a:rPr dirty="0" spc="-15"/>
              <a:t> </a:t>
            </a:r>
            <a:r>
              <a:rPr dirty="0" spc="-50"/>
              <a:t>B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27" y="2074418"/>
            <a:ext cx="8074025" cy="16103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1790" marR="6985" indent="-33909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S</a:t>
            </a:r>
            <a:r>
              <a:rPr dirty="0" sz="2000" spc="3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12‐1B</a:t>
            </a:r>
            <a:r>
              <a:rPr dirty="0" sz="2000" spc="315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Ayat</a:t>
            </a:r>
            <a:r>
              <a:rPr dirty="0" sz="2000" spc="3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jurnal</a:t>
            </a:r>
            <a:r>
              <a:rPr dirty="0" sz="2000" spc="3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dan</a:t>
            </a:r>
            <a:r>
              <a:rPr dirty="0" sz="2000" spc="3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laporan</a:t>
            </a:r>
            <a:r>
              <a:rPr dirty="0" sz="2000" spc="32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posisi</a:t>
            </a:r>
            <a:r>
              <a:rPr dirty="0" sz="2000" spc="3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keuangan</a:t>
            </a:r>
            <a:r>
              <a:rPr dirty="0" sz="2000" spc="31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persekutuan</a:t>
            </a:r>
            <a:r>
              <a:rPr dirty="0" sz="2000" spc="315" b="1">
                <a:latin typeface="Calibri"/>
                <a:cs typeface="Calibri"/>
              </a:rPr>
              <a:t>  </a:t>
            </a:r>
            <a:r>
              <a:rPr dirty="0" sz="2000" b="1">
                <a:latin typeface="Calibri"/>
                <a:cs typeface="Calibri"/>
              </a:rPr>
              <a:t>TJN.</a:t>
            </a:r>
            <a:r>
              <a:rPr dirty="0" sz="2000" spc="315" b="1">
                <a:latin typeface="Calibri"/>
                <a:cs typeface="Calibri"/>
              </a:rPr>
              <a:t> </a:t>
            </a:r>
            <a:r>
              <a:rPr dirty="0" sz="2000" spc="-50" b="1">
                <a:latin typeface="Calibri"/>
                <a:cs typeface="Calibri"/>
              </a:rPr>
              <a:t>2 </a:t>
            </a:r>
            <a:r>
              <a:rPr dirty="0" sz="2000" spc="-50" b="1">
                <a:latin typeface="Calibri"/>
                <a:cs typeface="Calibri"/>
              </a:rPr>
              <a:t>	</a:t>
            </a:r>
            <a:r>
              <a:rPr dirty="0" sz="2000" spc="-10" b="1">
                <a:latin typeface="Calibri"/>
                <a:cs typeface="Calibri"/>
              </a:rPr>
              <a:t>(Spreadsheet</a:t>
            </a:r>
            <a:r>
              <a:rPr dirty="0" sz="2000" spc="-2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&amp;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Buku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Besar)</a:t>
            </a:r>
            <a:endParaRPr sz="2000">
              <a:latin typeface="Calibri"/>
              <a:cs typeface="Calibri"/>
            </a:endParaRPr>
          </a:p>
          <a:p>
            <a:pPr algn="just" marL="351155" marR="5080" indent="-339090">
              <a:lnSpc>
                <a:spcPct val="10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Pada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April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2013,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Wanda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Lanang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Ersa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Claudia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mendirikan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persekutuan.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Lanang</a:t>
            </a:r>
            <a:r>
              <a:rPr dirty="0" sz="2000" spc="1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setuju</a:t>
            </a:r>
            <a:r>
              <a:rPr dirty="0" sz="2000" spc="1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1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menanamkan</a:t>
            </a:r>
            <a:r>
              <a:rPr dirty="0" sz="2000" spc="1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1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kas</a:t>
            </a:r>
            <a:r>
              <a:rPr dirty="0" sz="2000" spc="1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1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Rp18.000.000</a:t>
            </a:r>
            <a:r>
              <a:rPr dirty="0" sz="2000" spc="18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dan </a:t>
            </a:r>
            <a:r>
              <a:rPr dirty="0" sz="2000" spc="-25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persediaan</a:t>
            </a:r>
            <a:r>
              <a:rPr dirty="0" sz="2000" spc="29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senilai</a:t>
            </a:r>
            <a:r>
              <a:rPr dirty="0" sz="2000" spc="29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Rp50.000.000.</a:t>
            </a:r>
            <a:r>
              <a:rPr dirty="0" sz="2000" spc="29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Claudia</a:t>
            </a:r>
            <a:r>
              <a:rPr dirty="0" sz="2000" spc="29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menanamkan</a:t>
            </a:r>
            <a:r>
              <a:rPr dirty="0" sz="2000" spc="29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29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usaha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36039" y="3659377"/>
            <a:ext cx="106807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000" spc="-10">
                <a:latin typeface="Calibri"/>
                <a:cs typeface="Calibri"/>
              </a:rPr>
              <a:t>tertentu </a:t>
            </a:r>
            <a:r>
              <a:rPr dirty="0" sz="2000" spc="-20">
                <a:latin typeface="Calibri"/>
                <a:cs typeface="Calibri"/>
              </a:rPr>
              <a:t>kewajiban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387743" y="3659377"/>
            <a:ext cx="667639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0985" marR="5080" indent="-248920">
              <a:lnSpc>
                <a:spcPct val="100000"/>
              </a:lnSpc>
              <a:spcBef>
                <a:spcPts val="95"/>
              </a:spcBef>
              <a:tabLst>
                <a:tab pos="970915" algn="l"/>
                <a:tab pos="1193165" algn="l"/>
                <a:tab pos="1839595" algn="l"/>
                <a:tab pos="2109470" algn="l"/>
                <a:tab pos="2789555" algn="l"/>
                <a:tab pos="3501390" algn="l"/>
                <a:tab pos="4033520" algn="l"/>
                <a:tab pos="4091940" algn="l"/>
                <a:tab pos="4837430" algn="l"/>
                <a:tab pos="5182235" algn="l"/>
                <a:tab pos="6062980" algn="l"/>
              </a:tabLst>
            </a:pPr>
            <a:r>
              <a:rPr dirty="0" sz="2000" spc="-10">
                <a:latin typeface="Calibri"/>
                <a:cs typeface="Calibri"/>
              </a:rPr>
              <a:t>dengan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penilaian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0">
                <a:latin typeface="Calibri"/>
                <a:cs typeface="Calibri"/>
              </a:rPr>
              <a:t>yang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disepakati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bersama.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memindahkan usaha.</a:t>
            </a:r>
            <a:r>
              <a:rPr dirty="0" sz="2000">
                <a:latin typeface="Calibri"/>
                <a:cs typeface="Calibri"/>
              </a:rPr>
              <a:t>		</a:t>
            </a:r>
            <a:r>
              <a:rPr dirty="0" sz="2000" spc="-25">
                <a:latin typeface="Calibri"/>
                <a:cs typeface="Calibri"/>
              </a:rPr>
              <a:t>dan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menyerahkan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kas</a:t>
            </a:r>
            <a:r>
              <a:rPr dirty="0" sz="2000">
                <a:latin typeface="Calibri"/>
                <a:cs typeface="Calibri"/>
              </a:rPr>
              <a:t>		</a:t>
            </a:r>
            <a:r>
              <a:rPr dirty="0" sz="2000" spc="-20">
                <a:latin typeface="Calibri"/>
                <a:cs typeface="Calibri"/>
              </a:rPr>
              <a:t>yang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memadai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untuk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36039" y="4268977"/>
            <a:ext cx="7729220" cy="939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latin typeface="Calibri"/>
                <a:cs typeface="Calibri"/>
              </a:rPr>
              <a:t>menyediakan</a:t>
            </a:r>
            <a:r>
              <a:rPr dirty="0" sz="2000" spc="2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jumlah</a:t>
            </a:r>
            <a:r>
              <a:rPr dirty="0" sz="2000" spc="20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2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1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Rp120.000.000.</a:t>
            </a:r>
            <a:r>
              <a:rPr dirty="0" sz="2000" spc="1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Perincian</a:t>
            </a:r>
            <a:r>
              <a:rPr dirty="0" sz="2000" spc="19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mengenai </a:t>
            </a:r>
            <a:r>
              <a:rPr dirty="0" sz="2000">
                <a:latin typeface="Calibri"/>
                <a:cs typeface="Calibri"/>
              </a:rPr>
              <a:t>nilai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buku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kewajiban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usaha.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penilaian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disepakati</a:t>
            </a:r>
            <a:r>
              <a:rPr dirty="0" sz="2000" spc="-10">
                <a:latin typeface="Calibri"/>
                <a:cs typeface="Calibri"/>
              </a:rPr>
              <a:t> adalah </a:t>
            </a:r>
            <a:r>
              <a:rPr dirty="0" sz="2000">
                <a:latin typeface="Calibri"/>
                <a:cs typeface="Calibri"/>
              </a:rPr>
              <a:t>sebagai</a:t>
            </a:r>
            <a:r>
              <a:rPr dirty="0" sz="2000" spc="-9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berikut.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2136648" y="5385815"/>
            <a:ext cx="5210175" cy="1929764"/>
            <a:chOff x="2136648" y="5385815"/>
            <a:chExt cx="5210175" cy="1929764"/>
          </a:xfrm>
        </p:grpSpPr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7471" y="5628935"/>
              <a:ext cx="5046016" cy="67771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136648" y="5385815"/>
              <a:ext cx="5210175" cy="946785"/>
            </a:xfrm>
            <a:custGeom>
              <a:avLst/>
              <a:gdLst/>
              <a:ahLst/>
              <a:cxnLst/>
              <a:rect l="l" t="t" r="r" b="b"/>
              <a:pathLst>
                <a:path w="5210175" h="946785">
                  <a:moveTo>
                    <a:pt x="5209794" y="946404"/>
                  </a:moveTo>
                  <a:lnTo>
                    <a:pt x="5209794" y="0"/>
                  </a:lnTo>
                  <a:lnTo>
                    <a:pt x="0" y="0"/>
                  </a:lnTo>
                  <a:lnTo>
                    <a:pt x="0" y="946404"/>
                  </a:lnTo>
                  <a:lnTo>
                    <a:pt x="6095" y="946404"/>
                  </a:lnTo>
                  <a:lnTo>
                    <a:pt x="6095" y="12954"/>
                  </a:lnTo>
                  <a:lnTo>
                    <a:pt x="12953" y="6858"/>
                  </a:lnTo>
                  <a:lnTo>
                    <a:pt x="12953" y="12954"/>
                  </a:lnTo>
                  <a:lnTo>
                    <a:pt x="5196840" y="12954"/>
                  </a:lnTo>
                  <a:lnTo>
                    <a:pt x="5196840" y="6858"/>
                  </a:lnTo>
                  <a:lnTo>
                    <a:pt x="5203698" y="12954"/>
                  </a:lnTo>
                  <a:lnTo>
                    <a:pt x="5203698" y="946404"/>
                  </a:lnTo>
                  <a:lnTo>
                    <a:pt x="5209794" y="946404"/>
                  </a:lnTo>
                  <a:close/>
                </a:path>
                <a:path w="5210175" h="946785">
                  <a:moveTo>
                    <a:pt x="12953" y="12954"/>
                  </a:moveTo>
                  <a:lnTo>
                    <a:pt x="12953" y="6858"/>
                  </a:lnTo>
                  <a:lnTo>
                    <a:pt x="6095" y="12954"/>
                  </a:lnTo>
                  <a:lnTo>
                    <a:pt x="12953" y="12954"/>
                  </a:lnTo>
                  <a:close/>
                </a:path>
                <a:path w="5210175" h="946785">
                  <a:moveTo>
                    <a:pt x="12953" y="946404"/>
                  </a:moveTo>
                  <a:lnTo>
                    <a:pt x="12953" y="12954"/>
                  </a:lnTo>
                  <a:lnTo>
                    <a:pt x="6095" y="12954"/>
                  </a:lnTo>
                  <a:lnTo>
                    <a:pt x="6095" y="946404"/>
                  </a:lnTo>
                  <a:lnTo>
                    <a:pt x="12953" y="946404"/>
                  </a:lnTo>
                  <a:close/>
                </a:path>
                <a:path w="5210175" h="946785">
                  <a:moveTo>
                    <a:pt x="5203698" y="12954"/>
                  </a:moveTo>
                  <a:lnTo>
                    <a:pt x="5196840" y="6858"/>
                  </a:lnTo>
                  <a:lnTo>
                    <a:pt x="5196840" y="12954"/>
                  </a:lnTo>
                  <a:lnTo>
                    <a:pt x="5203698" y="12954"/>
                  </a:lnTo>
                  <a:close/>
                </a:path>
                <a:path w="5210175" h="946785">
                  <a:moveTo>
                    <a:pt x="5203698" y="946404"/>
                  </a:moveTo>
                  <a:lnTo>
                    <a:pt x="5203698" y="12954"/>
                  </a:lnTo>
                  <a:lnTo>
                    <a:pt x="5196840" y="12954"/>
                  </a:lnTo>
                  <a:lnTo>
                    <a:pt x="5196840" y="946404"/>
                  </a:lnTo>
                  <a:lnTo>
                    <a:pt x="5203698" y="9464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7471" y="6370026"/>
              <a:ext cx="4977081" cy="882161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2136648" y="6332219"/>
              <a:ext cx="5210175" cy="982980"/>
            </a:xfrm>
            <a:custGeom>
              <a:avLst/>
              <a:gdLst/>
              <a:ahLst/>
              <a:cxnLst/>
              <a:rect l="l" t="t" r="r" b="b"/>
              <a:pathLst>
                <a:path w="5210175" h="982979">
                  <a:moveTo>
                    <a:pt x="12954" y="0"/>
                  </a:moveTo>
                  <a:lnTo>
                    <a:pt x="0" y="0"/>
                  </a:lnTo>
                  <a:lnTo>
                    <a:pt x="0" y="982980"/>
                  </a:lnTo>
                  <a:lnTo>
                    <a:pt x="12954" y="982980"/>
                  </a:lnTo>
                  <a:lnTo>
                    <a:pt x="12954" y="0"/>
                  </a:lnTo>
                  <a:close/>
                </a:path>
                <a:path w="5210175" h="982979">
                  <a:moveTo>
                    <a:pt x="5209794" y="0"/>
                  </a:moveTo>
                  <a:lnTo>
                    <a:pt x="5196840" y="0"/>
                  </a:lnTo>
                  <a:lnTo>
                    <a:pt x="5196840" y="982980"/>
                  </a:lnTo>
                  <a:lnTo>
                    <a:pt x="5209794" y="982980"/>
                  </a:lnTo>
                  <a:lnTo>
                    <a:pt x="52097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28" y="2019554"/>
            <a:ext cx="8073390" cy="429260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algn="just" marL="351790" marR="5080" indent="-339090">
              <a:lnSpc>
                <a:spcPts val="1920"/>
              </a:lnSpc>
              <a:spcBef>
                <a:spcPts val="56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Perjanjian</a:t>
            </a:r>
            <a:r>
              <a:rPr dirty="0" sz="2000" spc="1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</a:t>
            </a:r>
            <a:r>
              <a:rPr dirty="0" sz="2000" spc="2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mencakup</a:t>
            </a:r>
            <a:r>
              <a:rPr dirty="0" sz="2000" spc="20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penyisihan</a:t>
            </a:r>
            <a:r>
              <a:rPr dirty="0" sz="2000" spc="2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berikut</a:t>
            </a:r>
            <a:r>
              <a:rPr dirty="0" sz="2000" spc="2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204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berhubungan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1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pembagian</a:t>
            </a:r>
            <a:r>
              <a:rPr dirty="0" sz="2000" spc="2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2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bersih:</a:t>
            </a:r>
            <a:r>
              <a:rPr dirty="0" sz="2000" spc="2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bunga</a:t>
            </a:r>
            <a:r>
              <a:rPr dirty="0" sz="2000" spc="1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atas</a:t>
            </a:r>
            <a:r>
              <a:rPr dirty="0" sz="2000" spc="20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investasi</a:t>
            </a:r>
            <a:r>
              <a:rPr dirty="0" sz="2000" spc="20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awal</a:t>
            </a:r>
            <a:r>
              <a:rPr dirty="0" sz="2000" spc="1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20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10%, </a:t>
            </a:r>
            <a:r>
              <a:rPr dirty="0" sz="2000" spc="-2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tunjangan</a:t>
            </a:r>
            <a:r>
              <a:rPr dirty="0" sz="2000" spc="17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gaji</a:t>
            </a:r>
            <a:r>
              <a:rPr dirty="0" sz="2000" spc="484">
                <a:latin typeface="Calibri"/>
                <a:cs typeface="Calibri"/>
              </a:rPr>
              <a:t>    </a:t>
            </a:r>
            <a:r>
              <a:rPr dirty="0" sz="2000">
                <a:latin typeface="Calibri"/>
                <a:cs typeface="Calibri"/>
              </a:rPr>
              <a:t>masingmasing</a:t>
            </a:r>
            <a:r>
              <a:rPr dirty="0" sz="2000" spc="18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17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Rp36.000.000</a:t>
            </a:r>
            <a:r>
              <a:rPr dirty="0" sz="2000" spc="17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(Lanang)</a:t>
            </a:r>
            <a:r>
              <a:rPr dirty="0" sz="2000" spc="175">
                <a:latin typeface="Calibri"/>
                <a:cs typeface="Calibri"/>
              </a:rPr>
              <a:t>  </a:t>
            </a:r>
            <a:r>
              <a:rPr dirty="0" sz="2000" spc="-25">
                <a:latin typeface="Calibri"/>
                <a:cs typeface="Calibri"/>
              </a:rPr>
              <a:t>dan </a:t>
            </a:r>
            <a:r>
              <a:rPr dirty="0" sz="2000" spc="-25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Rp22.000.000</a:t>
            </a:r>
            <a:r>
              <a:rPr dirty="0" sz="2000" spc="-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(Claudia),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sisanya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dibagi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rata.</a:t>
            </a:r>
            <a:endParaRPr sz="2000">
              <a:latin typeface="Calibri"/>
              <a:cs typeface="Calibri"/>
            </a:endParaRPr>
          </a:p>
          <a:p>
            <a:pPr algn="just" marL="351790" indent="-33909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51790" algn="l"/>
              </a:tabLst>
            </a:pPr>
            <a:r>
              <a:rPr dirty="0" sz="2000" spc="-10" b="1">
                <a:latin typeface="Calibri"/>
                <a:cs typeface="Calibri"/>
              </a:rPr>
              <a:t>Instruksi</a:t>
            </a:r>
            <a:endParaRPr sz="2000">
              <a:latin typeface="Calibri"/>
              <a:cs typeface="Calibri"/>
            </a:endParaRPr>
          </a:p>
          <a:p>
            <a:pPr algn="just" marL="524510" marR="6985" indent="-511809">
              <a:lnSpc>
                <a:spcPts val="1920"/>
              </a:lnSpc>
              <a:spcBef>
                <a:spcPts val="465"/>
              </a:spcBef>
              <a:buAutoNum type="arabicPeriod"/>
              <a:tabLst>
                <a:tab pos="527050" algn="l"/>
              </a:tabLst>
            </a:pPr>
            <a:r>
              <a:rPr dirty="0" sz="2000">
                <a:latin typeface="Calibri"/>
                <a:cs typeface="Calibri"/>
              </a:rPr>
              <a:t>Buatlah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ayat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jurnal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mencatat</a:t>
            </a:r>
            <a:r>
              <a:rPr dirty="0" sz="2000" spc="3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investasi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dilakukan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oleh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Lanang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Claudia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dalam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akun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persekutuan.</a:t>
            </a:r>
            <a:endParaRPr sz="2000">
              <a:latin typeface="Calibri"/>
              <a:cs typeface="Calibri"/>
            </a:endParaRPr>
          </a:p>
          <a:p>
            <a:pPr algn="just" marL="524510" marR="6985" indent="-511809">
              <a:lnSpc>
                <a:spcPct val="80000"/>
              </a:lnSpc>
              <a:spcBef>
                <a:spcPts val="495"/>
              </a:spcBef>
              <a:buAutoNum type="arabicPeriod"/>
              <a:tabLst>
                <a:tab pos="527050" algn="l"/>
              </a:tabLst>
            </a:pPr>
            <a:r>
              <a:rPr dirty="0" sz="2000">
                <a:latin typeface="Calibri"/>
                <a:cs typeface="Calibri"/>
              </a:rPr>
              <a:t>Siapkan</a:t>
            </a:r>
            <a:r>
              <a:rPr dirty="0" sz="2000" spc="3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Laporan</a:t>
            </a:r>
            <a:r>
              <a:rPr dirty="0" sz="2000" spc="3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Posisi</a:t>
            </a:r>
            <a:r>
              <a:rPr dirty="0" sz="2000" spc="3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Keuangan</a:t>
            </a:r>
            <a:r>
              <a:rPr dirty="0" sz="2000" spc="3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pada</a:t>
            </a:r>
            <a:r>
              <a:rPr dirty="0" sz="2000" spc="3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tanggal</a:t>
            </a:r>
            <a:r>
              <a:rPr dirty="0" sz="2000" spc="3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pendirian</a:t>
            </a:r>
            <a:r>
              <a:rPr dirty="0" sz="2000" spc="31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persekutuan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Lanang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Claudia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April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2013.</a:t>
            </a:r>
            <a:endParaRPr sz="2000">
              <a:latin typeface="Calibri"/>
              <a:cs typeface="Calibri"/>
            </a:endParaRPr>
          </a:p>
          <a:p>
            <a:pPr algn="just" marL="523875" marR="5715" indent="-511809">
              <a:lnSpc>
                <a:spcPts val="1920"/>
              </a:lnSpc>
              <a:spcBef>
                <a:spcPts val="465"/>
              </a:spcBef>
              <a:buAutoNum type="arabicPeriod"/>
              <a:tabLst>
                <a:tab pos="526415" algn="l"/>
              </a:tabLst>
            </a:pPr>
            <a:r>
              <a:rPr dirty="0" sz="2000">
                <a:latin typeface="Calibri"/>
                <a:cs typeface="Calibri"/>
              </a:rPr>
              <a:t>Setelah</a:t>
            </a:r>
            <a:r>
              <a:rPr dirty="0" sz="2000" spc="1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penyesuaian</a:t>
            </a:r>
            <a:r>
              <a:rPr dirty="0" sz="2000" spc="1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1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penutupan</a:t>
            </a:r>
            <a:r>
              <a:rPr dirty="0" sz="2000" spc="1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akun</a:t>
            </a:r>
            <a:r>
              <a:rPr dirty="0" sz="2000" spc="1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pendapatan</a:t>
            </a:r>
            <a:r>
              <a:rPr dirty="0" sz="2000" spc="1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10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beban</a:t>
            </a:r>
            <a:r>
              <a:rPr dirty="0" sz="2000" spc="105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pada </a:t>
            </a:r>
            <a:r>
              <a:rPr dirty="0" sz="2000" spc="-2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akhir</a:t>
            </a:r>
            <a:r>
              <a:rPr dirty="0" sz="2000" spc="1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tahun</a:t>
            </a:r>
            <a:r>
              <a:rPr dirty="0" sz="2000" spc="1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pertama</a:t>
            </a:r>
            <a:r>
              <a:rPr dirty="0" sz="2000" spc="1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operasi</a:t>
            </a:r>
            <a:r>
              <a:rPr dirty="0" sz="2000" spc="1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tanggal</a:t>
            </a:r>
            <a:r>
              <a:rPr dirty="0" sz="2000" spc="1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31</a:t>
            </a:r>
            <a:r>
              <a:rPr dirty="0" sz="2000" spc="1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Maret</a:t>
            </a:r>
            <a:r>
              <a:rPr dirty="0" sz="2000" spc="1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2014</a:t>
            </a:r>
            <a:r>
              <a:rPr dirty="0" sz="2000" spc="1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akun</a:t>
            </a:r>
            <a:r>
              <a:rPr dirty="0" sz="2000" spc="1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Ikhtisar</a:t>
            </a:r>
            <a:r>
              <a:rPr dirty="0" sz="2000" spc="16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Laba </a:t>
            </a:r>
            <a:r>
              <a:rPr dirty="0" sz="2000" spc="-2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Rugi</a:t>
            </a:r>
            <a:r>
              <a:rPr dirty="0" sz="2000" spc="1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memiliki</a:t>
            </a:r>
            <a:r>
              <a:rPr dirty="0" sz="2000" spc="1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saldo</a:t>
            </a:r>
            <a:r>
              <a:rPr dirty="0" sz="2000" spc="1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kredit</a:t>
            </a:r>
            <a:r>
              <a:rPr dirty="0" sz="2000" spc="1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1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1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akun</a:t>
            </a:r>
            <a:r>
              <a:rPr dirty="0" sz="2000" spc="1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prive</a:t>
            </a:r>
            <a:r>
              <a:rPr dirty="0" sz="2000" spc="1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memiliki</a:t>
            </a:r>
            <a:r>
              <a:rPr dirty="0" sz="2000" spc="1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saldo</a:t>
            </a:r>
            <a:r>
              <a:rPr dirty="0" sz="2000" spc="17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debit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5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Rp40.000.000</a:t>
            </a:r>
            <a:r>
              <a:rPr dirty="0" sz="2000" spc="6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(Lanang)</a:t>
            </a:r>
            <a:r>
              <a:rPr dirty="0" sz="2000" spc="6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6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Rp30.000.000</a:t>
            </a:r>
            <a:r>
              <a:rPr dirty="0" sz="2000" spc="6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(Claudia).</a:t>
            </a:r>
            <a:r>
              <a:rPr dirty="0" sz="2000" spc="65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Buatlah </a:t>
            </a:r>
            <a:r>
              <a:rPr dirty="0" sz="2000" spc="-1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ayat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jurnal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menutup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akun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ikhtisar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rugi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prive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31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Maret 	2014.</a:t>
            </a:r>
            <a:endParaRPr sz="2000">
              <a:latin typeface="Calibri"/>
              <a:cs typeface="Calibri"/>
            </a:endParaRPr>
          </a:p>
          <a:p>
            <a:pPr algn="just" lvl="1" marL="351790" indent="-33909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51790" algn="l"/>
              </a:tabLst>
            </a:pPr>
            <a:r>
              <a:rPr dirty="0" sz="2000" b="1">
                <a:latin typeface="Calibri"/>
                <a:cs typeface="Calibri"/>
              </a:rPr>
              <a:t>3.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Laba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bersih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Lanang,</a:t>
            </a:r>
            <a:r>
              <a:rPr dirty="0" sz="2000" spc="-2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Rp63.400.000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820927" y="683006"/>
            <a:ext cx="8308975" cy="172656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Calibri"/>
                <a:cs typeface="Calibri"/>
              </a:rPr>
              <a:t>S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12‐2B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Pembagian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laba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persekutuan</a:t>
            </a:r>
            <a:r>
              <a:rPr dirty="0" sz="1800" spc="33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TJN.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spc="-50" b="1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  <a:p>
            <a:pPr marL="354965" marR="5080" indent="-342900">
              <a:lnSpc>
                <a:spcPct val="80000"/>
              </a:lnSpc>
              <a:spcBef>
                <a:spcPts val="4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Calibri"/>
                <a:cs typeface="Calibri"/>
              </a:rPr>
              <a:t>Dylan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Hendra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Demila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Nova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memutuskan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membentuk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sebuah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persekutuan. Mereka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sepakat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bahwa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Hendra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menanamkan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modal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Rp50.000.000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Nova </a:t>
            </a:r>
            <a:r>
              <a:rPr dirty="0" sz="1800" spc="-10">
                <a:latin typeface="Calibri"/>
                <a:cs typeface="Calibri"/>
              </a:rPr>
              <a:t>menanamkan</a:t>
            </a:r>
            <a:r>
              <a:rPr dirty="0" sz="1800" spc="-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modal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Rp75.000.000.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Hendra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menyediakan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seluruh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waktunya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untuk </a:t>
            </a:r>
            <a:r>
              <a:rPr dirty="0" sz="1800">
                <a:latin typeface="Calibri"/>
                <a:cs typeface="Calibri"/>
              </a:rPr>
              <a:t>usaha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Nova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memberikan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separuh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waktunya.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Berikut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ini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adalah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rencana </a:t>
            </a:r>
            <a:r>
              <a:rPr dirty="0" sz="1800">
                <a:latin typeface="Calibri"/>
                <a:cs typeface="Calibri"/>
              </a:rPr>
              <a:t>pembagian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sedang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dipertimbangkan: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526415" algn="l"/>
              </a:tabLst>
            </a:pPr>
            <a:r>
              <a:rPr dirty="0" sz="1800" spc="-25">
                <a:latin typeface="Calibri"/>
                <a:cs typeface="Calibri"/>
              </a:rPr>
              <a:t>a.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10">
                <a:latin typeface="Calibri"/>
                <a:cs typeface="Calibri"/>
              </a:rPr>
              <a:t>Pembagian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merata.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820927" y="2383790"/>
            <a:ext cx="675957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6415" indent="-513715">
              <a:lnSpc>
                <a:spcPct val="100000"/>
              </a:lnSpc>
              <a:spcBef>
                <a:spcPts val="100"/>
              </a:spcBef>
              <a:buAutoNum type="alphaLcPeriod" startAt="2"/>
              <a:tabLst>
                <a:tab pos="526415" algn="l"/>
              </a:tabLst>
            </a:pPr>
            <a:r>
              <a:rPr dirty="0" sz="1800" spc="-10">
                <a:latin typeface="Calibri"/>
                <a:cs typeface="Calibri"/>
              </a:rPr>
              <a:t>Berdasarkan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rasio</a:t>
            </a:r>
            <a:r>
              <a:rPr dirty="0" sz="1800" spc="37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investasi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awal.</a:t>
            </a:r>
            <a:endParaRPr sz="18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buAutoNum type="alphaLcPeriod" startAt="2"/>
              <a:tabLst>
                <a:tab pos="526415" algn="l"/>
              </a:tabLst>
            </a:pPr>
            <a:r>
              <a:rPr dirty="0" sz="1800" spc="-10">
                <a:latin typeface="Calibri"/>
                <a:cs typeface="Calibri"/>
              </a:rPr>
              <a:t>Berdasarkan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rasio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waktu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diberikan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usaha.</a:t>
            </a:r>
            <a:endParaRPr sz="1800">
              <a:latin typeface="Calibri"/>
              <a:cs typeface="Calibri"/>
            </a:endParaRPr>
          </a:p>
          <a:p>
            <a:pPr marL="12700" marR="5080" indent="513715">
              <a:lnSpc>
                <a:spcPct val="100000"/>
              </a:lnSpc>
              <a:buAutoNum type="alphaLcPeriod" startAt="2"/>
              <a:tabLst>
                <a:tab pos="526415" algn="l"/>
              </a:tabLst>
            </a:pPr>
            <a:r>
              <a:rPr dirty="0" sz="1800">
                <a:latin typeface="Calibri"/>
                <a:cs typeface="Calibri"/>
              </a:rPr>
              <a:t>Bunga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10%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atas</a:t>
            </a:r>
            <a:r>
              <a:rPr dirty="0" sz="1800" spc="3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investasi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awal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sisanya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dibagi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dengan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rasio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3:2. </a:t>
            </a:r>
            <a:r>
              <a:rPr dirty="0" sz="1800" spc="-25">
                <a:latin typeface="Calibri"/>
                <a:cs typeface="Calibri"/>
              </a:rPr>
              <a:t>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35270" y="3206750"/>
            <a:ext cx="7769859" cy="51943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530"/>
              </a:spcBef>
              <a:tabLst>
                <a:tab pos="4426585" algn="l"/>
              </a:tabLst>
            </a:pPr>
            <a:r>
              <a:rPr dirty="0" sz="1800">
                <a:latin typeface="Calibri"/>
                <a:cs typeface="Calibri"/>
              </a:rPr>
              <a:t>Bunga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10%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atas</a:t>
            </a:r>
            <a:r>
              <a:rPr dirty="0" sz="1800" spc="3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investasi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awal,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tunjangan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gaji</a:t>
            </a:r>
            <a:r>
              <a:rPr dirty="0" sz="1800">
                <a:latin typeface="Calibri"/>
                <a:cs typeface="Calibri"/>
              </a:rPr>
              <a:t>	</a:t>
            </a:r>
            <a:r>
              <a:rPr dirty="0" sz="1800" spc="-10">
                <a:latin typeface="Calibri"/>
                <a:cs typeface="Calibri"/>
              </a:rPr>
              <a:t>masing‐masing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sebesar </a:t>
            </a:r>
            <a:r>
              <a:rPr dirty="0" sz="1800">
                <a:latin typeface="Calibri"/>
                <a:cs typeface="Calibri"/>
              </a:rPr>
              <a:t>Rp38.000.000</a:t>
            </a:r>
            <a:r>
              <a:rPr dirty="0" sz="1800" spc="3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Hendra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Rp19.000.000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untukNova,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sisanya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dibagi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rata.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820897" y="3700526"/>
            <a:ext cx="8437880" cy="1506855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527050" marR="5080" indent="-514984">
              <a:lnSpc>
                <a:spcPct val="80000"/>
              </a:lnSpc>
              <a:spcBef>
                <a:spcPts val="530"/>
              </a:spcBef>
              <a:buAutoNum type="alphaLcPeriod" startAt="6"/>
              <a:tabLst>
                <a:tab pos="527050" algn="l"/>
              </a:tabLst>
            </a:pPr>
            <a:r>
              <a:rPr dirty="0" sz="1800">
                <a:latin typeface="Calibri"/>
                <a:cs typeface="Calibri"/>
              </a:rPr>
              <a:t>Rencana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(e),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kecuali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Hendra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juga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mendapatkan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bonus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setara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dengan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20%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dari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jumlah </a:t>
            </a:r>
            <a:r>
              <a:rPr dirty="0" sz="1800">
                <a:latin typeface="Calibri"/>
                <a:cs typeface="Calibri"/>
              </a:rPr>
              <a:t>selisih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bersih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terhadap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tunjangan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gaji.</a:t>
            </a:r>
            <a:endParaRPr sz="1800">
              <a:latin typeface="Calibri"/>
              <a:cs typeface="Calibri"/>
            </a:endParaRPr>
          </a:p>
          <a:p>
            <a:pPr lvl="1"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1800" spc="-10" b="1">
                <a:latin typeface="Calibri"/>
                <a:cs typeface="Calibri"/>
              </a:rPr>
              <a:t>Instruksi</a:t>
            </a:r>
            <a:endParaRPr sz="1800">
              <a:latin typeface="Calibri"/>
              <a:cs typeface="Calibri"/>
            </a:endParaRPr>
          </a:p>
          <a:p>
            <a:pPr lvl="1" marL="354965" marR="174625" indent="-342900">
              <a:lnSpc>
                <a:spcPct val="80000"/>
              </a:lnSpc>
              <a:spcBef>
                <a:spcPts val="43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setiap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rencana,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hitunglah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pembagian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bersih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berdasarkan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masing‐masing </a:t>
            </a:r>
            <a:r>
              <a:rPr dirty="0" sz="1800">
                <a:latin typeface="Calibri"/>
                <a:cs typeface="Calibri"/>
              </a:rPr>
              <a:t>asumsi</a:t>
            </a:r>
            <a:r>
              <a:rPr dirty="0" sz="1800" spc="3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berikut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ini: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(1)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bersih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sebesar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Rp420.000.000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(2)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laba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bersih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sebesar </a:t>
            </a:r>
            <a:r>
              <a:rPr dirty="0" sz="1800">
                <a:latin typeface="Calibri"/>
                <a:cs typeface="Calibri"/>
              </a:rPr>
              <a:t>Rp150.000.000.</a:t>
            </a:r>
            <a:r>
              <a:rPr dirty="0" sz="1800" spc="-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Sajikan</a:t>
            </a:r>
            <a:r>
              <a:rPr dirty="0" sz="1800" spc="-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data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dalam</a:t>
            </a:r>
            <a:r>
              <a:rPr dirty="0" sz="1800" spc="-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tabel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dengan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format</a:t>
            </a:r>
            <a:r>
              <a:rPr dirty="0" sz="1800" spc="-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sebagai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berikut.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20927" y="6004812"/>
            <a:ext cx="41205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800" b="1">
                <a:latin typeface="Calibri"/>
                <a:cs typeface="Calibri"/>
              </a:rPr>
              <a:t>1.</a:t>
            </a:r>
            <a:r>
              <a:rPr dirty="0" sz="1800" spc="-5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f.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Laba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bersih</a:t>
            </a:r>
            <a:r>
              <a:rPr dirty="0" sz="1800" spc="-5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Hendra,</a:t>
            </a:r>
            <a:r>
              <a:rPr dirty="0" sz="1800" spc="-5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Rp254.550.000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5583" y="5452456"/>
            <a:ext cx="4594907" cy="278337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64512"/>
            <a:ext cx="8072120" cy="3536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4330" marR="5080" indent="-34163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S</a:t>
            </a:r>
            <a:r>
              <a:rPr dirty="0" sz="3200" spc="-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12‐3B</a:t>
            </a:r>
            <a:r>
              <a:rPr dirty="0" sz="3200" spc="-70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Laporan</a:t>
            </a:r>
            <a:r>
              <a:rPr dirty="0" sz="3200" spc="-5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keuangan</a:t>
            </a:r>
            <a:r>
              <a:rPr dirty="0" sz="3200" spc="-7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untuk</a:t>
            </a:r>
            <a:r>
              <a:rPr dirty="0" sz="3200" spc="-60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persekutuan </a:t>
            </a:r>
            <a:r>
              <a:rPr dirty="0" sz="3200" spc="-10" b="1">
                <a:latin typeface="Calibri"/>
                <a:cs typeface="Calibri"/>
              </a:rPr>
              <a:t>	</a:t>
            </a:r>
            <a:r>
              <a:rPr dirty="0" sz="3200" b="1">
                <a:latin typeface="Calibri"/>
                <a:cs typeface="Calibri"/>
              </a:rPr>
              <a:t>TJN.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2.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5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(Spreadsheet)</a:t>
            </a:r>
            <a:endParaRPr sz="3200">
              <a:latin typeface="Calibri"/>
              <a:cs typeface="Calibri"/>
            </a:endParaRPr>
          </a:p>
          <a:p>
            <a:pPr algn="just" marL="354330" marR="5080" indent="-34163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Buku</a:t>
            </a:r>
            <a:r>
              <a:rPr dirty="0" sz="3200" spc="3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besar</a:t>
            </a:r>
            <a:r>
              <a:rPr dirty="0" sz="3200" spc="3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Camelia</a:t>
            </a:r>
            <a:r>
              <a:rPr dirty="0" sz="3200" spc="3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Rania</a:t>
            </a:r>
            <a:r>
              <a:rPr dirty="0" sz="3200" spc="3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dan</a:t>
            </a:r>
            <a:r>
              <a:rPr dirty="0" sz="3200" spc="3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Pitaloka</a:t>
            </a:r>
            <a:r>
              <a:rPr dirty="0" sz="3200" spc="31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Xena,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Kantor</a:t>
            </a:r>
            <a:r>
              <a:rPr dirty="0" sz="3200" spc="525">
                <a:latin typeface="Calibri"/>
                <a:cs typeface="Calibri"/>
              </a:rPr>
              <a:t>   </a:t>
            </a:r>
            <a:r>
              <a:rPr dirty="0" sz="3200">
                <a:latin typeface="Calibri"/>
                <a:cs typeface="Calibri"/>
              </a:rPr>
              <a:t>Konsultan</a:t>
            </a:r>
            <a:r>
              <a:rPr dirty="0" sz="3200" spc="525">
                <a:latin typeface="Calibri"/>
                <a:cs typeface="Calibri"/>
              </a:rPr>
              <a:t>   </a:t>
            </a:r>
            <a:r>
              <a:rPr dirty="0" sz="3200">
                <a:latin typeface="Calibri"/>
                <a:cs typeface="Calibri"/>
              </a:rPr>
              <a:t>Hukum,</a:t>
            </a:r>
            <a:r>
              <a:rPr dirty="0" sz="3200" spc="530">
                <a:latin typeface="Calibri"/>
                <a:cs typeface="Calibri"/>
              </a:rPr>
              <a:t>   </a:t>
            </a:r>
            <a:r>
              <a:rPr dirty="0" sz="3200">
                <a:latin typeface="Calibri"/>
                <a:cs typeface="Calibri"/>
              </a:rPr>
              <a:t>terdiri</a:t>
            </a:r>
            <a:r>
              <a:rPr dirty="0" sz="3200" spc="525">
                <a:latin typeface="Calibri"/>
                <a:cs typeface="Calibri"/>
              </a:rPr>
              <a:t>   </a:t>
            </a:r>
            <a:r>
              <a:rPr dirty="0" sz="3200" spc="-20">
                <a:latin typeface="Calibri"/>
                <a:cs typeface="Calibri"/>
              </a:rPr>
              <a:t>atas </a:t>
            </a:r>
            <a:r>
              <a:rPr dirty="0" sz="3200" spc="-2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akunakun</a:t>
            </a:r>
            <a:r>
              <a:rPr dirty="0" sz="3200" spc="685">
                <a:latin typeface="Calibri"/>
                <a:cs typeface="Calibri"/>
              </a:rPr>
              <a:t>    </a:t>
            </a:r>
            <a:r>
              <a:rPr dirty="0" sz="3200">
                <a:latin typeface="Calibri"/>
                <a:cs typeface="Calibri"/>
              </a:rPr>
              <a:t>serta</a:t>
            </a:r>
            <a:r>
              <a:rPr dirty="0" sz="3200" spc="685">
                <a:latin typeface="Calibri"/>
                <a:cs typeface="Calibri"/>
              </a:rPr>
              <a:t>    </a:t>
            </a:r>
            <a:r>
              <a:rPr dirty="0" sz="3200">
                <a:latin typeface="Calibri"/>
                <a:cs typeface="Calibri"/>
              </a:rPr>
              <a:t>saldo‐saldo</a:t>
            </a:r>
            <a:r>
              <a:rPr dirty="0" sz="3200" spc="685">
                <a:latin typeface="Calibri"/>
                <a:cs typeface="Calibri"/>
              </a:rPr>
              <a:t>    </a:t>
            </a:r>
            <a:r>
              <a:rPr dirty="0" sz="3200" spc="-10">
                <a:latin typeface="Calibri"/>
                <a:cs typeface="Calibri"/>
              </a:rPr>
              <a:t>setelah </a:t>
            </a:r>
            <a:r>
              <a:rPr dirty="0" sz="3200" spc="-10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penyesuaian</a:t>
            </a:r>
            <a:r>
              <a:rPr dirty="0" sz="3200" spc="2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yang</a:t>
            </a:r>
            <a:r>
              <a:rPr dirty="0" sz="3200" spc="2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telah</a:t>
            </a:r>
            <a:r>
              <a:rPr dirty="0" sz="3200" spc="2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telah</a:t>
            </a:r>
            <a:r>
              <a:rPr dirty="0" sz="3200" spc="2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dicatat</a:t>
            </a:r>
            <a:r>
              <a:rPr dirty="0" sz="3200" spc="2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pada</a:t>
            </a:r>
            <a:r>
              <a:rPr dirty="0" sz="3200" spc="210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31 </a:t>
            </a:r>
            <a:r>
              <a:rPr dirty="0" sz="3200" spc="-25">
                <a:latin typeface="Calibri"/>
                <a:cs typeface="Calibri"/>
              </a:rPr>
              <a:t>	</a:t>
            </a:r>
            <a:r>
              <a:rPr dirty="0" sz="3200">
                <a:latin typeface="Calibri"/>
                <a:cs typeface="Calibri"/>
              </a:rPr>
              <a:t>Desember</a:t>
            </a:r>
            <a:r>
              <a:rPr dirty="0" sz="3200" spc="-1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2014</a:t>
            </a:r>
            <a:r>
              <a:rPr dirty="0" sz="3200" spc="-114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sebagai</a:t>
            </a:r>
            <a:r>
              <a:rPr dirty="0" sz="3200" spc="-11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berikut.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00150" y="921258"/>
            <a:ext cx="7659370" cy="5642610"/>
            <a:chOff x="1200150" y="921258"/>
            <a:chExt cx="7659370" cy="564261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8466" y="1048990"/>
              <a:ext cx="1530068" cy="38737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200150" y="921258"/>
              <a:ext cx="7659370" cy="515620"/>
            </a:xfrm>
            <a:custGeom>
              <a:avLst/>
              <a:gdLst/>
              <a:ahLst/>
              <a:cxnLst/>
              <a:rect l="l" t="t" r="r" b="b"/>
              <a:pathLst>
                <a:path w="7659370" h="515619">
                  <a:moveTo>
                    <a:pt x="7658861" y="515112"/>
                  </a:moveTo>
                  <a:lnTo>
                    <a:pt x="7658861" y="0"/>
                  </a:lnTo>
                  <a:lnTo>
                    <a:pt x="0" y="0"/>
                  </a:lnTo>
                  <a:lnTo>
                    <a:pt x="0" y="515112"/>
                  </a:lnTo>
                  <a:lnTo>
                    <a:pt x="6857" y="515112"/>
                  </a:lnTo>
                  <a:lnTo>
                    <a:pt x="6857" y="12953"/>
                  </a:lnTo>
                  <a:lnTo>
                    <a:pt x="12953" y="6858"/>
                  </a:lnTo>
                  <a:lnTo>
                    <a:pt x="12953" y="12953"/>
                  </a:lnTo>
                  <a:lnTo>
                    <a:pt x="7645908" y="12953"/>
                  </a:lnTo>
                  <a:lnTo>
                    <a:pt x="7645908" y="6857"/>
                  </a:lnTo>
                  <a:lnTo>
                    <a:pt x="7652004" y="12953"/>
                  </a:lnTo>
                  <a:lnTo>
                    <a:pt x="7652004" y="515112"/>
                  </a:lnTo>
                  <a:lnTo>
                    <a:pt x="7658861" y="515112"/>
                  </a:lnTo>
                  <a:close/>
                </a:path>
                <a:path w="7659370" h="515619">
                  <a:moveTo>
                    <a:pt x="12953" y="12953"/>
                  </a:moveTo>
                  <a:lnTo>
                    <a:pt x="12953" y="6858"/>
                  </a:lnTo>
                  <a:lnTo>
                    <a:pt x="6857" y="12953"/>
                  </a:lnTo>
                  <a:lnTo>
                    <a:pt x="12953" y="12953"/>
                  </a:lnTo>
                  <a:close/>
                </a:path>
                <a:path w="7659370" h="515619">
                  <a:moveTo>
                    <a:pt x="12953" y="515112"/>
                  </a:moveTo>
                  <a:lnTo>
                    <a:pt x="12953" y="12953"/>
                  </a:lnTo>
                  <a:lnTo>
                    <a:pt x="6857" y="12953"/>
                  </a:lnTo>
                  <a:lnTo>
                    <a:pt x="6857" y="515112"/>
                  </a:lnTo>
                  <a:lnTo>
                    <a:pt x="12953" y="515112"/>
                  </a:lnTo>
                  <a:close/>
                </a:path>
                <a:path w="7659370" h="515619">
                  <a:moveTo>
                    <a:pt x="7652004" y="12953"/>
                  </a:moveTo>
                  <a:lnTo>
                    <a:pt x="7645908" y="6857"/>
                  </a:lnTo>
                  <a:lnTo>
                    <a:pt x="7645908" y="12953"/>
                  </a:lnTo>
                  <a:lnTo>
                    <a:pt x="7652004" y="12953"/>
                  </a:lnTo>
                  <a:close/>
                </a:path>
                <a:path w="7659370" h="515619">
                  <a:moveTo>
                    <a:pt x="7652004" y="515112"/>
                  </a:moveTo>
                  <a:lnTo>
                    <a:pt x="7652004" y="12953"/>
                  </a:lnTo>
                  <a:lnTo>
                    <a:pt x="7645908" y="12953"/>
                  </a:lnTo>
                  <a:lnTo>
                    <a:pt x="7645908" y="515112"/>
                  </a:lnTo>
                  <a:lnTo>
                    <a:pt x="7652004" y="5151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7426" y="1436370"/>
              <a:ext cx="7389534" cy="95078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200137" y="1436369"/>
              <a:ext cx="7659370" cy="979169"/>
            </a:xfrm>
            <a:custGeom>
              <a:avLst/>
              <a:gdLst/>
              <a:ahLst/>
              <a:cxnLst/>
              <a:rect l="l" t="t" r="r" b="b"/>
              <a:pathLst>
                <a:path w="7659370" h="979169">
                  <a:moveTo>
                    <a:pt x="12954" y="0"/>
                  </a:moveTo>
                  <a:lnTo>
                    <a:pt x="6858" y="0"/>
                  </a:lnTo>
                  <a:lnTo>
                    <a:pt x="0" y="0"/>
                  </a:lnTo>
                  <a:lnTo>
                    <a:pt x="12" y="979170"/>
                  </a:lnTo>
                  <a:lnTo>
                    <a:pt x="6858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7659370" h="979169">
                  <a:moveTo>
                    <a:pt x="7658875" y="0"/>
                  </a:moveTo>
                  <a:lnTo>
                    <a:pt x="7645921" y="0"/>
                  </a:lnTo>
                  <a:lnTo>
                    <a:pt x="7645921" y="979170"/>
                  </a:lnTo>
                  <a:lnTo>
                    <a:pt x="7658875" y="979170"/>
                  </a:lnTo>
                  <a:lnTo>
                    <a:pt x="76588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2201" y="2443921"/>
              <a:ext cx="7302598" cy="950788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200150" y="2415539"/>
              <a:ext cx="7659370" cy="979169"/>
            </a:xfrm>
            <a:custGeom>
              <a:avLst/>
              <a:gdLst/>
              <a:ahLst/>
              <a:cxnLst/>
              <a:rect l="l" t="t" r="r" b="b"/>
              <a:pathLst>
                <a:path w="7659370" h="979170">
                  <a:moveTo>
                    <a:pt x="6845" y="0"/>
                  </a:moveTo>
                  <a:lnTo>
                    <a:pt x="0" y="12"/>
                  </a:lnTo>
                  <a:lnTo>
                    <a:pt x="0" y="979170"/>
                  </a:lnTo>
                  <a:lnTo>
                    <a:pt x="6845" y="979170"/>
                  </a:lnTo>
                  <a:lnTo>
                    <a:pt x="6845" y="0"/>
                  </a:lnTo>
                  <a:close/>
                </a:path>
                <a:path w="7659370" h="979170">
                  <a:moveTo>
                    <a:pt x="12941" y="12"/>
                  </a:moveTo>
                  <a:lnTo>
                    <a:pt x="6858" y="12"/>
                  </a:lnTo>
                  <a:lnTo>
                    <a:pt x="6858" y="979170"/>
                  </a:lnTo>
                  <a:lnTo>
                    <a:pt x="12941" y="979170"/>
                  </a:lnTo>
                  <a:lnTo>
                    <a:pt x="12941" y="12"/>
                  </a:lnTo>
                  <a:close/>
                </a:path>
                <a:path w="7659370" h="979170">
                  <a:moveTo>
                    <a:pt x="7658862" y="0"/>
                  </a:moveTo>
                  <a:lnTo>
                    <a:pt x="7645908" y="0"/>
                  </a:lnTo>
                  <a:lnTo>
                    <a:pt x="7645908" y="979170"/>
                  </a:lnTo>
                  <a:lnTo>
                    <a:pt x="7658862" y="979170"/>
                  </a:lnTo>
                  <a:lnTo>
                    <a:pt x="7658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9588" y="3437282"/>
              <a:ext cx="7285211" cy="93659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200150" y="3394709"/>
              <a:ext cx="7659370" cy="979169"/>
            </a:xfrm>
            <a:custGeom>
              <a:avLst/>
              <a:gdLst/>
              <a:ahLst/>
              <a:cxnLst/>
              <a:rect l="l" t="t" r="r" b="b"/>
              <a:pathLst>
                <a:path w="7659370" h="979170">
                  <a:moveTo>
                    <a:pt x="6845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6845" y="979170"/>
                  </a:lnTo>
                  <a:lnTo>
                    <a:pt x="6845" y="0"/>
                  </a:lnTo>
                  <a:close/>
                </a:path>
                <a:path w="7659370" h="979170">
                  <a:moveTo>
                    <a:pt x="12941" y="0"/>
                  </a:moveTo>
                  <a:lnTo>
                    <a:pt x="6858" y="0"/>
                  </a:lnTo>
                  <a:lnTo>
                    <a:pt x="6858" y="979170"/>
                  </a:lnTo>
                  <a:lnTo>
                    <a:pt x="12941" y="979170"/>
                  </a:lnTo>
                  <a:lnTo>
                    <a:pt x="12941" y="0"/>
                  </a:lnTo>
                  <a:close/>
                </a:path>
                <a:path w="7659370" h="979170">
                  <a:moveTo>
                    <a:pt x="7658862" y="0"/>
                  </a:moveTo>
                  <a:lnTo>
                    <a:pt x="7645908" y="0"/>
                  </a:lnTo>
                  <a:lnTo>
                    <a:pt x="7645908" y="979170"/>
                  </a:lnTo>
                  <a:lnTo>
                    <a:pt x="7658862" y="979170"/>
                  </a:lnTo>
                  <a:lnTo>
                    <a:pt x="7658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69588" y="4373879"/>
              <a:ext cx="7285211" cy="97917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200150" y="4373879"/>
              <a:ext cx="7659370" cy="979169"/>
            </a:xfrm>
            <a:custGeom>
              <a:avLst/>
              <a:gdLst/>
              <a:ahLst/>
              <a:cxnLst/>
              <a:rect l="l" t="t" r="r" b="b"/>
              <a:pathLst>
                <a:path w="7659370" h="979170">
                  <a:moveTo>
                    <a:pt x="6845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6845" y="979170"/>
                  </a:lnTo>
                  <a:lnTo>
                    <a:pt x="6845" y="0"/>
                  </a:lnTo>
                  <a:close/>
                </a:path>
                <a:path w="7659370" h="979170">
                  <a:moveTo>
                    <a:pt x="12954" y="979170"/>
                  </a:moveTo>
                  <a:lnTo>
                    <a:pt x="12941" y="0"/>
                  </a:lnTo>
                  <a:lnTo>
                    <a:pt x="6858" y="0"/>
                  </a:lnTo>
                  <a:lnTo>
                    <a:pt x="6858" y="979170"/>
                  </a:lnTo>
                  <a:lnTo>
                    <a:pt x="12954" y="979170"/>
                  </a:lnTo>
                  <a:close/>
                </a:path>
                <a:path w="7659370" h="979170">
                  <a:moveTo>
                    <a:pt x="7658862" y="0"/>
                  </a:moveTo>
                  <a:lnTo>
                    <a:pt x="7645908" y="0"/>
                  </a:lnTo>
                  <a:lnTo>
                    <a:pt x="7645908" y="979170"/>
                  </a:lnTo>
                  <a:lnTo>
                    <a:pt x="7658862" y="979170"/>
                  </a:lnTo>
                  <a:lnTo>
                    <a:pt x="7658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588" y="5353049"/>
              <a:ext cx="7285211" cy="97917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200150" y="5353049"/>
              <a:ext cx="7659370" cy="979169"/>
            </a:xfrm>
            <a:custGeom>
              <a:avLst/>
              <a:gdLst/>
              <a:ahLst/>
              <a:cxnLst/>
              <a:rect l="l" t="t" r="r" b="b"/>
              <a:pathLst>
                <a:path w="7659370" h="979170">
                  <a:moveTo>
                    <a:pt x="6845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6845" y="979170"/>
                  </a:lnTo>
                  <a:lnTo>
                    <a:pt x="6845" y="0"/>
                  </a:lnTo>
                  <a:close/>
                </a:path>
                <a:path w="7659370" h="979170">
                  <a:moveTo>
                    <a:pt x="12954" y="0"/>
                  </a:moveTo>
                  <a:lnTo>
                    <a:pt x="6858" y="0"/>
                  </a:lnTo>
                  <a:lnTo>
                    <a:pt x="6858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7659370" h="979170">
                  <a:moveTo>
                    <a:pt x="7658862" y="0"/>
                  </a:moveTo>
                  <a:lnTo>
                    <a:pt x="7645908" y="0"/>
                  </a:lnTo>
                  <a:lnTo>
                    <a:pt x="7645908" y="979170"/>
                  </a:lnTo>
                  <a:lnTo>
                    <a:pt x="7658862" y="979170"/>
                  </a:lnTo>
                  <a:lnTo>
                    <a:pt x="7658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55374" y="6332219"/>
              <a:ext cx="2399425" cy="109347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200150" y="6332219"/>
              <a:ext cx="7659370" cy="231775"/>
            </a:xfrm>
            <a:custGeom>
              <a:avLst/>
              <a:gdLst/>
              <a:ahLst/>
              <a:cxnLst/>
              <a:rect l="l" t="t" r="r" b="b"/>
              <a:pathLst>
                <a:path w="7659370" h="231775">
                  <a:moveTo>
                    <a:pt x="12953" y="218694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231648"/>
                  </a:lnTo>
                  <a:lnTo>
                    <a:pt x="6857" y="231648"/>
                  </a:lnTo>
                  <a:lnTo>
                    <a:pt x="6857" y="218694"/>
                  </a:lnTo>
                  <a:lnTo>
                    <a:pt x="12953" y="218694"/>
                  </a:lnTo>
                  <a:close/>
                </a:path>
                <a:path w="7659370" h="231775">
                  <a:moveTo>
                    <a:pt x="7652004" y="218694"/>
                  </a:moveTo>
                  <a:lnTo>
                    <a:pt x="6857" y="218694"/>
                  </a:lnTo>
                  <a:lnTo>
                    <a:pt x="12953" y="224789"/>
                  </a:lnTo>
                  <a:lnTo>
                    <a:pt x="12953" y="231648"/>
                  </a:lnTo>
                  <a:lnTo>
                    <a:pt x="7645908" y="231648"/>
                  </a:lnTo>
                  <a:lnTo>
                    <a:pt x="7645908" y="224789"/>
                  </a:lnTo>
                  <a:lnTo>
                    <a:pt x="7652004" y="218694"/>
                  </a:lnTo>
                  <a:close/>
                </a:path>
                <a:path w="7659370" h="231775">
                  <a:moveTo>
                    <a:pt x="12953" y="231648"/>
                  </a:moveTo>
                  <a:lnTo>
                    <a:pt x="12953" y="224789"/>
                  </a:lnTo>
                  <a:lnTo>
                    <a:pt x="6857" y="218693"/>
                  </a:lnTo>
                  <a:lnTo>
                    <a:pt x="6857" y="231648"/>
                  </a:lnTo>
                  <a:lnTo>
                    <a:pt x="12953" y="231648"/>
                  </a:lnTo>
                  <a:close/>
                </a:path>
                <a:path w="7659370" h="231775">
                  <a:moveTo>
                    <a:pt x="7658861" y="231648"/>
                  </a:moveTo>
                  <a:lnTo>
                    <a:pt x="7658861" y="0"/>
                  </a:lnTo>
                  <a:lnTo>
                    <a:pt x="7645908" y="0"/>
                  </a:lnTo>
                  <a:lnTo>
                    <a:pt x="7645908" y="218694"/>
                  </a:lnTo>
                  <a:lnTo>
                    <a:pt x="7652004" y="218694"/>
                  </a:lnTo>
                  <a:lnTo>
                    <a:pt x="7652004" y="231648"/>
                  </a:lnTo>
                  <a:lnTo>
                    <a:pt x="7658861" y="231648"/>
                  </a:lnTo>
                  <a:close/>
                </a:path>
                <a:path w="7659370" h="231775">
                  <a:moveTo>
                    <a:pt x="7652004" y="231648"/>
                  </a:moveTo>
                  <a:lnTo>
                    <a:pt x="7652004" y="218694"/>
                  </a:lnTo>
                  <a:lnTo>
                    <a:pt x="7645908" y="224789"/>
                  </a:lnTo>
                  <a:lnTo>
                    <a:pt x="7645908" y="231648"/>
                  </a:lnTo>
                  <a:lnTo>
                    <a:pt x="7652004" y="2316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01266"/>
            <a:ext cx="7944484" cy="44456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355600" marR="667385" indent="-342900">
              <a:lnSpc>
                <a:spcPts val="2400"/>
              </a:lnSpc>
              <a:spcBef>
                <a:spcPts val="680"/>
              </a:spcBef>
              <a:buFont typeface="Arial MT"/>
              <a:buChar char="•"/>
              <a:tabLst>
                <a:tab pos="355600" algn="l"/>
                <a:tab pos="6163310" algn="l"/>
              </a:tabLst>
            </a:pPr>
            <a:r>
              <a:rPr dirty="0" sz="2500">
                <a:latin typeface="Calibri"/>
                <a:cs typeface="Calibri"/>
              </a:rPr>
              <a:t>Saldo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Xena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termasuk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tambahan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25">
                <a:latin typeface="Calibri"/>
                <a:cs typeface="Calibri"/>
              </a:rPr>
              <a:t>investasi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Rp20.000.000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pada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5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Mei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2014.</a:t>
            </a:r>
            <a:endParaRPr sz="2500"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2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500" spc="-10" b="1">
                <a:latin typeface="Calibri"/>
                <a:cs typeface="Calibri"/>
              </a:rPr>
              <a:t>Instruksi</a:t>
            </a:r>
            <a:endParaRPr sz="2500">
              <a:latin typeface="Calibri"/>
              <a:cs typeface="Calibri"/>
            </a:endParaRPr>
          </a:p>
          <a:p>
            <a:pPr marL="526415" marR="5080" indent="-514350">
              <a:lnSpc>
                <a:spcPct val="80000"/>
              </a:lnSpc>
              <a:spcBef>
                <a:spcPts val="600"/>
              </a:spcBef>
              <a:buAutoNum type="arabicPeriod"/>
              <a:tabLst>
                <a:tab pos="526415" algn="l"/>
                <a:tab pos="5944235" algn="l"/>
              </a:tabLst>
            </a:pPr>
            <a:r>
              <a:rPr dirty="0" sz="2500">
                <a:latin typeface="Calibri"/>
                <a:cs typeface="Calibri"/>
              </a:rPr>
              <a:t>Siapkan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laporan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rugi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tahun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2014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dengan </a:t>
            </a:r>
            <a:r>
              <a:rPr dirty="0" sz="2500">
                <a:latin typeface="Calibri"/>
                <a:cs typeface="Calibri"/>
              </a:rPr>
              <a:t>menunjukkan</a:t>
            </a:r>
            <a:r>
              <a:rPr dirty="0" sz="2500" spc="-1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pembagian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-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bersih.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Perjanjian persekutuan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memberikan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tunjangan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gaji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sebesar </a:t>
            </a:r>
            <a:r>
              <a:rPr dirty="0" sz="2500">
                <a:latin typeface="Calibri"/>
                <a:cs typeface="Calibri"/>
              </a:rPr>
              <a:t>Rp50.000.000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Rania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Rp65.000.000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Xena, </a:t>
            </a:r>
            <a:r>
              <a:rPr dirty="0" sz="2500">
                <a:latin typeface="Calibri"/>
                <a:cs typeface="Calibri"/>
              </a:rPr>
              <a:t>tunjangan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12%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atas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saldo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modal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masing‐masing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rekan </a:t>
            </a:r>
            <a:r>
              <a:rPr dirty="0" sz="2500">
                <a:latin typeface="Calibri"/>
                <a:cs typeface="Calibri"/>
              </a:rPr>
              <a:t>pada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awal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tahun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fiskal,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pembagian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sama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rata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untuk </a:t>
            </a:r>
            <a:r>
              <a:rPr dirty="0" sz="2500">
                <a:latin typeface="Calibri"/>
                <a:cs typeface="Calibri"/>
              </a:rPr>
              <a:t>sisa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atau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rugi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bersih.</a:t>
            </a:r>
            <a:endParaRPr sz="2500">
              <a:latin typeface="Calibri"/>
              <a:cs typeface="Calibri"/>
            </a:endParaRPr>
          </a:p>
          <a:p>
            <a:pPr marL="526415" indent="-513715">
              <a:lnSpc>
                <a:spcPct val="100000"/>
              </a:lnSpc>
              <a:buAutoNum type="arabicPeriod"/>
              <a:tabLst>
                <a:tab pos="526415" algn="l"/>
              </a:tabLst>
            </a:pPr>
            <a:r>
              <a:rPr dirty="0" sz="2500">
                <a:latin typeface="Calibri"/>
                <a:cs typeface="Calibri"/>
              </a:rPr>
              <a:t>Siapkan</a:t>
            </a:r>
            <a:r>
              <a:rPr dirty="0" sz="2500" spc="-1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laporan</a:t>
            </a:r>
            <a:r>
              <a:rPr dirty="0" sz="2500" spc="-1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ekuitas</a:t>
            </a:r>
            <a:r>
              <a:rPr dirty="0" sz="2500" spc="-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-1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tahun</a:t>
            </a:r>
            <a:r>
              <a:rPr dirty="0" sz="2500" spc="-9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2014.</a:t>
            </a:r>
            <a:endParaRPr sz="2500">
              <a:latin typeface="Calibri"/>
              <a:cs typeface="Calibri"/>
            </a:endParaRPr>
          </a:p>
          <a:p>
            <a:pPr marL="526415" indent="-514350">
              <a:lnSpc>
                <a:spcPct val="100000"/>
              </a:lnSpc>
              <a:buAutoNum type="arabicPeriod"/>
              <a:tabLst>
                <a:tab pos="526415" algn="l"/>
              </a:tabLst>
            </a:pPr>
            <a:r>
              <a:rPr dirty="0" sz="2500">
                <a:latin typeface="Calibri"/>
                <a:cs typeface="Calibri"/>
              </a:rPr>
              <a:t>Siapkan</a:t>
            </a:r>
            <a:r>
              <a:rPr dirty="0" sz="2500" spc="-1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Laporan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Posisi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Keuangan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akhir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tahun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2014.</a:t>
            </a:r>
            <a:endParaRPr sz="2500">
              <a:latin typeface="Calibri"/>
              <a:cs typeface="Calibri"/>
            </a:endParaRPr>
          </a:p>
          <a:p>
            <a:pPr lvl="1" marL="354965" indent="-342900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500" b="1">
                <a:latin typeface="Calibri"/>
                <a:cs typeface="Calibri"/>
              </a:rPr>
              <a:t>2.</a:t>
            </a:r>
            <a:r>
              <a:rPr dirty="0" sz="2500" spc="-4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Modal</a:t>
            </a:r>
            <a:r>
              <a:rPr dirty="0" sz="2500" spc="-25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31</a:t>
            </a:r>
            <a:r>
              <a:rPr dirty="0" sz="2500" spc="-25" b="1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Des.—Xena,Rp179.100.000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9" y="2001266"/>
            <a:ext cx="8073390" cy="391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7505" indent="-34480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7505" algn="l"/>
              </a:tabLst>
            </a:pPr>
            <a:r>
              <a:rPr dirty="0" sz="2500">
                <a:latin typeface="Calibri"/>
                <a:cs typeface="Calibri"/>
              </a:rPr>
              <a:t>S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12‐4B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Keikutsertaan</a:t>
            </a:r>
            <a:r>
              <a:rPr dirty="0" sz="2500" spc="-6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rekan</a:t>
            </a:r>
            <a:r>
              <a:rPr dirty="0" sz="2500" spc="-4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baru</a:t>
            </a:r>
            <a:r>
              <a:rPr dirty="0" sz="2500" spc="-6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TJN.</a:t>
            </a:r>
            <a:r>
              <a:rPr dirty="0" sz="2500" spc="-45" b="1">
                <a:latin typeface="Calibri"/>
                <a:cs typeface="Calibri"/>
              </a:rPr>
              <a:t> </a:t>
            </a:r>
            <a:r>
              <a:rPr dirty="0" sz="2500" spc="-50" b="1">
                <a:latin typeface="Calibri"/>
                <a:cs typeface="Calibri"/>
              </a:rPr>
              <a:t>3</a:t>
            </a:r>
            <a:endParaRPr sz="2500">
              <a:latin typeface="Calibri"/>
              <a:cs typeface="Calibri"/>
            </a:endParaRPr>
          </a:p>
          <a:p>
            <a:pPr algn="just" marL="354965" marR="5080" indent="-342900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4965" algn="l"/>
                <a:tab pos="356870" algn="l"/>
              </a:tabLst>
            </a:pPr>
            <a:r>
              <a:rPr dirty="0" sz="2500">
                <a:latin typeface="Calibri"/>
                <a:cs typeface="Calibri"/>
              </a:rPr>
              <a:t>	Bani</a:t>
            </a:r>
            <a:r>
              <a:rPr dirty="0" sz="2500" spc="3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Cipta</a:t>
            </a:r>
            <a:r>
              <a:rPr dirty="0" sz="2500" spc="3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3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Adriana</a:t>
            </a:r>
            <a:r>
              <a:rPr dirty="0" sz="2500" spc="33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Erlangga</a:t>
            </a:r>
            <a:r>
              <a:rPr dirty="0" sz="2500" spc="3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telah</a:t>
            </a:r>
            <a:r>
              <a:rPr dirty="0" sz="2500" spc="3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menjalankan</a:t>
            </a:r>
            <a:r>
              <a:rPr dirty="0" sz="2500" spc="32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firma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3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sukses</a:t>
            </a:r>
            <a:r>
              <a:rPr dirty="0" sz="2500" spc="3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selama</a:t>
            </a:r>
            <a:r>
              <a:rPr dirty="0" sz="2500" spc="3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bertahuntahun,</a:t>
            </a:r>
            <a:r>
              <a:rPr dirty="0" sz="2500" spc="3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membagi</a:t>
            </a:r>
            <a:r>
              <a:rPr dirty="0" sz="2500" spc="3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laba</a:t>
            </a:r>
            <a:r>
              <a:rPr dirty="0" sz="2500" spc="36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bersih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2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rugi</a:t>
            </a:r>
            <a:r>
              <a:rPr dirty="0" sz="2500" spc="2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bersih</a:t>
            </a:r>
            <a:r>
              <a:rPr dirty="0" sz="2500" spc="2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sama</a:t>
            </a:r>
            <a:r>
              <a:rPr dirty="0" sz="2500" spc="2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rata.</a:t>
            </a:r>
            <a:r>
              <a:rPr dirty="0" sz="2500" spc="1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Kencana</a:t>
            </a:r>
            <a:r>
              <a:rPr dirty="0" sz="2500" spc="2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Maya</a:t>
            </a:r>
            <a:r>
              <a:rPr dirty="0" sz="2500" spc="20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akan</a:t>
            </a:r>
            <a:r>
              <a:rPr dirty="0" sz="2500" spc="19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bergabung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1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persekutuan</a:t>
            </a:r>
            <a:r>
              <a:rPr dirty="0" sz="2500" spc="1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pada</a:t>
            </a:r>
            <a:r>
              <a:rPr dirty="0" sz="2500" spc="19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tanggal</a:t>
            </a:r>
            <a:r>
              <a:rPr dirty="0" sz="2500" spc="19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1</a:t>
            </a:r>
            <a:r>
              <a:rPr dirty="0" sz="2500" spc="18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September</a:t>
            </a:r>
            <a:r>
              <a:rPr dirty="0" sz="2500" spc="19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tahun </a:t>
            </a:r>
            <a:r>
              <a:rPr dirty="0" sz="2500">
                <a:latin typeface="Calibri"/>
                <a:cs typeface="Calibri"/>
              </a:rPr>
              <a:t>berjalan,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dengan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mengikuti</a:t>
            </a:r>
            <a:r>
              <a:rPr dirty="0" sz="2500" spc="-8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perjanjian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berikut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ini.</a:t>
            </a:r>
            <a:endParaRPr sz="2500">
              <a:latin typeface="Calibri"/>
              <a:cs typeface="Calibri"/>
            </a:endParaRPr>
          </a:p>
          <a:p>
            <a:pPr algn="just" marL="527050" marR="5080" indent="-514350">
              <a:lnSpc>
                <a:spcPts val="2400"/>
              </a:lnSpc>
              <a:spcBef>
                <a:spcPts val="580"/>
              </a:spcBef>
            </a:pPr>
            <a:r>
              <a:rPr dirty="0" sz="2500">
                <a:latin typeface="Calibri"/>
                <a:cs typeface="Calibri"/>
              </a:rPr>
              <a:t>a.</a:t>
            </a:r>
            <a:r>
              <a:rPr dirty="0" sz="2500" spc="45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Aset</a:t>
            </a:r>
            <a:r>
              <a:rPr dirty="0" sz="2500" spc="3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3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kewajiban</a:t>
            </a:r>
            <a:r>
              <a:rPr dirty="0" sz="2500" spc="3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persekutuan</a:t>
            </a:r>
            <a:r>
              <a:rPr dirty="0" sz="2500" spc="3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3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lama</a:t>
            </a:r>
            <a:r>
              <a:rPr dirty="0" sz="2500" spc="3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dinilai</a:t>
            </a:r>
            <a:r>
              <a:rPr dirty="0" sz="2500" spc="37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pada </a:t>
            </a:r>
            <a:r>
              <a:rPr dirty="0" sz="2500">
                <a:latin typeface="Calibri"/>
                <a:cs typeface="Calibri"/>
              </a:rPr>
              <a:t>nilai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bukunya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31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Agustus.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kecuali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untuk:</a:t>
            </a:r>
            <a:r>
              <a:rPr dirty="0" sz="2500" spc="-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Piutang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usaha </a:t>
            </a:r>
            <a:r>
              <a:rPr dirty="0" sz="2500">
                <a:latin typeface="Calibri"/>
                <a:cs typeface="Calibri"/>
              </a:rPr>
              <a:t>berjumlah</a:t>
            </a:r>
            <a:r>
              <a:rPr dirty="0" sz="2500" spc="49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Rp1.500.000</a:t>
            </a:r>
            <a:r>
              <a:rPr dirty="0" sz="2500" spc="49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50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akan</a:t>
            </a:r>
            <a:r>
              <a:rPr dirty="0" sz="2500" spc="49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dihapuskan</a:t>
            </a:r>
            <a:r>
              <a:rPr dirty="0" sz="2500" spc="495">
                <a:latin typeface="Calibri"/>
                <a:cs typeface="Calibri"/>
              </a:rPr>
              <a:t>  </a:t>
            </a:r>
            <a:r>
              <a:rPr dirty="0" sz="2500" spc="-25">
                <a:latin typeface="Calibri"/>
                <a:cs typeface="Calibri"/>
              </a:rPr>
              <a:t>dan </a:t>
            </a:r>
            <a:r>
              <a:rPr dirty="0" sz="2500">
                <a:latin typeface="Calibri"/>
                <a:cs typeface="Calibri"/>
              </a:rPr>
              <a:t>penyisihan</a:t>
            </a:r>
            <a:r>
              <a:rPr dirty="0" sz="2500" spc="4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piutang</a:t>
            </a:r>
            <a:r>
              <a:rPr dirty="0" sz="2500" spc="4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tak</a:t>
            </a:r>
            <a:r>
              <a:rPr dirty="0" sz="2500" spc="5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tertagih</a:t>
            </a:r>
            <a:r>
              <a:rPr dirty="0" sz="2500" spc="50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dinaikkan</a:t>
            </a:r>
            <a:r>
              <a:rPr dirty="0" sz="2500" spc="4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5%</a:t>
            </a:r>
            <a:r>
              <a:rPr dirty="0" sz="2500" spc="4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dari</a:t>
            </a:r>
            <a:r>
              <a:rPr dirty="0" sz="2500" spc="55">
                <a:latin typeface="Calibri"/>
                <a:cs typeface="Calibri"/>
              </a:rPr>
              <a:t>  </a:t>
            </a:r>
            <a:r>
              <a:rPr dirty="0" sz="2500" spc="-20">
                <a:latin typeface="Calibri"/>
                <a:cs typeface="Calibri"/>
              </a:rPr>
              <a:t>sisa </a:t>
            </a:r>
            <a:r>
              <a:rPr dirty="0" sz="2500">
                <a:latin typeface="Calibri"/>
                <a:cs typeface="Calibri"/>
              </a:rPr>
              <a:t>saldo.</a:t>
            </a:r>
            <a:r>
              <a:rPr dirty="0" sz="2500" spc="1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Persediaan</a:t>
            </a:r>
            <a:r>
              <a:rPr dirty="0" sz="2500" spc="1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dinilai</a:t>
            </a:r>
            <a:r>
              <a:rPr dirty="0" sz="2500" spc="1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1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Rp46.800.000.</a:t>
            </a:r>
            <a:r>
              <a:rPr dirty="0" sz="2500" spc="13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Peralatan </a:t>
            </a:r>
            <a:r>
              <a:rPr dirty="0" sz="2500">
                <a:latin typeface="Calibri"/>
                <a:cs typeface="Calibri"/>
              </a:rPr>
              <a:t>dinilai</a:t>
            </a:r>
            <a:r>
              <a:rPr dirty="0" sz="2500" spc="-1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sebesar</a:t>
            </a:r>
            <a:r>
              <a:rPr dirty="0" sz="2500" spc="-9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Rp64.500.000.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31417" y="2099564"/>
            <a:ext cx="8072755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469900" marR="5080" indent="-4572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Calibri"/>
                <a:cs typeface="Calibri"/>
              </a:rPr>
              <a:t>b.</a:t>
            </a:r>
            <a:r>
              <a:rPr dirty="0" sz="2400" spc="24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Maya</a:t>
            </a:r>
            <a:r>
              <a:rPr dirty="0" sz="2400" spc="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akan</a:t>
            </a:r>
            <a:r>
              <a:rPr dirty="0" sz="2400" spc="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membeli</a:t>
            </a:r>
            <a:r>
              <a:rPr dirty="0" sz="2400" spc="10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hak</a:t>
            </a:r>
            <a:r>
              <a:rPr dirty="0" sz="2400" spc="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kepemilikan</a:t>
            </a:r>
            <a:r>
              <a:rPr dirty="0" sz="2400" spc="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Erlangga</a:t>
            </a:r>
            <a:r>
              <a:rPr dirty="0" sz="2400" spc="9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Rp26.000.000 </a:t>
            </a:r>
            <a:r>
              <a:rPr dirty="0" sz="2400">
                <a:latin typeface="Calibri"/>
                <a:cs typeface="Calibri"/>
              </a:rPr>
              <a:t>dengan</a:t>
            </a:r>
            <a:r>
              <a:rPr dirty="0" sz="2400" spc="53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menyerahkan</a:t>
            </a:r>
            <a:r>
              <a:rPr dirty="0" sz="2400" spc="54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kas</a:t>
            </a:r>
            <a:r>
              <a:rPr dirty="0" sz="2400" spc="53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sebesar</a:t>
            </a:r>
            <a:r>
              <a:rPr dirty="0" sz="2400" spc="54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Rp30.000.000</a:t>
            </a:r>
            <a:r>
              <a:rPr dirty="0" sz="2400" spc="535">
                <a:latin typeface="Calibri"/>
                <a:cs typeface="Calibri"/>
              </a:rPr>
              <a:t>  </a:t>
            </a:r>
            <a:r>
              <a:rPr dirty="0" sz="2400" spc="-25">
                <a:latin typeface="Calibri"/>
                <a:cs typeface="Calibri"/>
              </a:rPr>
              <a:t>dan </a:t>
            </a:r>
            <a:r>
              <a:rPr dirty="0" sz="2400">
                <a:latin typeface="Calibri"/>
                <a:cs typeface="Calibri"/>
              </a:rPr>
              <a:t>menyerahkan</a:t>
            </a:r>
            <a:r>
              <a:rPr dirty="0" sz="2400" spc="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kas</a:t>
            </a:r>
            <a:r>
              <a:rPr dirty="0" sz="2400" spc="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lain</a:t>
            </a:r>
            <a:r>
              <a:rPr dirty="0" sz="2400" spc="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sebesar</a:t>
            </a:r>
            <a:r>
              <a:rPr dirty="0" sz="2400" spc="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Rp32.000.000</a:t>
            </a:r>
            <a:r>
              <a:rPr dirty="0" sz="2400" spc="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ke</a:t>
            </a:r>
            <a:r>
              <a:rPr dirty="0" sz="2400" spc="9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persekutuan </a:t>
            </a:r>
            <a:r>
              <a:rPr dirty="0" sz="2400">
                <a:latin typeface="Calibri"/>
                <a:cs typeface="Calibri"/>
              </a:rPr>
              <a:t>untuk</a:t>
            </a:r>
            <a:r>
              <a:rPr dirty="0" sz="2400" spc="4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total</a:t>
            </a:r>
            <a:r>
              <a:rPr dirty="0" sz="2400" spc="4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hak</a:t>
            </a:r>
            <a:r>
              <a:rPr dirty="0" sz="2400" spc="48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kepemilikan</a:t>
            </a:r>
            <a:r>
              <a:rPr dirty="0" sz="2400" spc="48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sebesar</a:t>
            </a:r>
            <a:r>
              <a:rPr dirty="0" sz="2400" spc="48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Rp58.000.000.</a:t>
            </a:r>
            <a:r>
              <a:rPr dirty="0" sz="2400" spc="484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Daftar </a:t>
            </a:r>
            <a:r>
              <a:rPr dirty="0" sz="2400">
                <a:latin typeface="Calibri"/>
                <a:cs typeface="Calibri"/>
              </a:rPr>
              <a:t>saldo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setelah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penutupan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Cipta dan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Erlangga pada 31</a:t>
            </a:r>
            <a:r>
              <a:rPr dirty="0" sz="2400" spc="-10">
                <a:latin typeface="Calibri"/>
                <a:cs typeface="Calibri"/>
              </a:rPr>
              <a:t> Agustus </a:t>
            </a:r>
            <a:r>
              <a:rPr dirty="0" sz="2400">
                <a:latin typeface="Calibri"/>
                <a:cs typeface="Calibri"/>
              </a:rPr>
              <a:t>adalah</a:t>
            </a:r>
            <a:r>
              <a:rPr dirty="0" sz="2400" spc="-1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sebagai</a:t>
            </a:r>
            <a:r>
              <a:rPr dirty="0" sz="2400" spc="-11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berikut.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776222" y="4521708"/>
            <a:ext cx="6578600" cy="2699385"/>
            <a:chOff x="1776222" y="4521708"/>
            <a:chExt cx="6578600" cy="269938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7098" y="4596818"/>
              <a:ext cx="6444515" cy="75623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776222" y="4521708"/>
              <a:ext cx="6578600" cy="831850"/>
            </a:xfrm>
            <a:custGeom>
              <a:avLst/>
              <a:gdLst/>
              <a:ahLst/>
              <a:cxnLst/>
              <a:rect l="l" t="t" r="r" b="b"/>
              <a:pathLst>
                <a:path w="6578600" h="831850">
                  <a:moveTo>
                    <a:pt x="6578346" y="831342"/>
                  </a:moveTo>
                  <a:lnTo>
                    <a:pt x="6578346" y="0"/>
                  </a:lnTo>
                  <a:lnTo>
                    <a:pt x="0" y="0"/>
                  </a:lnTo>
                  <a:lnTo>
                    <a:pt x="0" y="831342"/>
                  </a:lnTo>
                  <a:lnTo>
                    <a:pt x="6857" y="831342"/>
                  </a:lnTo>
                  <a:lnTo>
                    <a:pt x="6857" y="12954"/>
                  </a:lnTo>
                  <a:lnTo>
                    <a:pt x="12953" y="6858"/>
                  </a:lnTo>
                  <a:lnTo>
                    <a:pt x="12953" y="12954"/>
                  </a:lnTo>
                  <a:lnTo>
                    <a:pt x="6565392" y="12953"/>
                  </a:lnTo>
                  <a:lnTo>
                    <a:pt x="6565392" y="6857"/>
                  </a:lnTo>
                  <a:lnTo>
                    <a:pt x="6572250" y="12953"/>
                  </a:lnTo>
                  <a:lnTo>
                    <a:pt x="6572250" y="831342"/>
                  </a:lnTo>
                  <a:lnTo>
                    <a:pt x="6578346" y="831342"/>
                  </a:lnTo>
                  <a:close/>
                </a:path>
                <a:path w="6578600" h="831850">
                  <a:moveTo>
                    <a:pt x="12953" y="12954"/>
                  </a:moveTo>
                  <a:lnTo>
                    <a:pt x="12953" y="6858"/>
                  </a:lnTo>
                  <a:lnTo>
                    <a:pt x="6857" y="12954"/>
                  </a:lnTo>
                  <a:lnTo>
                    <a:pt x="12953" y="12954"/>
                  </a:lnTo>
                  <a:close/>
                </a:path>
                <a:path w="6578600" h="831850">
                  <a:moveTo>
                    <a:pt x="12953" y="831342"/>
                  </a:moveTo>
                  <a:lnTo>
                    <a:pt x="12953" y="12954"/>
                  </a:lnTo>
                  <a:lnTo>
                    <a:pt x="6857" y="12954"/>
                  </a:lnTo>
                  <a:lnTo>
                    <a:pt x="6857" y="831342"/>
                  </a:lnTo>
                  <a:lnTo>
                    <a:pt x="12953" y="831342"/>
                  </a:lnTo>
                  <a:close/>
                </a:path>
                <a:path w="6578600" h="831850">
                  <a:moveTo>
                    <a:pt x="6572250" y="12953"/>
                  </a:moveTo>
                  <a:lnTo>
                    <a:pt x="6565392" y="6857"/>
                  </a:lnTo>
                  <a:lnTo>
                    <a:pt x="6565392" y="12953"/>
                  </a:lnTo>
                  <a:lnTo>
                    <a:pt x="6572250" y="12953"/>
                  </a:lnTo>
                  <a:close/>
                </a:path>
                <a:path w="6578600" h="831850">
                  <a:moveTo>
                    <a:pt x="6572250" y="831342"/>
                  </a:moveTo>
                  <a:lnTo>
                    <a:pt x="6572250" y="12953"/>
                  </a:lnTo>
                  <a:lnTo>
                    <a:pt x="6565392" y="12953"/>
                  </a:lnTo>
                  <a:lnTo>
                    <a:pt x="6565392" y="831342"/>
                  </a:lnTo>
                  <a:lnTo>
                    <a:pt x="6572250" y="8313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7098" y="5353050"/>
              <a:ext cx="6274923" cy="97917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776222" y="5353050"/>
              <a:ext cx="6578600" cy="979169"/>
            </a:xfrm>
            <a:custGeom>
              <a:avLst/>
              <a:gdLst/>
              <a:ahLst/>
              <a:cxnLst/>
              <a:rect l="l" t="t" r="r" b="b"/>
              <a:pathLst>
                <a:path w="6578600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6578600" h="979170">
                  <a:moveTo>
                    <a:pt x="6578346" y="0"/>
                  </a:moveTo>
                  <a:lnTo>
                    <a:pt x="6565392" y="0"/>
                  </a:lnTo>
                  <a:lnTo>
                    <a:pt x="6565392" y="979170"/>
                  </a:lnTo>
                  <a:lnTo>
                    <a:pt x="6578346" y="979170"/>
                  </a:lnTo>
                  <a:lnTo>
                    <a:pt x="65783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97098" y="6332220"/>
              <a:ext cx="6274923" cy="81373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776222" y="6332220"/>
              <a:ext cx="6578600" cy="889000"/>
            </a:xfrm>
            <a:custGeom>
              <a:avLst/>
              <a:gdLst/>
              <a:ahLst/>
              <a:cxnLst/>
              <a:rect l="l" t="t" r="r" b="b"/>
              <a:pathLst>
                <a:path w="6578600" h="889000">
                  <a:moveTo>
                    <a:pt x="12953" y="875538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888491"/>
                  </a:lnTo>
                  <a:lnTo>
                    <a:pt x="6857" y="888491"/>
                  </a:lnTo>
                  <a:lnTo>
                    <a:pt x="6857" y="875538"/>
                  </a:lnTo>
                  <a:lnTo>
                    <a:pt x="12953" y="875538"/>
                  </a:lnTo>
                  <a:close/>
                </a:path>
                <a:path w="6578600" h="889000">
                  <a:moveTo>
                    <a:pt x="6572250" y="875538"/>
                  </a:moveTo>
                  <a:lnTo>
                    <a:pt x="6857" y="875538"/>
                  </a:lnTo>
                  <a:lnTo>
                    <a:pt x="12953" y="882395"/>
                  </a:lnTo>
                  <a:lnTo>
                    <a:pt x="12953" y="888491"/>
                  </a:lnTo>
                  <a:lnTo>
                    <a:pt x="6565392" y="888491"/>
                  </a:lnTo>
                  <a:lnTo>
                    <a:pt x="6565392" y="882396"/>
                  </a:lnTo>
                  <a:lnTo>
                    <a:pt x="6572250" y="875538"/>
                  </a:lnTo>
                  <a:close/>
                </a:path>
                <a:path w="6578600" h="889000">
                  <a:moveTo>
                    <a:pt x="12953" y="888491"/>
                  </a:moveTo>
                  <a:lnTo>
                    <a:pt x="12953" y="882395"/>
                  </a:lnTo>
                  <a:lnTo>
                    <a:pt x="6857" y="875538"/>
                  </a:lnTo>
                  <a:lnTo>
                    <a:pt x="6857" y="888491"/>
                  </a:lnTo>
                  <a:lnTo>
                    <a:pt x="12953" y="888491"/>
                  </a:lnTo>
                  <a:close/>
                </a:path>
                <a:path w="6578600" h="889000">
                  <a:moveTo>
                    <a:pt x="6578346" y="888491"/>
                  </a:moveTo>
                  <a:lnTo>
                    <a:pt x="6578346" y="0"/>
                  </a:lnTo>
                  <a:lnTo>
                    <a:pt x="6565392" y="0"/>
                  </a:lnTo>
                  <a:lnTo>
                    <a:pt x="6565392" y="875538"/>
                  </a:lnTo>
                  <a:lnTo>
                    <a:pt x="6572250" y="875538"/>
                  </a:lnTo>
                  <a:lnTo>
                    <a:pt x="6572250" y="888491"/>
                  </a:lnTo>
                  <a:lnTo>
                    <a:pt x="6578346" y="888491"/>
                  </a:lnTo>
                  <a:close/>
                </a:path>
                <a:path w="6578600" h="889000">
                  <a:moveTo>
                    <a:pt x="6572250" y="888491"/>
                  </a:moveTo>
                  <a:lnTo>
                    <a:pt x="6572250" y="875538"/>
                  </a:lnTo>
                  <a:lnTo>
                    <a:pt x="6565392" y="882396"/>
                  </a:lnTo>
                  <a:lnTo>
                    <a:pt x="6565392" y="888491"/>
                  </a:lnTo>
                  <a:lnTo>
                    <a:pt x="6572250" y="8884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2938780"/>
          </a:xfrm>
          <a:custGeom>
            <a:avLst/>
            <a:gdLst/>
            <a:ahLst/>
            <a:cxnLst/>
            <a:rect l="l" t="t" r="r" b="b"/>
            <a:pathLst>
              <a:path w="9144000" h="2938779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8340"/>
                </a:lnTo>
                <a:lnTo>
                  <a:pt x="0" y="1959102"/>
                </a:lnTo>
                <a:lnTo>
                  <a:pt x="0" y="2938272"/>
                </a:lnTo>
                <a:lnTo>
                  <a:pt x="9144000" y="2938272"/>
                </a:lnTo>
                <a:lnTo>
                  <a:pt x="9144000" y="1959102"/>
                </a:lnTo>
                <a:lnTo>
                  <a:pt x="9144000" y="1958340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993136" y="1994408"/>
            <a:ext cx="8065770" cy="4305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700" spc="-10">
                <a:latin typeface="Calibri"/>
                <a:cs typeface="Calibri"/>
              </a:rPr>
              <a:t>instruksi</a:t>
            </a:r>
            <a:endParaRPr sz="2700">
              <a:latin typeface="Calibri"/>
              <a:cs typeface="Calibri"/>
            </a:endParaRPr>
          </a:p>
          <a:p>
            <a:pPr marL="525780" marR="5080" indent="-513080">
              <a:lnSpc>
                <a:spcPts val="2590"/>
              </a:lnSpc>
              <a:spcBef>
                <a:spcPts val="625"/>
              </a:spcBef>
              <a:buAutoNum type="alphaLcPeriod"/>
              <a:tabLst>
                <a:tab pos="527050" algn="l"/>
                <a:tab pos="4831080" algn="l"/>
              </a:tabLst>
            </a:pPr>
            <a:r>
              <a:rPr dirty="0" sz="2700">
                <a:latin typeface="Calibri"/>
                <a:cs typeface="Calibri"/>
              </a:rPr>
              <a:t>Buatlah</a:t>
            </a:r>
            <a:r>
              <a:rPr dirty="0" sz="2700" spc="-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ayat</a:t>
            </a:r>
            <a:r>
              <a:rPr dirty="0" sz="2700" spc="-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jurnal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untuk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mencatat</a:t>
            </a:r>
            <a:r>
              <a:rPr dirty="0" sz="2700" spc="-6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revaluasi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per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31 </a:t>
            </a:r>
            <a:r>
              <a:rPr dirty="0" sz="2700" spc="-25">
                <a:latin typeface="Calibri"/>
                <a:cs typeface="Calibri"/>
              </a:rPr>
              <a:t>	</a:t>
            </a:r>
            <a:r>
              <a:rPr dirty="0" sz="2700">
                <a:latin typeface="Calibri"/>
                <a:cs typeface="Calibri"/>
              </a:rPr>
              <a:t>Agustus,</a:t>
            </a:r>
            <a:r>
              <a:rPr dirty="0" sz="2700" spc="-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menggunakan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akun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sementara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bernama 	Revaluasi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Aset.</a:t>
            </a:r>
            <a:r>
              <a:rPr dirty="0" sz="2700" spc="-3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Saldo</a:t>
            </a:r>
            <a:r>
              <a:rPr dirty="0" sz="2700" spc="-3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dalam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akun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akumulasi 	penyusutan</a:t>
            </a:r>
            <a:r>
              <a:rPr dirty="0" sz="2700" spc="-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akan</a:t>
            </a:r>
            <a:r>
              <a:rPr dirty="0" sz="2700" spc="-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dihapuskan.</a:t>
            </a:r>
            <a:r>
              <a:rPr dirty="0" sz="2700" spc="-7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Setelah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membuat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jurnal 	revaluasi,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tutuplah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saldo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akun</a:t>
            </a:r>
            <a:r>
              <a:rPr dirty="0" sz="2700">
                <a:latin typeface="Calibri"/>
                <a:cs typeface="Calibri"/>
              </a:rPr>
              <a:t>	Revaluasi</a:t>
            </a:r>
            <a:r>
              <a:rPr dirty="0" sz="2700" spc="-1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Aset</a:t>
            </a:r>
            <a:r>
              <a:rPr dirty="0" sz="2700" spc="-10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ke</a:t>
            </a:r>
            <a:r>
              <a:rPr dirty="0" sz="2700" spc="-10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akun </a:t>
            </a:r>
            <a:r>
              <a:rPr dirty="0" sz="2700" spc="-20">
                <a:latin typeface="Calibri"/>
                <a:cs typeface="Calibri"/>
              </a:rPr>
              <a:t>	</a:t>
            </a:r>
            <a:r>
              <a:rPr dirty="0" sz="2700">
                <a:latin typeface="Calibri"/>
                <a:cs typeface="Calibri"/>
              </a:rPr>
              <a:t>Modal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Bani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Cipta</a:t>
            </a:r>
            <a:r>
              <a:rPr dirty="0" sz="2700" spc="-2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dan</a:t>
            </a:r>
            <a:r>
              <a:rPr dirty="0" sz="2700" spc="-5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Adriana</a:t>
            </a:r>
            <a:r>
              <a:rPr dirty="0" sz="2700" spc="-4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Erlangga.</a:t>
            </a:r>
            <a:endParaRPr sz="2700">
              <a:latin typeface="Calibri"/>
              <a:cs typeface="Calibri"/>
            </a:endParaRPr>
          </a:p>
          <a:p>
            <a:pPr marL="527050" marR="499109" indent="-514350">
              <a:lnSpc>
                <a:spcPct val="80000"/>
              </a:lnSpc>
              <a:spcBef>
                <a:spcPts val="680"/>
              </a:spcBef>
              <a:buAutoNum type="alphaLcPeriod"/>
              <a:tabLst>
                <a:tab pos="527050" algn="l"/>
              </a:tabLst>
            </a:pPr>
            <a:r>
              <a:rPr dirty="0" sz="2700">
                <a:latin typeface="Calibri"/>
                <a:cs typeface="Calibri"/>
              </a:rPr>
              <a:t>Buatlah</a:t>
            </a:r>
            <a:r>
              <a:rPr dirty="0" sz="2700" spc="-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ayat</a:t>
            </a:r>
            <a:r>
              <a:rPr dirty="0" sz="2700" spc="-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jurnal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tambahan</a:t>
            </a:r>
            <a:r>
              <a:rPr dirty="0" sz="2700" spc="-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untuk</a:t>
            </a:r>
            <a:r>
              <a:rPr dirty="0" sz="2700" spc="-7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mencatat keikutsertaan</a:t>
            </a:r>
            <a:r>
              <a:rPr dirty="0" sz="2700" spc="-10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Maya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ke</a:t>
            </a:r>
            <a:r>
              <a:rPr dirty="0" sz="2700" spc="-8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persekutuan</a:t>
            </a:r>
            <a:r>
              <a:rPr dirty="0" sz="2700" spc="-10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pada</a:t>
            </a:r>
            <a:r>
              <a:rPr dirty="0" sz="2700" spc="-8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tanggal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 spc="-50">
                <a:latin typeface="Calibri"/>
                <a:cs typeface="Calibri"/>
              </a:rPr>
              <a:t>1 </a:t>
            </a:r>
            <a:r>
              <a:rPr dirty="0" sz="2700">
                <a:latin typeface="Calibri"/>
                <a:cs typeface="Calibri"/>
              </a:rPr>
              <a:t>September</a:t>
            </a:r>
            <a:r>
              <a:rPr dirty="0" sz="2700" spc="-10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2014.</a:t>
            </a:r>
            <a:endParaRPr sz="2700">
              <a:latin typeface="Calibri"/>
              <a:cs typeface="Calibri"/>
            </a:endParaRPr>
          </a:p>
          <a:p>
            <a:pPr marL="526415" marR="363220" indent="-514350">
              <a:lnSpc>
                <a:spcPts val="2590"/>
              </a:lnSpc>
              <a:spcBef>
                <a:spcPts val="630"/>
              </a:spcBef>
              <a:buAutoNum type="alphaLcPeriod"/>
              <a:tabLst>
                <a:tab pos="526415" algn="l"/>
              </a:tabLst>
            </a:pPr>
            <a:r>
              <a:rPr dirty="0" sz="2700">
                <a:latin typeface="Calibri"/>
                <a:cs typeface="Calibri"/>
              </a:rPr>
              <a:t>Sajikan</a:t>
            </a:r>
            <a:r>
              <a:rPr dirty="0" sz="2700" spc="-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Laporan</a:t>
            </a:r>
            <a:r>
              <a:rPr dirty="0" sz="2700" spc="-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Posisi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Keuangan</a:t>
            </a:r>
            <a:r>
              <a:rPr dirty="0" sz="2700" spc="-9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untuk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persekutuan </a:t>
            </a:r>
            <a:r>
              <a:rPr dirty="0" sz="2700">
                <a:latin typeface="Calibri"/>
                <a:cs typeface="Calibri"/>
              </a:rPr>
              <a:t>baru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per</a:t>
            </a:r>
            <a:r>
              <a:rPr dirty="0" sz="2700" spc="-4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1</a:t>
            </a:r>
            <a:r>
              <a:rPr dirty="0" sz="2700" spc="-2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September</a:t>
            </a:r>
            <a:r>
              <a:rPr dirty="0" sz="2700" spc="-5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2014.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2019554"/>
            <a:ext cx="706564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latin typeface="Calibri"/>
                <a:cs typeface="Calibri"/>
              </a:rPr>
              <a:t>S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12‐5B</a:t>
            </a:r>
            <a:r>
              <a:rPr dirty="0" sz="2000" spc="340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Laporan</a:t>
            </a:r>
            <a:r>
              <a:rPr dirty="0" sz="2000" spc="36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likuidasi</a:t>
            </a:r>
            <a:r>
              <a:rPr dirty="0" sz="2000" spc="-6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persekutuan</a:t>
            </a:r>
            <a:r>
              <a:rPr dirty="0" sz="2000" spc="36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TJN.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4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(Spreadsheet)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dirty="0" sz="2000">
                <a:latin typeface="Calibri"/>
                <a:cs typeface="Calibri"/>
              </a:rPr>
              <a:t>Setelah</a:t>
            </a:r>
            <a:r>
              <a:rPr dirty="0" sz="2000" spc="1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akun‐akun</a:t>
            </a:r>
            <a:r>
              <a:rPr dirty="0" sz="2000" spc="1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ditutup</a:t>
            </a:r>
            <a:r>
              <a:rPr dirty="0" sz="2000" spc="1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pada</a:t>
            </a:r>
            <a:r>
              <a:rPr dirty="0" sz="2000" spc="1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tanggal</a:t>
            </a:r>
            <a:r>
              <a:rPr dirty="0" sz="2000" spc="1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10</a:t>
            </a:r>
            <a:r>
              <a:rPr dirty="0" sz="2000" spc="1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April</a:t>
            </a:r>
            <a:r>
              <a:rPr dirty="0" sz="2000" spc="1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2014</a:t>
            </a:r>
            <a:r>
              <a:rPr dirty="0" sz="2000" spc="15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sebelum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202327" y="2324354"/>
            <a:ext cx="86106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>
                <a:latin typeface="Calibri"/>
                <a:cs typeface="Calibri"/>
              </a:rPr>
              <a:t>likuidasi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05840" y="2568203"/>
            <a:ext cx="8061325" cy="2341880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algn="just" marL="342265" marR="5080">
              <a:lnSpc>
                <a:spcPct val="80000"/>
              </a:lnSpc>
              <a:spcBef>
                <a:spcPts val="575"/>
              </a:spcBef>
            </a:pPr>
            <a:r>
              <a:rPr dirty="0" sz="2000">
                <a:latin typeface="Calibri"/>
                <a:cs typeface="Calibri"/>
              </a:rPr>
              <a:t>persekutuan,</a:t>
            </a:r>
            <a:r>
              <a:rPr dirty="0" sz="2000" spc="1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akun</a:t>
            </a:r>
            <a:r>
              <a:rPr dirty="0" sz="2000" spc="3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Zainal</a:t>
            </a:r>
            <a:r>
              <a:rPr dirty="0" sz="2000" spc="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Fahri,</a:t>
            </a:r>
            <a:r>
              <a:rPr dirty="0" sz="2000" spc="3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Ariel</a:t>
            </a:r>
            <a:r>
              <a:rPr dirty="0" sz="2000" spc="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Luna,</a:t>
            </a:r>
            <a:r>
              <a:rPr dirty="0" sz="2000" spc="3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Ambar</a:t>
            </a:r>
            <a:r>
              <a:rPr dirty="0" sz="2000" spc="30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Harum </a:t>
            </a:r>
            <a:r>
              <a:rPr dirty="0" sz="2000">
                <a:latin typeface="Calibri"/>
                <a:cs typeface="Calibri"/>
              </a:rPr>
              <a:t>masing‐masing</a:t>
            </a:r>
            <a:r>
              <a:rPr dirty="0" sz="2000" spc="275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adalah</a:t>
            </a:r>
            <a:r>
              <a:rPr dirty="0" sz="2000" spc="270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sebesar</a:t>
            </a:r>
            <a:r>
              <a:rPr dirty="0" sz="2000" spc="275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Rp42.000.000,</a:t>
            </a:r>
            <a:r>
              <a:rPr dirty="0" sz="2000" spc="275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Rp7.500.000,</a:t>
            </a:r>
            <a:r>
              <a:rPr dirty="0" sz="2000" spc="275">
                <a:latin typeface="Calibri"/>
                <a:cs typeface="Calibri"/>
              </a:rPr>
              <a:t>   </a:t>
            </a:r>
            <a:r>
              <a:rPr dirty="0" sz="2000" spc="-25">
                <a:latin typeface="Calibri"/>
                <a:cs typeface="Calibri"/>
              </a:rPr>
              <a:t>dan </a:t>
            </a:r>
            <a:r>
              <a:rPr dirty="0" sz="2000">
                <a:latin typeface="Calibri"/>
                <a:cs typeface="Calibri"/>
              </a:rPr>
              <a:t>Rp36.500.000.</a:t>
            </a:r>
            <a:r>
              <a:rPr dirty="0" sz="2000" spc="4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Kas</a:t>
            </a:r>
            <a:r>
              <a:rPr dirty="0" sz="2000" spc="430">
                <a:latin typeface="Calibri"/>
                <a:cs typeface="Calibri"/>
              </a:rPr>
              <a:t>   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42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434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non‐kas</a:t>
            </a:r>
            <a:r>
              <a:rPr dirty="0" sz="2000" spc="43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masing‐masing</a:t>
            </a:r>
            <a:r>
              <a:rPr dirty="0" sz="2000" spc="430">
                <a:latin typeface="Calibri"/>
                <a:cs typeface="Calibri"/>
              </a:rPr>
              <a:t>  </a:t>
            </a:r>
            <a:r>
              <a:rPr dirty="0" sz="2000" spc="-10">
                <a:latin typeface="Calibri"/>
                <a:cs typeface="Calibri"/>
              </a:rPr>
              <a:t>berjumlah </a:t>
            </a:r>
            <a:r>
              <a:rPr dirty="0" sz="2000">
                <a:latin typeface="Calibri"/>
                <a:cs typeface="Calibri"/>
              </a:rPr>
              <a:t>Rp23.500.000</a:t>
            </a:r>
            <a:r>
              <a:rPr dirty="0" sz="2000" spc="21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2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Rp84.500.000.</a:t>
            </a:r>
            <a:r>
              <a:rPr dirty="0" sz="2000" spc="2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Jumlah</a:t>
            </a:r>
            <a:r>
              <a:rPr dirty="0" sz="2000" spc="22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terutang</a:t>
            </a:r>
            <a:r>
              <a:rPr dirty="0" sz="2000" spc="22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pada</a:t>
            </a:r>
            <a:r>
              <a:rPr dirty="0" sz="2000" spc="229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kreditur</a:t>
            </a:r>
            <a:r>
              <a:rPr dirty="0" sz="2000" spc="229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adalah </a:t>
            </a:r>
            <a:r>
              <a:rPr dirty="0" sz="2000">
                <a:latin typeface="Calibri"/>
                <a:cs typeface="Calibri"/>
              </a:rPr>
              <a:t>Rp22.000.000.</a:t>
            </a:r>
            <a:r>
              <a:rPr dirty="0" sz="2000" spc="4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Para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4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membagi</a:t>
            </a:r>
            <a:r>
              <a:rPr dirty="0" sz="2000" spc="4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laba</a:t>
            </a:r>
            <a:r>
              <a:rPr dirty="0" sz="2000" spc="4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48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rugi</a:t>
            </a:r>
            <a:r>
              <a:rPr dirty="0" sz="2000" spc="4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dengan</a:t>
            </a:r>
            <a:r>
              <a:rPr dirty="0" sz="2000" spc="47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rasio</a:t>
            </a:r>
            <a:r>
              <a:rPr dirty="0" sz="2000" spc="47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1:1:2. </a:t>
            </a:r>
            <a:r>
              <a:rPr dirty="0" sz="2000">
                <a:latin typeface="Calibri"/>
                <a:cs typeface="Calibri"/>
              </a:rPr>
              <a:t>Antara</a:t>
            </a:r>
            <a:r>
              <a:rPr dirty="0" sz="2000" spc="1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10</a:t>
            </a:r>
            <a:r>
              <a:rPr dirty="0" sz="2000" spc="1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14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30</a:t>
            </a:r>
            <a:r>
              <a:rPr dirty="0" sz="2000" spc="1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April</a:t>
            </a:r>
            <a:r>
              <a:rPr dirty="0" sz="2000" spc="14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15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non‐kas</a:t>
            </a:r>
            <a:r>
              <a:rPr dirty="0" sz="2000" spc="1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terjual</a:t>
            </a:r>
            <a:r>
              <a:rPr dirty="0" sz="2000" spc="1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senilai</a:t>
            </a:r>
            <a:r>
              <a:rPr dirty="0" sz="2000" spc="15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Rp48.500.000,</a:t>
            </a:r>
            <a:r>
              <a:rPr dirty="0" sz="2000" spc="15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rekan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2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mengalami</a:t>
            </a:r>
            <a:r>
              <a:rPr dirty="0" sz="2000" spc="29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defisiensi</a:t>
            </a:r>
            <a:r>
              <a:rPr dirty="0" sz="2000" spc="2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membayar</a:t>
            </a:r>
            <a:r>
              <a:rPr dirty="0" sz="2000" spc="3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kepada</a:t>
            </a:r>
            <a:r>
              <a:rPr dirty="0" sz="2000" spc="2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persekutuan,</a:t>
            </a:r>
            <a:r>
              <a:rPr dirty="0" sz="2000" spc="29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dan </a:t>
            </a:r>
            <a:r>
              <a:rPr dirty="0" sz="2000" spc="-10">
                <a:latin typeface="Calibri"/>
                <a:cs typeface="Calibri"/>
              </a:rPr>
              <a:t>kewajiban</a:t>
            </a:r>
            <a:r>
              <a:rPr dirty="0" sz="2000" spc="-9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diselesaikan.</a:t>
            </a:r>
            <a:endParaRPr sz="2000">
              <a:latin typeface="Calibri"/>
              <a:cs typeface="Calibri"/>
            </a:endParaRPr>
          </a:p>
          <a:p>
            <a:pPr algn="just" marL="339090" indent="-339090">
              <a:lnSpc>
                <a:spcPct val="100000"/>
              </a:lnSpc>
              <a:buFont typeface="Arial MT"/>
              <a:buChar char="•"/>
              <a:tabLst>
                <a:tab pos="339090" algn="l"/>
              </a:tabLst>
            </a:pPr>
            <a:r>
              <a:rPr dirty="0" sz="2000" spc="-10" b="1">
                <a:latin typeface="Calibri"/>
                <a:cs typeface="Calibri"/>
              </a:rPr>
              <a:t>Instruksi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05840" y="4884673"/>
            <a:ext cx="229933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tabLst>
                <a:tab pos="513715" algn="l"/>
                <a:tab pos="1499870" algn="l"/>
              </a:tabLst>
            </a:pPr>
            <a:r>
              <a:rPr dirty="0" sz="2000" spc="-25">
                <a:latin typeface="Calibri"/>
                <a:cs typeface="Calibri"/>
              </a:rPr>
              <a:t>1.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Siapkan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laporan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652562" y="4884673"/>
            <a:ext cx="541464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35050" algn="l"/>
                <a:tab pos="2577465" algn="l"/>
                <a:tab pos="3528695" algn="l"/>
                <a:tab pos="5124450" algn="l"/>
              </a:tabLst>
            </a:pPr>
            <a:r>
              <a:rPr dirty="0" sz="2000" spc="-10">
                <a:latin typeface="Calibri"/>
                <a:cs typeface="Calibri"/>
              </a:rPr>
              <a:t>likuidasi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persekutuan,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dengan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10">
                <a:latin typeface="Calibri"/>
                <a:cs typeface="Calibri"/>
              </a:rPr>
              <a:t>menunjukkan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-25">
                <a:latin typeface="Calibri"/>
                <a:cs typeface="Calibri"/>
              </a:rPr>
              <a:t>(a)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993146" y="5128514"/>
            <a:ext cx="8072755" cy="1854200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algn="just" marL="526415" marR="6350">
              <a:lnSpc>
                <a:spcPts val="1920"/>
              </a:lnSpc>
              <a:spcBef>
                <a:spcPts val="560"/>
              </a:spcBef>
            </a:pPr>
            <a:r>
              <a:rPr dirty="0" sz="2000">
                <a:latin typeface="Calibri"/>
                <a:cs typeface="Calibri"/>
              </a:rPr>
              <a:t>penjualan</a:t>
            </a:r>
            <a:r>
              <a:rPr dirty="0" sz="2000" spc="6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aset</a:t>
            </a:r>
            <a:r>
              <a:rPr dirty="0" sz="2000" spc="6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6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pembagian</a:t>
            </a:r>
            <a:r>
              <a:rPr dirty="0" sz="2000" spc="6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rugi,</a:t>
            </a:r>
            <a:r>
              <a:rPr dirty="0" sz="2000" spc="6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(b)</a:t>
            </a:r>
            <a:r>
              <a:rPr dirty="0" sz="2000" spc="6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pembayaran</a:t>
            </a:r>
            <a:r>
              <a:rPr dirty="0" sz="2000" spc="6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kewajiban,</a:t>
            </a:r>
            <a:r>
              <a:rPr dirty="0" sz="2000" spc="60">
                <a:latin typeface="Calibri"/>
                <a:cs typeface="Calibri"/>
              </a:rPr>
              <a:t>  </a:t>
            </a:r>
            <a:r>
              <a:rPr dirty="0" sz="2000" spc="-25">
                <a:latin typeface="Calibri"/>
                <a:cs typeface="Calibri"/>
              </a:rPr>
              <a:t>(c) </a:t>
            </a:r>
            <a:r>
              <a:rPr dirty="0" sz="2000">
                <a:latin typeface="Calibri"/>
                <a:cs typeface="Calibri"/>
              </a:rPr>
              <a:t>penerimaan</a:t>
            </a:r>
            <a:r>
              <a:rPr dirty="0" sz="2000" spc="335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defisiensi</a:t>
            </a:r>
            <a:r>
              <a:rPr dirty="0" sz="2000" spc="145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(dari</a:t>
            </a:r>
            <a:r>
              <a:rPr dirty="0" sz="2000" spc="1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340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yang</a:t>
            </a:r>
            <a:r>
              <a:rPr dirty="0" sz="2000" spc="1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mengalaminya),</a:t>
            </a:r>
            <a:r>
              <a:rPr dirty="0" sz="2000" spc="140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140">
                <a:latin typeface="Calibri"/>
                <a:cs typeface="Calibri"/>
              </a:rPr>
              <a:t>  </a:t>
            </a:r>
            <a:r>
              <a:rPr dirty="0" sz="2000" spc="-25">
                <a:latin typeface="Calibri"/>
                <a:cs typeface="Calibri"/>
              </a:rPr>
              <a:t>(d) </a:t>
            </a:r>
            <a:r>
              <a:rPr dirty="0" sz="2000">
                <a:latin typeface="Calibri"/>
                <a:cs typeface="Calibri"/>
              </a:rPr>
              <a:t>pembagian</a:t>
            </a:r>
            <a:r>
              <a:rPr dirty="0" sz="2000" spc="-9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kas.</a:t>
            </a:r>
            <a:endParaRPr sz="2000">
              <a:latin typeface="Calibri"/>
              <a:cs typeface="Calibri"/>
            </a:endParaRPr>
          </a:p>
          <a:p>
            <a:pPr algn="just" marL="526415" marR="5080" indent="-514350">
              <a:lnSpc>
                <a:spcPts val="1920"/>
              </a:lnSpc>
              <a:spcBef>
                <a:spcPts val="480"/>
              </a:spcBef>
            </a:pPr>
            <a:r>
              <a:rPr dirty="0" sz="2000">
                <a:latin typeface="Calibri"/>
                <a:cs typeface="Calibri"/>
              </a:rPr>
              <a:t>2.</a:t>
            </a:r>
            <a:r>
              <a:rPr dirty="0" sz="2000" spc="305">
                <a:latin typeface="Calibri"/>
                <a:cs typeface="Calibri"/>
              </a:rPr>
              <a:t>   </a:t>
            </a:r>
            <a:r>
              <a:rPr dirty="0" sz="2000">
                <a:latin typeface="Calibri"/>
                <a:cs typeface="Calibri"/>
              </a:rPr>
              <a:t>Jika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rekan yang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mengalami</a:t>
            </a:r>
            <a:r>
              <a:rPr dirty="0" sz="2000" spc="45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defisiensi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modal </a:t>
            </a:r>
            <a:r>
              <a:rPr dirty="0" sz="2000" spc="-10">
                <a:latin typeface="Calibri"/>
                <a:cs typeface="Calibri"/>
              </a:rPr>
              <a:t>menyatakan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pailit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tidak </a:t>
            </a:r>
            <a:r>
              <a:rPr dirty="0" sz="2000">
                <a:latin typeface="Calibri"/>
                <a:cs typeface="Calibri"/>
              </a:rPr>
              <a:t>dapat</a:t>
            </a:r>
            <a:r>
              <a:rPr dirty="0" sz="2000" spc="4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membayar</a:t>
            </a:r>
            <a:r>
              <a:rPr dirty="0" sz="2000" spc="45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kepada</a:t>
            </a:r>
            <a:r>
              <a:rPr dirty="0" sz="2000" spc="45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persekutuan.</a:t>
            </a:r>
            <a:r>
              <a:rPr dirty="0" sz="2000" spc="45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Buatlah</a:t>
            </a:r>
            <a:r>
              <a:rPr dirty="0" sz="2000" spc="45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ayat</a:t>
            </a:r>
            <a:r>
              <a:rPr dirty="0" sz="2000" spc="459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jurnal</a:t>
            </a:r>
            <a:r>
              <a:rPr dirty="0" sz="2000" spc="4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untuk</a:t>
            </a:r>
            <a:r>
              <a:rPr dirty="0" sz="2000" spc="47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(a) </a:t>
            </a:r>
            <a:r>
              <a:rPr dirty="0" sz="2000">
                <a:latin typeface="Calibri"/>
                <a:cs typeface="Calibri"/>
              </a:rPr>
              <a:t>mengalokasikan</a:t>
            </a:r>
            <a:r>
              <a:rPr dirty="0" sz="2000" spc="484">
                <a:latin typeface="Calibri"/>
                <a:cs typeface="Calibri"/>
              </a:rPr>
              <a:t>  </a:t>
            </a:r>
            <a:r>
              <a:rPr dirty="0" sz="2000">
                <a:latin typeface="Calibri"/>
                <a:cs typeface="Calibri"/>
              </a:rPr>
              <a:t>defisiensi</a:t>
            </a:r>
            <a:r>
              <a:rPr dirty="0" sz="2000" spc="4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rekan</a:t>
            </a:r>
            <a:r>
              <a:rPr dirty="0" sz="2000" spc="4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(b)</a:t>
            </a:r>
            <a:r>
              <a:rPr dirty="0" sz="2000" spc="484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mendistribusikan</a:t>
            </a:r>
            <a:r>
              <a:rPr dirty="0" sz="2000" spc="49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kas</a:t>
            </a:r>
            <a:r>
              <a:rPr dirty="0" sz="2000" spc="49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yang </a:t>
            </a:r>
            <a:r>
              <a:rPr dirty="0" sz="2000" spc="-10">
                <a:latin typeface="Calibri"/>
                <a:cs typeface="Calibri"/>
              </a:rPr>
              <a:t>tersisa.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414777"/>
            <a:ext cx="9144000" cy="1959610"/>
          </a:xfrm>
          <a:custGeom>
            <a:avLst/>
            <a:gdLst/>
            <a:ahLst/>
            <a:cxnLst/>
            <a:rect l="l" t="t" r="r" b="b"/>
            <a:pathLst>
              <a:path w="9144000" h="1959610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979932"/>
                </a:lnTo>
                <a:lnTo>
                  <a:pt x="0" y="1959102"/>
                </a:lnTo>
                <a:lnTo>
                  <a:pt x="9144000" y="1959102"/>
                </a:lnTo>
                <a:lnTo>
                  <a:pt x="9144000" y="979932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1974595"/>
            <a:ext cx="8079105" cy="432308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356235" indent="-343535">
              <a:lnSpc>
                <a:spcPct val="100000"/>
              </a:lnSpc>
              <a:spcBef>
                <a:spcPts val="459"/>
              </a:spcBef>
              <a:buFont typeface="Arial MT"/>
              <a:buChar char="•"/>
              <a:tabLst>
                <a:tab pos="356235" algn="l"/>
              </a:tabLst>
            </a:pPr>
            <a:r>
              <a:rPr dirty="0" sz="3000">
                <a:latin typeface="Calibri"/>
                <a:cs typeface="Calibri"/>
              </a:rPr>
              <a:t>S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12‐6B</a:t>
            </a:r>
            <a:r>
              <a:rPr dirty="0" sz="3000" spc="555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Laporan</a:t>
            </a:r>
            <a:r>
              <a:rPr dirty="0" sz="3000" spc="530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likuidasi</a:t>
            </a:r>
            <a:r>
              <a:rPr dirty="0" sz="3000" spc="-65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persekutuan</a:t>
            </a:r>
            <a:r>
              <a:rPr dirty="0" sz="3000" spc="540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TJN.</a:t>
            </a:r>
            <a:r>
              <a:rPr dirty="0" sz="3000" spc="-70" b="1">
                <a:latin typeface="Calibri"/>
                <a:cs typeface="Calibri"/>
              </a:rPr>
              <a:t> </a:t>
            </a:r>
            <a:r>
              <a:rPr dirty="0" sz="3000" spc="-50" b="1">
                <a:latin typeface="Calibri"/>
                <a:cs typeface="Calibri"/>
              </a:rPr>
              <a:t>4</a:t>
            </a:r>
            <a:endParaRPr sz="3000">
              <a:latin typeface="Calibri"/>
              <a:cs typeface="Calibri"/>
            </a:endParaRPr>
          </a:p>
          <a:p>
            <a:pPr algn="just" marL="354965" marR="5080" indent="-342900">
              <a:lnSpc>
                <a:spcPts val="3240"/>
              </a:lnSpc>
              <a:spcBef>
                <a:spcPts val="765"/>
              </a:spcBef>
              <a:buFont typeface="Arial MT"/>
              <a:buChar char="•"/>
              <a:tabLst>
                <a:tab pos="354965" algn="l"/>
                <a:tab pos="4742815" algn="l"/>
              </a:tabLst>
            </a:pPr>
            <a:r>
              <a:rPr dirty="0" sz="3000">
                <a:latin typeface="Calibri"/>
                <a:cs typeface="Calibri"/>
              </a:rPr>
              <a:t>Pada</a:t>
            </a:r>
            <a:r>
              <a:rPr dirty="0" sz="3000" spc="62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3</a:t>
            </a:r>
            <a:r>
              <a:rPr dirty="0" sz="3000" spc="62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Agustus</a:t>
            </a:r>
            <a:r>
              <a:rPr dirty="0" sz="3000" spc="6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2014,</a:t>
            </a:r>
            <a:r>
              <a:rPr dirty="0" sz="3000" spc="6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Citra,</a:t>
            </a:r>
            <a:r>
              <a:rPr dirty="0" sz="3000" spc="6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Rendra,</a:t>
            </a:r>
            <a:r>
              <a:rPr dirty="0" sz="3000" spc="62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62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Putra </a:t>
            </a:r>
            <a:r>
              <a:rPr dirty="0" sz="3000">
                <a:latin typeface="Calibri"/>
                <a:cs typeface="Calibri"/>
              </a:rPr>
              <a:t>memutuskan</a:t>
            </a:r>
            <a:r>
              <a:rPr dirty="0" sz="3000" spc="73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untuk</a:t>
            </a:r>
            <a:r>
              <a:rPr dirty="0" sz="3000" spc="74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melikuidasi</a:t>
            </a:r>
            <a:r>
              <a:rPr dirty="0" sz="3000" spc="735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persekutuan </a:t>
            </a:r>
            <a:r>
              <a:rPr dirty="0" sz="3000">
                <a:latin typeface="Calibri"/>
                <a:cs typeface="Calibri"/>
              </a:rPr>
              <a:t>mereka.</a:t>
            </a:r>
            <a:r>
              <a:rPr dirty="0" sz="3000" spc="-6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Para</a:t>
            </a:r>
            <a:r>
              <a:rPr dirty="0" sz="3000" spc="-5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-5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memiliki</a:t>
            </a:r>
            <a:r>
              <a:rPr dirty="0" sz="3000" spc="-5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saldo</a:t>
            </a:r>
            <a:r>
              <a:rPr dirty="0" sz="3000" spc="-5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modal</a:t>
            </a:r>
            <a:r>
              <a:rPr dirty="0" sz="3000" spc="-5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masing‐ </a:t>
            </a:r>
            <a:r>
              <a:rPr dirty="0" sz="3000">
                <a:latin typeface="Calibri"/>
                <a:cs typeface="Calibri"/>
              </a:rPr>
              <a:t>masing</a:t>
            </a:r>
            <a:r>
              <a:rPr dirty="0" sz="3000" spc="22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sebesar</a:t>
            </a:r>
            <a:r>
              <a:rPr dirty="0" sz="3000" spc="229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Rp14.000.000,</a:t>
            </a:r>
            <a:r>
              <a:rPr dirty="0" sz="3000" spc="229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Rp102.000.000, </a:t>
            </a:r>
            <a:r>
              <a:rPr dirty="0" sz="3000">
                <a:latin typeface="Calibri"/>
                <a:cs typeface="Calibri"/>
              </a:rPr>
              <a:t>danRp86.000.000,</a:t>
            </a:r>
            <a:r>
              <a:rPr dirty="0" sz="3000" spc="56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Saldo</a:t>
            </a:r>
            <a:r>
              <a:rPr dirty="0" sz="3000" spc="565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kas</a:t>
            </a:r>
            <a:r>
              <a:rPr dirty="0" sz="3000" spc="56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adalah</a:t>
            </a:r>
            <a:r>
              <a:rPr dirty="0" sz="3000" spc="560">
                <a:latin typeface="Calibri"/>
                <a:cs typeface="Calibri"/>
              </a:rPr>
              <a:t>  </a:t>
            </a:r>
            <a:r>
              <a:rPr dirty="0" sz="3000" spc="-10">
                <a:latin typeface="Calibri"/>
                <a:cs typeface="Calibri"/>
              </a:rPr>
              <a:t>sebesar </a:t>
            </a:r>
            <a:r>
              <a:rPr dirty="0" sz="3000">
                <a:latin typeface="Calibri"/>
                <a:cs typeface="Calibri"/>
              </a:rPr>
              <a:t>Rp65.000.000,</a:t>
            </a:r>
            <a:r>
              <a:rPr dirty="0" sz="3000" spc="40">
                <a:latin typeface="Calibri"/>
                <a:cs typeface="Calibri"/>
              </a:rPr>
              <a:t>  </a:t>
            </a:r>
            <a:r>
              <a:rPr dirty="0" sz="3000">
                <a:latin typeface="Calibri"/>
                <a:cs typeface="Calibri"/>
              </a:rPr>
              <a:t>nilai</a:t>
            </a:r>
            <a:r>
              <a:rPr dirty="0" sz="3000" spc="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buku</a:t>
            </a:r>
            <a:r>
              <a:rPr dirty="0" sz="3000" spc="3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aset</a:t>
            </a:r>
            <a:r>
              <a:rPr dirty="0" sz="3000" spc="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non‐kas</a:t>
            </a:r>
            <a:r>
              <a:rPr dirty="0" sz="3000" spc="3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berjumlah </a:t>
            </a:r>
            <a:r>
              <a:rPr dirty="0" sz="3000">
                <a:latin typeface="Calibri"/>
                <a:cs typeface="Calibri"/>
              </a:rPr>
              <a:t>Rp167.000.000,</a:t>
            </a:r>
            <a:r>
              <a:rPr dirty="0" sz="3000" spc="465">
                <a:latin typeface="Calibri"/>
                <a:cs typeface="Calibri"/>
              </a:rPr>
              <a:t>   </a:t>
            </a:r>
            <a:r>
              <a:rPr dirty="0" sz="3000" spc="-25">
                <a:latin typeface="Calibri"/>
                <a:cs typeface="Calibri"/>
              </a:rPr>
              <a:t>dan</a:t>
            </a:r>
            <a:r>
              <a:rPr dirty="0" sz="3000">
                <a:latin typeface="Calibri"/>
                <a:cs typeface="Calibri"/>
              </a:rPr>
              <a:t>	liabilitas</a:t>
            </a:r>
            <a:r>
              <a:rPr dirty="0" sz="3000" spc="475">
                <a:latin typeface="Calibri"/>
                <a:cs typeface="Calibri"/>
              </a:rPr>
              <a:t>   </a:t>
            </a:r>
            <a:r>
              <a:rPr dirty="0" sz="3000" spc="-10">
                <a:latin typeface="Calibri"/>
                <a:cs typeface="Calibri"/>
              </a:rPr>
              <a:t>berjumlah </a:t>
            </a:r>
            <a:r>
              <a:rPr dirty="0" sz="3000">
                <a:latin typeface="Calibri"/>
                <a:cs typeface="Calibri"/>
              </a:rPr>
              <a:t>Rp30.000.000.</a:t>
            </a:r>
            <a:r>
              <a:rPr dirty="0" sz="3000" spc="-4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Para</a:t>
            </a:r>
            <a:r>
              <a:rPr dirty="0" sz="3000" spc="-4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rekan</a:t>
            </a:r>
            <a:r>
              <a:rPr dirty="0" sz="3000" spc="57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membagi</a:t>
            </a:r>
            <a:r>
              <a:rPr dirty="0" sz="3000" spc="-5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laba</a:t>
            </a:r>
            <a:r>
              <a:rPr dirty="0" sz="3000" spc="-5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dan</a:t>
            </a:r>
            <a:r>
              <a:rPr dirty="0" sz="3000" spc="-4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rugi </a:t>
            </a:r>
            <a:r>
              <a:rPr dirty="0" sz="3000">
                <a:latin typeface="Calibri"/>
                <a:cs typeface="Calibri"/>
              </a:rPr>
              <a:t>dengan</a:t>
            </a:r>
            <a:r>
              <a:rPr dirty="0" sz="3000" spc="-12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rasio</a:t>
            </a:r>
            <a:r>
              <a:rPr dirty="0" sz="3000" spc="-9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1:2:2.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05839" y="2001266"/>
            <a:ext cx="8062595" cy="3410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44805" indent="-34480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44805" algn="l"/>
              </a:tabLst>
            </a:pPr>
            <a:r>
              <a:rPr dirty="0" sz="2500" spc="-10" b="1">
                <a:latin typeface="Calibri"/>
                <a:cs typeface="Calibri"/>
              </a:rPr>
              <a:t>Instruksi</a:t>
            </a:r>
            <a:endParaRPr sz="2500">
              <a:latin typeface="Calibri"/>
              <a:cs typeface="Calibri"/>
            </a:endParaRPr>
          </a:p>
          <a:p>
            <a:pPr algn="just" marL="511175" marR="8255" indent="-511809">
              <a:lnSpc>
                <a:spcPct val="80000"/>
              </a:lnSpc>
              <a:spcBef>
                <a:spcPts val="600"/>
              </a:spcBef>
              <a:buAutoNum type="arabicPeriod"/>
              <a:tabLst>
                <a:tab pos="513715" algn="l"/>
              </a:tabLst>
            </a:pPr>
            <a:r>
              <a:rPr dirty="0" sz="2500">
                <a:latin typeface="Calibri"/>
                <a:cs typeface="Calibri"/>
              </a:rPr>
              <a:t>Siapkan</a:t>
            </a:r>
            <a:r>
              <a:rPr dirty="0" sz="2500" spc="4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laporan</a:t>
            </a:r>
            <a:r>
              <a:rPr dirty="0" sz="2500" spc="49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likuidasi</a:t>
            </a:r>
            <a:r>
              <a:rPr dirty="0" sz="2500" spc="4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persekutuan.</a:t>
            </a:r>
            <a:r>
              <a:rPr dirty="0" sz="2500" spc="49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49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mencakup </a:t>
            </a:r>
            <a:r>
              <a:rPr dirty="0" sz="2500" spc="-10">
                <a:latin typeface="Calibri"/>
                <a:cs typeface="Calibri"/>
              </a:rPr>
              <a:t>	</a:t>
            </a:r>
            <a:r>
              <a:rPr dirty="0" sz="2500">
                <a:latin typeface="Calibri"/>
                <a:cs typeface="Calibri"/>
              </a:rPr>
              <a:t>periode</a:t>
            </a:r>
            <a:r>
              <a:rPr dirty="0" sz="2500" spc="2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3</a:t>
            </a:r>
            <a:r>
              <a:rPr dirty="0" sz="2500" spc="2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sampai</a:t>
            </a:r>
            <a:r>
              <a:rPr dirty="0" sz="2500" spc="2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29</a:t>
            </a:r>
            <a:r>
              <a:rPr dirty="0" sz="2500" spc="2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Agustus</a:t>
            </a:r>
            <a:r>
              <a:rPr dirty="0" sz="2500" spc="2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2014</a:t>
            </a:r>
            <a:r>
              <a:rPr dirty="0" sz="2500" spc="2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27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masing‐masing </a:t>
            </a:r>
            <a:r>
              <a:rPr dirty="0" sz="2500" spc="-10">
                <a:latin typeface="Calibri"/>
                <a:cs typeface="Calibri"/>
              </a:rPr>
              <a:t>	</a:t>
            </a:r>
            <a:r>
              <a:rPr dirty="0" sz="2500">
                <a:latin typeface="Calibri"/>
                <a:cs typeface="Calibri"/>
              </a:rPr>
              <a:t>asumsi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berikut</a:t>
            </a:r>
            <a:r>
              <a:rPr dirty="0" sz="2500" spc="-6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ini.</a:t>
            </a:r>
            <a:endParaRPr sz="2500">
              <a:latin typeface="Calibri"/>
              <a:cs typeface="Calibri"/>
            </a:endParaRPr>
          </a:p>
          <a:p>
            <a:pPr algn="just" lvl="1" marL="914400" marR="5080" indent="-514984">
              <a:lnSpc>
                <a:spcPct val="80000"/>
              </a:lnSpc>
              <a:spcBef>
                <a:spcPts val="540"/>
              </a:spcBef>
              <a:buAutoNum type="alphaLcPeriod"/>
              <a:tabLst>
                <a:tab pos="914400" algn="l"/>
              </a:tabLst>
            </a:pPr>
            <a:r>
              <a:rPr dirty="0" sz="2200">
                <a:latin typeface="Calibri"/>
                <a:cs typeface="Calibri"/>
              </a:rPr>
              <a:t>Seluruh</a:t>
            </a:r>
            <a:r>
              <a:rPr dirty="0" sz="2200" spc="1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11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non‐kas</a:t>
            </a:r>
            <a:r>
              <a:rPr dirty="0" sz="2200" spc="10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dijual</a:t>
            </a:r>
            <a:r>
              <a:rPr dirty="0" sz="2200" spc="11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seharga</a:t>
            </a:r>
            <a:r>
              <a:rPr dirty="0" sz="2200" spc="10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Rp217.000.000</a:t>
            </a:r>
            <a:r>
              <a:rPr dirty="0" sz="2200" spc="10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secara </a:t>
            </a:r>
            <a:r>
              <a:rPr dirty="0" sz="2200">
                <a:latin typeface="Calibri"/>
                <a:cs typeface="Calibri"/>
              </a:rPr>
              <a:t>tunai,</a:t>
            </a:r>
            <a:r>
              <a:rPr dirty="0" sz="2200" spc="3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kreditur</a:t>
            </a:r>
            <a:r>
              <a:rPr dirty="0" sz="2200" spc="3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dibayar,</a:t>
            </a:r>
            <a:r>
              <a:rPr dirty="0" sz="2200" spc="3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3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sisa</a:t>
            </a:r>
            <a:r>
              <a:rPr dirty="0" sz="2200" spc="3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kas</a:t>
            </a:r>
            <a:r>
              <a:rPr dirty="0" sz="2200" spc="3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dibagikan</a:t>
            </a:r>
            <a:r>
              <a:rPr dirty="0" sz="2200" spc="3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kepada</a:t>
            </a:r>
            <a:r>
              <a:rPr dirty="0" sz="2200" spc="36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para </a:t>
            </a:r>
            <a:r>
              <a:rPr dirty="0" sz="2200" spc="-10">
                <a:latin typeface="Calibri"/>
                <a:cs typeface="Calibri"/>
              </a:rPr>
              <a:t>rekan.</a:t>
            </a:r>
            <a:endParaRPr sz="2200">
              <a:latin typeface="Calibri"/>
              <a:cs typeface="Calibri"/>
            </a:endParaRPr>
          </a:p>
          <a:p>
            <a:pPr algn="just" lvl="1" marL="913765" marR="6985" indent="-514350">
              <a:lnSpc>
                <a:spcPct val="80000"/>
              </a:lnSpc>
              <a:spcBef>
                <a:spcPts val="530"/>
              </a:spcBef>
              <a:buAutoNum type="alphaLcPeriod"/>
              <a:tabLst>
                <a:tab pos="913765" algn="l"/>
                <a:tab pos="915035" algn="l"/>
              </a:tabLst>
            </a:pPr>
            <a:r>
              <a:rPr dirty="0" sz="2200">
                <a:latin typeface="Calibri"/>
                <a:cs typeface="Calibri"/>
              </a:rPr>
              <a:t>	Seluruh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aset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non‐kas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dijual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seharga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Rp72.000.000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secara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tunai, </a:t>
            </a:r>
            <a:r>
              <a:rPr dirty="0" sz="2200">
                <a:latin typeface="Calibri"/>
                <a:cs typeface="Calibri"/>
              </a:rPr>
              <a:t>kreditur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dibayar,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saldo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25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debit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membayar </a:t>
            </a:r>
            <a:r>
              <a:rPr dirty="0" sz="2200">
                <a:latin typeface="Calibri"/>
                <a:cs typeface="Calibri"/>
              </a:rPr>
              <a:t>jumlah</a:t>
            </a:r>
            <a:r>
              <a:rPr dirty="0" sz="2200" spc="21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2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terutang</a:t>
            </a:r>
            <a:r>
              <a:rPr dirty="0" sz="2200" spc="2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kepada</a:t>
            </a:r>
            <a:r>
              <a:rPr dirty="0" sz="2200" spc="2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persekutuan,</a:t>
            </a:r>
            <a:r>
              <a:rPr dirty="0" sz="2200" spc="2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22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sisa</a:t>
            </a:r>
            <a:r>
              <a:rPr dirty="0" sz="2200" spc="215">
                <a:latin typeface="Calibri"/>
                <a:cs typeface="Calibri"/>
              </a:rPr>
              <a:t>  </a:t>
            </a:r>
            <a:r>
              <a:rPr dirty="0" sz="2200" spc="-25">
                <a:latin typeface="Calibri"/>
                <a:cs typeface="Calibri"/>
              </a:rPr>
              <a:t>kas </a:t>
            </a:r>
            <a:r>
              <a:rPr dirty="0" sz="2200">
                <a:latin typeface="Calibri"/>
                <a:cs typeface="Calibri"/>
              </a:rPr>
              <a:t>dibagikan</a:t>
            </a:r>
            <a:r>
              <a:rPr dirty="0" sz="2200" spc="-1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kepada</a:t>
            </a:r>
            <a:r>
              <a:rPr dirty="0" sz="2200" spc="-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para</a:t>
            </a:r>
            <a:r>
              <a:rPr dirty="0" sz="2200" spc="-9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rekan.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5384546"/>
            <a:ext cx="4601845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6415" algn="l"/>
                <a:tab pos="1678305" algn="l"/>
                <a:tab pos="2740660" algn="l"/>
                <a:tab pos="3633470" algn="l"/>
              </a:tabLst>
            </a:pPr>
            <a:r>
              <a:rPr dirty="0" sz="2500" spc="-25">
                <a:latin typeface="Calibri"/>
                <a:cs typeface="Calibri"/>
              </a:rPr>
              <a:t>2.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Dengan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asumsi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rekan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dengan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907178" y="5384546"/>
            <a:ext cx="3154045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91920" algn="l"/>
                <a:tab pos="2373630" algn="l"/>
                <a:tab pos="2781935" algn="l"/>
              </a:tabLst>
            </a:pPr>
            <a:r>
              <a:rPr dirty="0" sz="2500" spc="-10">
                <a:latin typeface="Calibri"/>
                <a:cs typeface="Calibri"/>
              </a:rPr>
              <a:t>defisiensi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modal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25">
                <a:latin typeface="Calibri"/>
                <a:cs typeface="Calibri"/>
              </a:rPr>
              <a:t>di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25">
                <a:latin typeface="Calibri"/>
                <a:cs typeface="Calibri"/>
              </a:rPr>
              <a:t>(b)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1507488" y="5689335"/>
            <a:ext cx="7556500" cy="10166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just" marL="12700" marR="5080">
              <a:lnSpc>
                <a:spcPts val="2400"/>
              </a:lnSpc>
              <a:spcBef>
                <a:spcPts val="680"/>
              </a:spcBef>
            </a:pPr>
            <a:r>
              <a:rPr dirty="0" sz="2500">
                <a:latin typeface="Calibri"/>
                <a:cs typeface="Calibri"/>
              </a:rPr>
              <a:t>mengalami</a:t>
            </a:r>
            <a:r>
              <a:rPr dirty="0" sz="2500" spc="3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pailit</a:t>
            </a:r>
            <a:r>
              <a:rPr dirty="0" sz="2500" spc="3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3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tidak</a:t>
            </a:r>
            <a:r>
              <a:rPr dirty="0" sz="2500" spc="3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dapat</a:t>
            </a:r>
            <a:r>
              <a:rPr dirty="0" sz="2500" spc="3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membayar</a:t>
            </a:r>
            <a:r>
              <a:rPr dirty="0" sz="2500" spc="39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defisiensi. </a:t>
            </a:r>
            <a:r>
              <a:rPr dirty="0" sz="2500">
                <a:latin typeface="Calibri"/>
                <a:cs typeface="Calibri"/>
              </a:rPr>
              <a:t>Buatlah</a:t>
            </a:r>
            <a:r>
              <a:rPr dirty="0" sz="2500" spc="3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ayat</a:t>
            </a:r>
            <a:r>
              <a:rPr dirty="0" sz="2500" spc="3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jurnal</a:t>
            </a:r>
            <a:r>
              <a:rPr dirty="0" sz="2500" spc="34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untuk</a:t>
            </a:r>
            <a:r>
              <a:rPr dirty="0" sz="2500" spc="3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(a)</a:t>
            </a:r>
            <a:r>
              <a:rPr dirty="0" sz="2500" spc="34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mengalokasikan</a:t>
            </a:r>
            <a:r>
              <a:rPr dirty="0" sz="2500" spc="340">
                <a:latin typeface="Calibri"/>
                <a:cs typeface="Calibri"/>
              </a:rPr>
              <a:t>  </a:t>
            </a:r>
            <a:r>
              <a:rPr dirty="0" sz="2500" spc="-10">
                <a:latin typeface="Calibri"/>
                <a:cs typeface="Calibri"/>
              </a:rPr>
              <a:t>defisiensi </a:t>
            </a:r>
            <a:r>
              <a:rPr dirty="0" sz="2500">
                <a:latin typeface="Calibri"/>
                <a:cs typeface="Calibri"/>
              </a:rPr>
              <a:t>rekan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(b)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mendistribusikan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kas</a:t>
            </a:r>
            <a:r>
              <a:rPr dirty="0" sz="2500" spc="-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yang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tersisa.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8137" rIns="0" bIns="0" rtlCol="0" vert="horz">
            <a:spAutoFit/>
          </a:bodyPr>
          <a:lstStyle/>
          <a:p>
            <a:pPr marL="1940560">
              <a:lnSpc>
                <a:spcPct val="100000"/>
              </a:lnSpc>
              <a:spcBef>
                <a:spcPts val="95"/>
              </a:spcBef>
            </a:pPr>
            <a:r>
              <a:rPr dirty="0"/>
              <a:t>Kasus</a:t>
            </a:r>
            <a:r>
              <a:rPr dirty="0" spc="-105"/>
              <a:t> </a:t>
            </a:r>
            <a:r>
              <a:rPr dirty="0"/>
              <a:t>dan</a:t>
            </a:r>
            <a:r>
              <a:rPr dirty="0" spc="-90"/>
              <a:t> </a:t>
            </a:r>
            <a:r>
              <a:rPr dirty="0" spc="-10"/>
              <a:t>Proyek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just" marL="351790" indent="-33909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1790" algn="l"/>
              </a:tabLst>
            </a:pPr>
            <a:r>
              <a:rPr dirty="0" b="0">
                <a:latin typeface="Calibri"/>
                <a:cs typeface="Calibri"/>
              </a:rPr>
              <a:t>KP</a:t>
            </a:r>
            <a:r>
              <a:rPr dirty="0" spc="-5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12‐1</a:t>
            </a:r>
            <a:r>
              <a:rPr dirty="0" spc="-55" b="0">
                <a:latin typeface="Calibri"/>
                <a:cs typeface="Calibri"/>
              </a:rPr>
              <a:t> </a:t>
            </a:r>
            <a:r>
              <a:rPr dirty="0"/>
              <a:t>Perjanjian</a:t>
            </a:r>
            <a:r>
              <a:rPr dirty="0" spc="-35"/>
              <a:t> </a:t>
            </a:r>
            <a:r>
              <a:rPr dirty="0" spc="-10"/>
              <a:t>persekutuan</a:t>
            </a:r>
          </a:p>
          <a:p>
            <a:pPr algn="just" marL="351790" marR="5080" indent="-339090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pc="-10" b="0">
                <a:latin typeface="Calibri"/>
                <a:cs typeface="Calibri"/>
              </a:rPr>
              <a:t>Dr.</a:t>
            </a:r>
            <a:r>
              <a:rPr dirty="0" spc="-25" b="0">
                <a:latin typeface="Calibri"/>
                <a:cs typeface="Calibri"/>
              </a:rPr>
              <a:t> </a:t>
            </a:r>
            <a:r>
              <a:rPr dirty="0" spc="-10" b="0">
                <a:latin typeface="Calibri"/>
                <a:cs typeface="Calibri"/>
              </a:rPr>
              <a:t>Tama</a:t>
            </a:r>
            <a:r>
              <a:rPr dirty="0" spc="-1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Bagus</a:t>
            </a:r>
            <a:r>
              <a:rPr dirty="0" spc="-2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dan</a:t>
            </a:r>
            <a:r>
              <a:rPr dirty="0" spc="-15" b="0">
                <a:latin typeface="Calibri"/>
                <a:cs typeface="Calibri"/>
              </a:rPr>
              <a:t> </a:t>
            </a:r>
            <a:r>
              <a:rPr dirty="0" spc="-10" b="0">
                <a:latin typeface="Calibri"/>
                <a:cs typeface="Calibri"/>
              </a:rPr>
              <a:t>Dr.</a:t>
            </a:r>
            <a:r>
              <a:rPr dirty="0" spc="-2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Janaka</a:t>
            </a:r>
            <a:r>
              <a:rPr dirty="0" spc="-1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Ramayana,</a:t>
            </a:r>
            <a:r>
              <a:rPr dirty="0" spc="-1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merupakan</a:t>
            </a:r>
            <a:r>
              <a:rPr dirty="0" spc="-2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pemilik</a:t>
            </a:r>
            <a:r>
              <a:rPr dirty="0" spc="-2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dua</a:t>
            </a:r>
            <a:r>
              <a:rPr dirty="0" spc="-15" b="0">
                <a:latin typeface="Calibri"/>
                <a:cs typeface="Calibri"/>
              </a:rPr>
              <a:t> </a:t>
            </a:r>
            <a:r>
              <a:rPr dirty="0" spc="-10" b="0">
                <a:latin typeface="Calibri"/>
                <a:cs typeface="Calibri"/>
              </a:rPr>
              <a:t>tempat </a:t>
            </a:r>
            <a:r>
              <a:rPr dirty="0" spc="-10" b="0">
                <a:latin typeface="Calibri"/>
                <a:cs typeface="Calibri"/>
              </a:rPr>
              <a:t>	</a:t>
            </a:r>
            <a:r>
              <a:rPr dirty="0" b="0">
                <a:latin typeface="Calibri"/>
                <a:cs typeface="Calibri"/>
              </a:rPr>
              <a:t>praktik</a:t>
            </a:r>
            <a:r>
              <a:rPr dirty="0" spc="105" b="0">
                <a:latin typeface="Calibri"/>
                <a:cs typeface="Calibri"/>
              </a:rPr>
              <a:t>  </a:t>
            </a:r>
            <a:r>
              <a:rPr dirty="0" b="0">
                <a:latin typeface="Calibri"/>
                <a:cs typeface="Calibri"/>
              </a:rPr>
              <a:t>medis</a:t>
            </a:r>
            <a:r>
              <a:rPr dirty="0" spc="11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yang</a:t>
            </a:r>
            <a:r>
              <a:rPr dirty="0" spc="10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berada</a:t>
            </a:r>
            <a:r>
              <a:rPr dirty="0" spc="114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dalam</a:t>
            </a:r>
            <a:r>
              <a:rPr dirty="0" spc="11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satu</a:t>
            </a:r>
            <a:r>
              <a:rPr dirty="0" spc="10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bangunan.</a:t>
            </a:r>
            <a:r>
              <a:rPr dirty="0" spc="10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Kedua</a:t>
            </a:r>
            <a:r>
              <a:rPr dirty="0" spc="11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dokter</a:t>
            </a:r>
            <a:r>
              <a:rPr dirty="0" spc="110" b="0">
                <a:latin typeface="Calibri"/>
                <a:cs typeface="Calibri"/>
              </a:rPr>
              <a:t> </a:t>
            </a:r>
            <a:r>
              <a:rPr dirty="0" spc="-10" b="0">
                <a:latin typeface="Calibri"/>
                <a:cs typeface="Calibri"/>
              </a:rPr>
              <a:t>tersebut </a:t>
            </a:r>
            <a:r>
              <a:rPr dirty="0" spc="-10" b="0">
                <a:latin typeface="Calibri"/>
                <a:cs typeface="Calibri"/>
              </a:rPr>
              <a:t>	</a:t>
            </a:r>
            <a:r>
              <a:rPr dirty="0" b="0">
                <a:latin typeface="Calibri"/>
                <a:cs typeface="Calibri"/>
              </a:rPr>
              <a:t>menggabungkan</a:t>
            </a:r>
            <a:r>
              <a:rPr dirty="0" spc="295" b="0">
                <a:latin typeface="Calibri"/>
                <a:cs typeface="Calibri"/>
              </a:rPr>
              <a:t>  </a:t>
            </a:r>
            <a:r>
              <a:rPr dirty="0" b="0">
                <a:latin typeface="Calibri"/>
                <a:cs typeface="Calibri"/>
              </a:rPr>
              <a:t>aset</a:t>
            </a:r>
            <a:r>
              <a:rPr dirty="0" spc="300" b="0">
                <a:latin typeface="Calibri"/>
                <a:cs typeface="Calibri"/>
              </a:rPr>
              <a:t>  </a:t>
            </a:r>
            <a:r>
              <a:rPr dirty="0" b="0">
                <a:latin typeface="Calibri"/>
                <a:cs typeface="Calibri"/>
              </a:rPr>
              <a:t>dan</a:t>
            </a:r>
            <a:r>
              <a:rPr dirty="0" spc="300" b="0">
                <a:latin typeface="Calibri"/>
                <a:cs typeface="Calibri"/>
              </a:rPr>
              <a:t>    </a:t>
            </a:r>
            <a:r>
              <a:rPr dirty="0" b="0">
                <a:latin typeface="Calibri"/>
                <a:cs typeface="Calibri"/>
              </a:rPr>
              <a:t>liabilitas</a:t>
            </a:r>
            <a:r>
              <a:rPr dirty="0" spc="300" b="0">
                <a:latin typeface="Calibri"/>
                <a:cs typeface="Calibri"/>
              </a:rPr>
              <a:t>  </a:t>
            </a:r>
            <a:r>
              <a:rPr dirty="0" b="0">
                <a:latin typeface="Calibri"/>
                <a:cs typeface="Calibri"/>
              </a:rPr>
              <a:t>kedua</a:t>
            </a:r>
            <a:r>
              <a:rPr dirty="0" spc="295" b="0">
                <a:latin typeface="Calibri"/>
                <a:cs typeface="Calibri"/>
              </a:rPr>
              <a:t>  </a:t>
            </a:r>
            <a:r>
              <a:rPr dirty="0" b="0">
                <a:latin typeface="Calibri"/>
                <a:cs typeface="Calibri"/>
              </a:rPr>
              <a:t>usaha</a:t>
            </a:r>
            <a:r>
              <a:rPr dirty="0" spc="300" b="0">
                <a:latin typeface="Calibri"/>
                <a:cs typeface="Calibri"/>
              </a:rPr>
              <a:t>  </a:t>
            </a:r>
            <a:r>
              <a:rPr dirty="0" b="0">
                <a:latin typeface="Calibri"/>
                <a:cs typeface="Calibri"/>
              </a:rPr>
              <a:t>tersebut</a:t>
            </a:r>
            <a:r>
              <a:rPr dirty="0" spc="300" b="0">
                <a:latin typeface="Calibri"/>
                <a:cs typeface="Calibri"/>
              </a:rPr>
              <a:t>  </a:t>
            </a:r>
            <a:r>
              <a:rPr dirty="0" spc="-10" b="0">
                <a:latin typeface="Calibri"/>
                <a:cs typeface="Calibri"/>
              </a:rPr>
              <a:t>untuk </a:t>
            </a:r>
            <a:r>
              <a:rPr dirty="0" spc="-10" b="0">
                <a:latin typeface="Calibri"/>
                <a:cs typeface="Calibri"/>
              </a:rPr>
              <a:t>	</a:t>
            </a:r>
            <a:r>
              <a:rPr dirty="0" b="0">
                <a:latin typeface="Calibri"/>
                <a:cs typeface="Calibri"/>
              </a:rPr>
              <a:t>membentuk</a:t>
            </a:r>
            <a:r>
              <a:rPr dirty="0" spc="70" b="0">
                <a:latin typeface="Calibri"/>
                <a:cs typeface="Calibri"/>
              </a:rPr>
              <a:t>  </a:t>
            </a:r>
            <a:r>
              <a:rPr dirty="0" b="0">
                <a:latin typeface="Calibri"/>
                <a:cs typeface="Calibri"/>
              </a:rPr>
              <a:t>sebuah</a:t>
            </a:r>
            <a:r>
              <a:rPr dirty="0" spc="75" b="0">
                <a:latin typeface="Calibri"/>
                <a:cs typeface="Calibri"/>
              </a:rPr>
              <a:t>  </a:t>
            </a:r>
            <a:r>
              <a:rPr dirty="0" b="0">
                <a:latin typeface="Calibri"/>
                <a:cs typeface="Calibri"/>
              </a:rPr>
              <a:t>persekutuan.</a:t>
            </a:r>
            <a:r>
              <a:rPr dirty="0" spc="75" b="0">
                <a:latin typeface="Calibri"/>
                <a:cs typeface="Calibri"/>
              </a:rPr>
              <a:t>  </a:t>
            </a:r>
            <a:r>
              <a:rPr dirty="0" b="0">
                <a:latin typeface="Calibri"/>
                <a:cs typeface="Calibri"/>
              </a:rPr>
              <a:t>Perjanjian</a:t>
            </a:r>
            <a:r>
              <a:rPr dirty="0" spc="75" b="0">
                <a:latin typeface="Calibri"/>
                <a:cs typeface="Calibri"/>
              </a:rPr>
              <a:t>  </a:t>
            </a:r>
            <a:r>
              <a:rPr dirty="0" b="0">
                <a:latin typeface="Calibri"/>
                <a:cs typeface="Calibri"/>
              </a:rPr>
              <a:t>persekutuan</a:t>
            </a:r>
            <a:r>
              <a:rPr dirty="0" spc="75" b="0">
                <a:latin typeface="Calibri"/>
                <a:cs typeface="Calibri"/>
              </a:rPr>
              <a:t>  </a:t>
            </a:r>
            <a:r>
              <a:rPr dirty="0" spc="-10" b="0">
                <a:latin typeface="Calibri"/>
                <a:cs typeface="Calibri"/>
              </a:rPr>
              <a:t>menyatakan </a:t>
            </a:r>
            <a:r>
              <a:rPr dirty="0" spc="-10" b="0">
                <a:latin typeface="Calibri"/>
                <a:cs typeface="Calibri"/>
              </a:rPr>
              <a:t>	</a:t>
            </a:r>
            <a:r>
              <a:rPr dirty="0" b="0">
                <a:latin typeface="Calibri"/>
                <a:cs typeface="Calibri"/>
              </a:rPr>
              <a:t>bahwa</a:t>
            </a:r>
            <a:r>
              <a:rPr dirty="0" spc="16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pembagian</a:t>
            </a:r>
            <a:r>
              <a:rPr dirty="0" spc="16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laba</a:t>
            </a:r>
            <a:r>
              <a:rPr dirty="0" spc="15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antara</a:t>
            </a:r>
            <a:r>
              <a:rPr dirty="0" spc="16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kedua</a:t>
            </a:r>
            <a:r>
              <a:rPr dirty="0" spc="15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dokter</a:t>
            </a:r>
            <a:r>
              <a:rPr dirty="0" spc="15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tersebut</a:t>
            </a:r>
            <a:r>
              <a:rPr dirty="0" spc="165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sama</a:t>
            </a:r>
            <a:r>
              <a:rPr dirty="0" spc="160" b="0">
                <a:latin typeface="Calibri"/>
                <a:cs typeface="Calibri"/>
              </a:rPr>
              <a:t> </a:t>
            </a:r>
            <a:r>
              <a:rPr dirty="0" b="0">
                <a:latin typeface="Calibri"/>
                <a:cs typeface="Calibri"/>
              </a:rPr>
              <a:t>rata.</a:t>
            </a:r>
            <a:r>
              <a:rPr dirty="0" spc="155" b="0">
                <a:latin typeface="Calibri"/>
                <a:cs typeface="Calibri"/>
              </a:rPr>
              <a:t> </a:t>
            </a:r>
            <a:r>
              <a:rPr dirty="0" spc="-10" b="0">
                <a:latin typeface="Calibri"/>
                <a:cs typeface="Calibri"/>
              </a:rPr>
              <a:t>Setelah </a:t>
            </a:r>
            <a:r>
              <a:rPr dirty="0" spc="-10" b="0">
                <a:latin typeface="Calibri"/>
                <a:cs typeface="Calibri"/>
              </a:rPr>
              <a:t>	</a:t>
            </a:r>
            <a:r>
              <a:rPr dirty="0" b="0">
                <a:latin typeface="Calibri"/>
                <a:cs typeface="Calibri"/>
              </a:rPr>
              <a:t>beberapa</a:t>
            </a:r>
            <a:r>
              <a:rPr dirty="0" spc="260" b="0">
                <a:latin typeface="Calibri"/>
                <a:cs typeface="Calibri"/>
              </a:rPr>
              <a:t>  </a:t>
            </a:r>
            <a:r>
              <a:rPr dirty="0" b="0">
                <a:latin typeface="Calibri"/>
                <a:cs typeface="Calibri"/>
              </a:rPr>
              <a:t>bulan,</a:t>
            </a:r>
            <a:r>
              <a:rPr dirty="0" spc="265" b="0">
                <a:latin typeface="Calibri"/>
                <a:cs typeface="Calibri"/>
              </a:rPr>
              <a:t>  </a:t>
            </a:r>
            <a:r>
              <a:rPr dirty="0" b="0">
                <a:latin typeface="Calibri"/>
                <a:cs typeface="Calibri"/>
              </a:rPr>
              <a:t>berikut</a:t>
            </a:r>
            <a:r>
              <a:rPr dirty="0" spc="270" b="0">
                <a:latin typeface="Calibri"/>
                <a:cs typeface="Calibri"/>
              </a:rPr>
              <a:t>  </a:t>
            </a:r>
            <a:r>
              <a:rPr dirty="0" b="0">
                <a:latin typeface="Calibri"/>
                <a:cs typeface="Calibri"/>
              </a:rPr>
              <a:t>adalah</a:t>
            </a:r>
            <a:r>
              <a:rPr dirty="0" spc="265" b="0">
                <a:latin typeface="Calibri"/>
                <a:cs typeface="Calibri"/>
              </a:rPr>
              <a:t>  </a:t>
            </a:r>
            <a:r>
              <a:rPr dirty="0" b="0">
                <a:latin typeface="Calibri"/>
                <a:cs typeface="Calibri"/>
              </a:rPr>
              <a:t>kutipan</a:t>
            </a:r>
            <a:r>
              <a:rPr dirty="0" spc="265" b="0">
                <a:latin typeface="Calibri"/>
                <a:cs typeface="Calibri"/>
              </a:rPr>
              <a:t>  </a:t>
            </a:r>
            <a:r>
              <a:rPr dirty="0" b="0">
                <a:latin typeface="Calibri"/>
                <a:cs typeface="Calibri"/>
              </a:rPr>
              <a:t>percakapan</a:t>
            </a:r>
            <a:r>
              <a:rPr dirty="0" spc="265" b="0">
                <a:latin typeface="Calibri"/>
                <a:cs typeface="Calibri"/>
              </a:rPr>
              <a:t>  </a:t>
            </a:r>
            <a:r>
              <a:rPr dirty="0" b="0">
                <a:latin typeface="Calibri"/>
                <a:cs typeface="Calibri"/>
              </a:rPr>
              <a:t>kedua</a:t>
            </a:r>
            <a:r>
              <a:rPr dirty="0" spc="265" b="0">
                <a:latin typeface="Calibri"/>
                <a:cs typeface="Calibri"/>
              </a:rPr>
              <a:t>  </a:t>
            </a:r>
            <a:r>
              <a:rPr dirty="0" spc="-10" b="0">
                <a:latin typeface="Calibri"/>
                <a:cs typeface="Calibri"/>
              </a:rPr>
              <a:t>dokter 	tersebut:</a:t>
            </a:r>
          </a:p>
          <a:p>
            <a:pPr algn="just" lvl="1" marL="755650" marR="6350" indent="-285750">
              <a:lnSpc>
                <a:spcPct val="80000"/>
              </a:lnSpc>
              <a:spcBef>
                <a:spcPts val="455"/>
              </a:spcBef>
              <a:buFont typeface="Arial MT"/>
              <a:buChar char="–"/>
              <a:tabLst>
                <a:tab pos="755650" algn="l"/>
              </a:tabLst>
            </a:pPr>
            <a:r>
              <a:rPr dirty="0" sz="1800">
                <a:latin typeface="Calibri"/>
                <a:cs typeface="Calibri"/>
              </a:rPr>
              <a:t>Bagus:</a:t>
            </a:r>
            <a:r>
              <a:rPr dirty="0" sz="1800" spc="1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Saya</a:t>
            </a:r>
            <a:r>
              <a:rPr dirty="0" sz="1800" spc="1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melihat</a:t>
            </a:r>
            <a:r>
              <a:rPr dirty="0" sz="1800" spc="1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beberapa</a:t>
            </a:r>
            <a:r>
              <a:rPr dirty="0" sz="1800" spc="1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bulan</a:t>
            </a:r>
            <a:r>
              <a:rPr dirty="0" sz="1800" spc="1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terakhir,</a:t>
            </a:r>
            <a:r>
              <a:rPr dirty="0" sz="1800" spc="1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jumlah</a:t>
            </a:r>
            <a:r>
              <a:rPr dirty="0" sz="1800" spc="1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pasien</a:t>
            </a:r>
            <a:r>
              <a:rPr dirty="0" sz="1800" spc="1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Anda</a:t>
            </a:r>
            <a:r>
              <a:rPr dirty="0" sz="1800" spc="17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menurun. </a:t>
            </a:r>
            <a:r>
              <a:rPr dirty="0" sz="1800">
                <a:latin typeface="Calibri"/>
                <a:cs typeface="Calibri"/>
              </a:rPr>
              <a:t>Ketika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kita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mendirikan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persekutuan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ini,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kita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berharap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akan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mendapat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jumlah </a:t>
            </a:r>
            <a:r>
              <a:rPr dirty="0" sz="1800">
                <a:latin typeface="Calibri"/>
                <a:cs typeface="Calibri"/>
              </a:rPr>
              <a:t>pasien</a:t>
            </a:r>
            <a:r>
              <a:rPr dirty="0" sz="1800" spc="35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35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sama</a:t>
            </a:r>
            <a:r>
              <a:rPr dirty="0" sz="1800" spc="35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setiap</a:t>
            </a:r>
            <a:r>
              <a:rPr dirty="0" sz="1800" spc="35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minggu.</a:t>
            </a:r>
            <a:r>
              <a:rPr dirty="0" sz="1800" spc="35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Namun,</a:t>
            </a:r>
            <a:r>
              <a:rPr dirty="0" sz="1800" spc="35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sekarang</a:t>
            </a:r>
            <a:r>
              <a:rPr dirty="0" sz="1800" spc="350">
                <a:latin typeface="Calibri"/>
                <a:cs typeface="Calibri"/>
              </a:rPr>
              <a:t>  </a:t>
            </a:r>
            <a:r>
              <a:rPr dirty="0" sz="1800">
                <a:latin typeface="Calibri"/>
                <a:cs typeface="Calibri"/>
              </a:rPr>
              <a:t>catatan</a:t>
            </a:r>
            <a:r>
              <a:rPr dirty="0" sz="1800" spc="350">
                <a:latin typeface="Calibri"/>
                <a:cs typeface="Calibri"/>
              </a:rPr>
              <a:t>  </a:t>
            </a:r>
            <a:r>
              <a:rPr dirty="0" sz="1800" spc="-10">
                <a:latin typeface="Calibri"/>
                <a:cs typeface="Calibri"/>
              </a:rPr>
              <a:t>pasien </a:t>
            </a:r>
            <a:r>
              <a:rPr dirty="0" sz="1800">
                <a:latin typeface="Calibri"/>
                <a:cs typeface="Calibri"/>
              </a:rPr>
              <a:t>menunjukkan</a:t>
            </a:r>
            <a:r>
              <a:rPr dirty="0" sz="1800" spc="1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bahwa</a:t>
            </a:r>
            <a:r>
              <a:rPr dirty="0" sz="1800" spc="1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pasien</a:t>
            </a:r>
            <a:r>
              <a:rPr dirty="0" sz="1800" spc="1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Anda</a:t>
            </a:r>
            <a:r>
              <a:rPr dirty="0" sz="1800" spc="1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separuh</a:t>
            </a:r>
            <a:r>
              <a:rPr dirty="0" sz="1800" spc="1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pasien</a:t>
            </a:r>
            <a:r>
              <a:rPr dirty="0" sz="1800" spc="1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saya.</a:t>
            </a:r>
            <a:r>
              <a:rPr dirty="0" sz="1800" spc="1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Apakah</a:t>
            </a:r>
            <a:r>
              <a:rPr dirty="0" sz="1800" spc="1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ada</a:t>
            </a:r>
            <a:r>
              <a:rPr dirty="0" sz="1800" spc="1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masalah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saya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harus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tahu?</a:t>
            </a:r>
            <a:endParaRPr sz="1800">
              <a:latin typeface="Calibri"/>
              <a:cs typeface="Calibri"/>
            </a:endParaRPr>
          </a:p>
          <a:p>
            <a:pPr algn="just" lvl="1" marL="755015" marR="5715" indent="-285750">
              <a:lnSpc>
                <a:spcPct val="80000"/>
              </a:lnSpc>
              <a:spcBef>
                <a:spcPts val="434"/>
              </a:spcBef>
              <a:buFont typeface="Arial MT"/>
              <a:buChar char="–"/>
              <a:tabLst>
                <a:tab pos="755015" algn="l"/>
              </a:tabLst>
            </a:pPr>
            <a:r>
              <a:rPr dirty="0" sz="1800">
                <a:latin typeface="Calibri"/>
                <a:cs typeface="Calibri"/>
              </a:rPr>
              <a:t>Rama: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Tidak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ada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masalah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yang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terjadi.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Ketika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saya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bekerja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sendiri,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saya</a:t>
            </a:r>
            <a:r>
              <a:rPr dirty="0" sz="1800" spc="-10">
                <a:latin typeface="Calibri"/>
                <a:cs typeface="Calibri"/>
              </a:rPr>
              <a:t> benar‐ </a:t>
            </a:r>
            <a:r>
              <a:rPr dirty="0" sz="1800">
                <a:latin typeface="Calibri"/>
                <a:cs typeface="Calibri"/>
              </a:rPr>
              <a:t>benar</a:t>
            </a:r>
            <a:r>
              <a:rPr dirty="0" sz="1800" spc="3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bekerja</a:t>
            </a:r>
            <a:r>
              <a:rPr dirty="0" sz="1800" spc="3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berjam‐jam.</a:t>
            </a:r>
            <a:r>
              <a:rPr dirty="0" sz="1800" spc="3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Salah</a:t>
            </a:r>
            <a:r>
              <a:rPr dirty="0" sz="1800" spc="3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satu</a:t>
            </a:r>
            <a:r>
              <a:rPr dirty="0" sz="1800" spc="3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alasan</a:t>
            </a:r>
            <a:r>
              <a:rPr dirty="0" sz="1800" spc="3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saya</a:t>
            </a:r>
            <a:r>
              <a:rPr dirty="0" sz="1800" spc="3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mendirikan</a:t>
            </a:r>
            <a:r>
              <a:rPr dirty="0" sz="1800" spc="36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persekutuan </a:t>
            </a:r>
            <a:r>
              <a:rPr dirty="0" sz="1800">
                <a:latin typeface="Calibri"/>
                <a:cs typeface="Calibri"/>
              </a:rPr>
              <a:t>adalah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untuk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lebih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menikmati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hidup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saya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sedikit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beristirahat.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450339" y="2005076"/>
            <a:ext cx="7616190" cy="309816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algn="just" marL="296545" marR="5080" indent="-284480">
              <a:lnSpc>
                <a:spcPct val="80000"/>
              </a:lnSpc>
              <a:spcBef>
                <a:spcPts val="675"/>
              </a:spcBef>
              <a:buFont typeface="Arial MT"/>
              <a:buChar char="–"/>
              <a:tabLst>
                <a:tab pos="297815" algn="l"/>
              </a:tabLst>
            </a:pPr>
            <a:r>
              <a:rPr dirty="0" sz="2400">
                <a:latin typeface="Calibri"/>
                <a:cs typeface="Calibri"/>
              </a:rPr>
              <a:t>Bagus:</a:t>
            </a:r>
            <a:r>
              <a:rPr dirty="0" sz="2400" spc="50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Saya</a:t>
            </a:r>
            <a:r>
              <a:rPr dirty="0" sz="2400" spc="5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tau.</a:t>
            </a:r>
            <a:r>
              <a:rPr dirty="0" sz="2400" spc="50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Jadi,</a:t>
            </a:r>
            <a:r>
              <a:rPr dirty="0" sz="2400" spc="509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saya</a:t>
            </a:r>
            <a:r>
              <a:rPr dirty="0" sz="2400" spc="509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berpikir</a:t>
            </a:r>
            <a:r>
              <a:rPr dirty="0" sz="2400" spc="509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bahwa</a:t>
            </a:r>
            <a:r>
              <a:rPr dirty="0" sz="2400" spc="5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saya</a:t>
            </a:r>
            <a:r>
              <a:rPr dirty="0" sz="2400" spc="509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sedang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berkerja</a:t>
            </a:r>
            <a:r>
              <a:rPr dirty="0" sz="2400" spc="2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sangat</a:t>
            </a:r>
            <a:r>
              <a:rPr dirty="0" sz="2400" spc="2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keras</a:t>
            </a:r>
            <a:r>
              <a:rPr dirty="0" sz="2400" spc="28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seperti</a:t>
            </a:r>
            <a:r>
              <a:rPr dirty="0" sz="2400" spc="2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ketika</a:t>
            </a:r>
            <a:r>
              <a:rPr dirty="0" sz="2400" spc="2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saya</a:t>
            </a:r>
            <a:r>
              <a:rPr dirty="0" sz="2400" spc="2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bekerja</a:t>
            </a:r>
            <a:r>
              <a:rPr dirty="0" sz="2400" spc="28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sendiri,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tetapi</a:t>
            </a:r>
            <a:r>
              <a:rPr dirty="0" sz="2400" spc="2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mendapatkan</a:t>
            </a:r>
            <a:r>
              <a:rPr dirty="0" sz="2400" spc="2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sedikit</a:t>
            </a:r>
            <a:r>
              <a:rPr dirty="0" sz="2400" spc="2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daripada</a:t>
            </a:r>
            <a:r>
              <a:rPr dirty="0" sz="2400" spc="2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yang</a:t>
            </a:r>
            <a:r>
              <a:rPr dirty="0" sz="2400" spc="2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saya</a:t>
            </a:r>
            <a:r>
              <a:rPr dirty="0" sz="2400" spc="26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dapatkan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dulu.</a:t>
            </a:r>
            <a:r>
              <a:rPr dirty="0" sz="2400" spc="58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Pada</a:t>
            </a:r>
            <a:r>
              <a:rPr dirty="0" sz="2400" spc="58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dasarnya,</a:t>
            </a:r>
            <a:r>
              <a:rPr dirty="0" sz="2400" spc="5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Anda</a:t>
            </a:r>
            <a:r>
              <a:rPr dirty="0" sz="2400" spc="5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mengambil</a:t>
            </a:r>
            <a:r>
              <a:rPr dirty="0" sz="2400" spc="58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separuh</a:t>
            </a:r>
            <a:r>
              <a:rPr dirty="0" sz="2400" spc="58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tagihan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saya</a:t>
            </a:r>
            <a:r>
              <a:rPr dirty="0" sz="2400" spc="5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dan</a:t>
            </a:r>
            <a:r>
              <a:rPr dirty="0" sz="2400" spc="6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saya</a:t>
            </a:r>
            <a:r>
              <a:rPr dirty="0" sz="2400" spc="5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mengambil</a:t>
            </a:r>
            <a:r>
              <a:rPr dirty="0" sz="2400" spc="6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separuh</a:t>
            </a:r>
            <a:r>
              <a:rPr dirty="0" sz="2400" spc="6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waktu</a:t>
            </a:r>
            <a:r>
              <a:rPr dirty="0" sz="2400" spc="5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Anda.</a:t>
            </a:r>
            <a:r>
              <a:rPr dirty="0" sz="2400" spc="55">
                <a:latin typeface="Calibri"/>
                <a:cs typeface="Calibri"/>
              </a:rPr>
              <a:t>  </a:t>
            </a:r>
            <a:r>
              <a:rPr dirty="0" sz="2400" spc="-10">
                <a:latin typeface="Calibri"/>
                <a:cs typeface="Calibri"/>
              </a:rPr>
              <a:t>Ketika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Anda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bekerja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lebih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sedikit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dari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saya,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saya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mendapat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sedikit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dari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pendapatan.</a:t>
            </a:r>
            <a:endParaRPr sz="2400">
              <a:latin typeface="Calibri"/>
              <a:cs typeface="Calibri"/>
            </a:endParaRPr>
          </a:p>
          <a:p>
            <a:pPr algn="just" marL="296545" marR="6350" indent="-284480">
              <a:lnSpc>
                <a:spcPct val="80000"/>
              </a:lnSpc>
              <a:spcBef>
                <a:spcPts val="575"/>
              </a:spcBef>
              <a:buFont typeface="Arial MT"/>
              <a:buChar char="–"/>
              <a:tabLst>
                <a:tab pos="297815" algn="l"/>
              </a:tabLst>
            </a:pPr>
            <a:r>
              <a:rPr dirty="0" sz="2400">
                <a:latin typeface="Calibri"/>
                <a:cs typeface="Calibri"/>
              </a:rPr>
              <a:t>Rama:</a:t>
            </a:r>
            <a:r>
              <a:rPr dirty="0" sz="2400" spc="14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Saya</a:t>
            </a:r>
            <a:r>
              <a:rPr dirty="0" sz="2400" spc="15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tidak</a:t>
            </a:r>
            <a:r>
              <a:rPr dirty="0" sz="2400" spc="15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tahu</a:t>
            </a:r>
            <a:r>
              <a:rPr dirty="0" sz="2400" spc="15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apa</a:t>
            </a:r>
            <a:r>
              <a:rPr dirty="0" sz="2400" spc="15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yang</a:t>
            </a:r>
            <a:r>
              <a:rPr dirty="0" sz="2400" spc="15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harus</a:t>
            </a:r>
            <a:r>
              <a:rPr dirty="0" sz="2400" spc="15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saya</a:t>
            </a:r>
            <a:r>
              <a:rPr dirty="0" sz="2400" spc="150">
                <a:latin typeface="Calibri"/>
                <a:cs typeface="Calibri"/>
              </a:rPr>
              <a:t>  </a:t>
            </a:r>
            <a:r>
              <a:rPr dirty="0" sz="2400" spc="-10">
                <a:latin typeface="Calibri"/>
                <a:cs typeface="Calibri"/>
              </a:rPr>
              <a:t>katakan.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Perjanjian</a:t>
            </a:r>
            <a:r>
              <a:rPr dirty="0" sz="2400" spc="21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adalah</a:t>
            </a:r>
            <a:r>
              <a:rPr dirty="0" sz="2400" spc="215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perjanjian.</a:t>
            </a:r>
            <a:r>
              <a:rPr dirty="0" sz="2400" spc="210">
                <a:latin typeface="Calibri"/>
                <a:cs typeface="Calibri"/>
              </a:rPr>
              <a:t>  </a:t>
            </a:r>
            <a:r>
              <a:rPr dirty="0" sz="2400">
                <a:latin typeface="Calibri"/>
                <a:cs typeface="Calibri"/>
              </a:rPr>
              <a:t>Persekutuan</a:t>
            </a:r>
            <a:r>
              <a:rPr dirty="0" sz="2400" spc="210">
                <a:latin typeface="Calibri"/>
                <a:cs typeface="Calibri"/>
              </a:rPr>
              <a:t>  </a:t>
            </a:r>
            <a:r>
              <a:rPr dirty="0" sz="2400" spc="-10">
                <a:latin typeface="Calibri"/>
                <a:cs typeface="Calibri"/>
              </a:rPr>
              <a:t>berdasarkan </a:t>
            </a:r>
            <a:r>
              <a:rPr dirty="0" sz="2400" spc="-10">
                <a:latin typeface="Calibri"/>
                <a:cs typeface="Calibri"/>
              </a:rPr>
              <a:t>	</a:t>
            </a:r>
            <a:r>
              <a:rPr dirty="0" sz="2400">
                <a:latin typeface="Calibri"/>
                <a:cs typeface="Calibri"/>
              </a:rPr>
              <a:t>pembagian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50/50.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Begitulah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persekutuan.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252207" y="5077459"/>
            <a:ext cx="18129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3285" algn="l"/>
              </a:tabLst>
            </a:pPr>
            <a:r>
              <a:rPr dirty="0" sz="2400" spc="-20">
                <a:latin typeface="Calibri"/>
                <a:cs typeface="Calibri"/>
              </a:rPr>
              <a:t>sama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dengan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450339" y="5077459"/>
            <a:ext cx="56108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9690" algn="l"/>
                <a:tab pos="1991995" algn="l"/>
                <a:tab pos="3071495" algn="l"/>
                <a:tab pos="3957320" algn="l"/>
                <a:tab pos="4906010" algn="l"/>
              </a:tabLst>
            </a:pPr>
            <a:r>
              <a:rPr dirty="0" sz="2400">
                <a:latin typeface="Arial MT"/>
                <a:cs typeface="Arial MT"/>
              </a:rPr>
              <a:t>–</a:t>
            </a:r>
            <a:r>
              <a:rPr dirty="0" sz="2400" spc="229">
                <a:latin typeface="Arial MT"/>
                <a:cs typeface="Arial MT"/>
              </a:rPr>
              <a:t> </a:t>
            </a:r>
            <a:r>
              <a:rPr dirty="0" sz="2400" spc="-10">
                <a:latin typeface="Calibri"/>
                <a:cs typeface="Calibri"/>
              </a:rPr>
              <a:t>Bagus: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20">
                <a:latin typeface="Calibri"/>
                <a:cs typeface="Calibri"/>
              </a:rPr>
              <a:t>Jika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begitu.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20">
                <a:latin typeface="Calibri"/>
                <a:cs typeface="Calibri"/>
              </a:rPr>
              <a:t>maka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usaha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harus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736089" y="5662676"/>
            <a:ext cx="4521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6955" algn="l"/>
                <a:tab pos="2210435" algn="l"/>
                <a:tab pos="3146425" algn="l"/>
              </a:tabLst>
            </a:pPr>
            <a:r>
              <a:rPr dirty="0" sz="2400" spc="-10">
                <a:latin typeface="Calibri"/>
                <a:cs typeface="Calibri"/>
              </a:rPr>
              <a:t>sesuai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dengan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etika.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Bagaimana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36089" y="5370067"/>
            <a:ext cx="7329805" cy="683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2590"/>
              </a:lnSpc>
              <a:spcBef>
                <a:spcPts val="100"/>
              </a:spcBef>
              <a:tabLst>
                <a:tab pos="1830705" algn="l"/>
                <a:tab pos="3399790" algn="l"/>
                <a:tab pos="4558665" algn="l"/>
                <a:tab pos="6108065" algn="l"/>
              </a:tabLst>
            </a:pPr>
            <a:r>
              <a:rPr dirty="0" sz="2400" spc="-10">
                <a:latin typeface="Calibri"/>
                <a:cs typeface="Calibri"/>
              </a:rPr>
              <a:t>pendapatan.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Diskusikan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apakah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Ramayana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bertindak</a:t>
            </a:r>
            <a:endParaRPr sz="2400">
              <a:latin typeface="Calibri"/>
              <a:cs typeface="Calibri"/>
            </a:endParaRPr>
          </a:p>
          <a:p>
            <a:pPr algn="r" marR="7620">
              <a:lnSpc>
                <a:spcPts val="2590"/>
              </a:lnSpc>
              <a:tabLst>
                <a:tab pos="991869" algn="l"/>
              </a:tabLst>
            </a:pPr>
            <a:r>
              <a:rPr dirty="0" sz="2400" spc="-10">
                <a:latin typeface="Calibri"/>
                <a:cs typeface="Calibri"/>
              </a:rPr>
              <a:t>Bagus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bernegosiasi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736089" y="5955283"/>
            <a:ext cx="25380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0480" algn="l"/>
              </a:tabLst>
            </a:pPr>
            <a:r>
              <a:rPr dirty="0" sz="2400" spc="-10">
                <a:latin typeface="Calibri"/>
                <a:cs typeface="Calibri"/>
              </a:rPr>
              <a:t>kembali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mengenai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887203" y="5955283"/>
            <a:ext cx="41763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77340" algn="l"/>
                <a:tab pos="3444240" algn="l"/>
              </a:tabLst>
            </a:pPr>
            <a:r>
              <a:rPr dirty="0" sz="2400" spc="-10">
                <a:latin typeface="Calibri"/>
                <a:cs typeface="Calibri"/>
              </a:rPr>
              <a:t>perjanjian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persekutuan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untuk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736089" y="6247891"/>
            <a:ext cx="30505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Calibri"/>
                <a:cs typeface="Calibri"/>
              </a:rPr>
              <a:t>menghindari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pertikaian?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11933"/>
            <a:ext cx="8072755" cy="44519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KP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12‐2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Pembagian</a:t>
            </a:r>
            <a:r>
              <a:rPr dirty="0" sz="2200" spc="-4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laba</a:t>
            </a:r>
            <a:r>
              <a:rPr dirty="0" sz="2200" spc="-30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persekutuan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ts val="2110"/>
              </a:lnSpc>
              <a:spcBef>
                <a:spcPts val="509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Toni</a:t>
            </a:r>
            <a:r>
              <a:rPr dirty="0" sz="2200" spc="4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Wiratama</a:t>
            </a:r>
            <a:r>
              <a:rPr dirty="0" sz="2200" spc="4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4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Jelita</a:t>
            </a:r>
            <a:r>
              <a:rPr dirty="0" sz="2200" spc="4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Harum</a:t>
            </a:r>
            <a:r>
              <a:rPr dirty="0" sz="2200" spc="4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memutuskan</a:t>
            </a:r>
            <a:r>
              <a:rPr dirty="0" sz="2200" spc="4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4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mendirikan </a:t>
            </a:r>
            <a:r>
              <a:rPr dirty="0" sz="2200">
                <a:latin typeface="Calibri"/>
                <a:cs typeface="Calibri"/>
              </a:rPr>
              <a:t>persekutuan.</a:t>
            </a:r>
            <a:r>
              <a:rPr dirty="0" sz="2200" spc="19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Wiratama</a:t>
            </a:r>
            <a:r>
              <a:rPr dirty="0" sz="2200" spc="42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akan</a:t>
            </a:r>
            <a:r>
              <a:rPr dirty="0" sz="2200" spc="1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memberikan</a:t>
            </a:r>
            <a:r>
              <a:rPr dirty="0" sz="2200" spc="1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kontribusi</a:t>
            </a:r>
            <a:r>
              <a:rPr dirty="0" sz="2200" spc="19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sebesar </a:t>
            </a:r>
            <a:r>
              <a:rPr dirty="0" sz="2200">
                <a:latin typeface="Calibri"/>
                <a:cs typeface="Calibri"/>
              </a:rPr>
              <a:t>Rp300.000.000</a:t>
            </a:r>
            <a:r>
              <a:rPr dirty="0" sz="2200" spc="39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3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persekutuan.</a:t>
            </a:r>
            <a:r>
              <a:rPr dirty="0" sz="2200" spc="39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sementara</a:t>
            </a:r>
            <a:r>
              <a:rPr dirty="0" sz="2200" spc="3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Harum</a:t>
            </a:r>
            <a:r>
              <a:rPr dirty="0" sz="2200" spc="39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hanya </a:t>
            </a:r>
            <a:r>
              <a:rPr dirty="0" sz="2200">
                <a:latin typeface="Calibri"/>
                <a:cs typeface="Calibri"/>
              </a:rPr>
              <a:t>memberikan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kontribusi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Rp30.000.000.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Namun,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Harum</a:t>
            </a:r>
            <a:r>
              <a:rPr dirty="0" sz="2200" spc="-20">
                <a:latin typeface="Calibri"/>
                <a:cs typeface="Calibri"/>
              </a:rPr>
              <a:t> akan </a:t>
            </a:r>
            <a:r>
              <a:rPr dirty="0" sz="2200">
                <a:latin typeface="Calibri"/>
                <a:cs typeface="Calibri"/>
              </a:rPr>
              <a:t>bertanggung</a:t>
            </a:r>
            <a:r>
              <a:rPr dirty="0" sz="2200" spc="22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jawab</a:t>
            </a:r>
            <a:r>
              <a:rPr dirty="0" sz="2200" spc="229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229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menjalankan</a:t>
            </a:r>
            <a:r>
              <a:rPr dirty="0" sz="2200" spc="225">
                <a:latin typeface="Calibri"/>
                <a:cs typeface="Calibri"/>
              </a:rPr>
              <a:t>   </a:t>
            </a:r>
            <a:r>
              <a:rPr dirty="0" sz="2200">
                <a:latin typeface="Calibri"/>
                <a:cs typeface="Calibri"/>
              </a:rPr>
              <a:t>operasi</a:t>
            </a:r>
            <a:r>
              <a:rPr dirty="0" sz="2200" spc="235">
                <a:latin typeface="Calibri"/>
                <a:cs typeface="Calibri"/>
              </a:rPr>
              <a:t>   </a:t>
            </a:r>
            <a:r>
              <a:rPr dirty="0" sz="2200" spc="-10">
                <a:latin typeface="Calibri"/>
                <a:cs typeface="Calibri"/>
              </a:rPr>
              <a:t>sehari‐hari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1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1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diperkirakan</a:t>
            </a:r>
            <a:r>
              <a:rPr dirty="0" sz="2200" spc="1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akan</a:t>
            </a:r>
            <a:r>
              <a:rPr dirty="0" sz="2200" spc="1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membutuhkan</a:t>
            </a:r>
            <a:r>
              <a:rPr dirty="0" sz="2200" spc="1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waktu</a:t>
            </a:r>
            <a:r>
              <a:rPr dirty="0" sz="2200" spc="1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45</a:t>
            </a:r>
            <a:r>
              <a:rPr dirty="0" sz="2200" spc="155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jam </a:t>
            </a:r>
            <a:r>
              <a:rPr dirty="0" sz="2200">
                <a:latin typeface="Calibri"/>
                <a:cs typeface="Calibri"/>
              </a:rPr>
              <a:t>per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minggu.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Sebaliknya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Wiratama</a:t>
            </a:r>
            <a:r>
              <a:rPr dirty="0" sz="2200" spc="3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hanya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akan</a:t>
            </a:r>
            <a:r>
              <a:rPr dirty="0" sz="2200" spc="3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berkerja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5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jam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per </a:t>
            </a:r>
            <a:r>
              <a:rPr dirty="0" sz="2200">
                <a:latin typeface="Calibri"/>
                <a:cs typeface="Calibri"/>
              </a:rPr>
              <a:t>minggu</a:t>
            </a:r>
            <a:r>
              <a:rPr dirty="0" sz="2200" spc="2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2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persekutuan.</a:t>
            </a:r>
            <a:r>
              <a:rPr dirty="0" sz="2200" spc="2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Kedua</a:t>
            </a:r>
            <a:r>
              <a:rPr dirty="0" sz="2200" spc="2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229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tersebut</a:t>
            </a:r>
            <a:r>
              <a:rPr dirty="0" sz="2200" spc="2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mencoba</a:t>
            </a:r>
            <a:r>
              <a:rPr dirty="0" sz="2200" spc="2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untuk </a:t>
            </a:r>
            <a:r>
              <a:rPr dirty="0" sz="2200">
                <a:latin typeface="Calibri"/>
                <a:cs typeface="Calibri"/>
              </a:rPr>
              <a:t>menentukan</a:t>
            </a:r>
            <a:r>
              <a:rPr dirty="0" sz="2200" spc="1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sebuah</a:t>
            </a:r>
            <a:r>
              <a:rPr dirty="0" sz="2200" spc="1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rumus</a:t>
            </a:r>
            <a:r>
              <a:rPr dirty="0" sz="2200" spc="1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16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membagi</a:t>
            </a:r>
            <a:r>
              <a:rPr dirty="0" sz="2200" spc="1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16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persekutuan. </a:t>
            </a:r>
            <a:r>
              <a:rPr dirty="0" sz="2200">
                <a:latin typeface="Calibri"/>
                <a:cs typeface="Calibri"/>
              </a:rPr>
              <a:t>Wiratama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berpendapat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bahwa</a:t>
            </a:r>
            <a:r>
              <a:rPr dirty="0" sz="2200" spc="-6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rekan‐rekan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seharusnya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berbagi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laba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rasio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7:3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Wiratama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karena</a:t>
            </a:r>
            <a:r>
              <a:rPr dirty="0" sz="2200" spc="3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Wiratama</a:t>
            </a:r>
            <a:r>
              <a:rPr dirty="0" sz="2200" spc="3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menyediakan </a:t>
            </a:r>
            <a:r>
              <a:rPr dirty="0" sz="2200">
                <a:latin typeface="Calibri"/>
                <a:cs typeface="Calibri"/>
              </a:rPr>
              <a:t>mayoritas</a:t>
            </a:r>
            <a:r>
              <a:rPr dirty="0" sz="2200" spc="15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modal.</a:t>
            </a:r>
            <a:r>
              <a:rPr dirty="0" sz="2200" spc="1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Harum</a:t>
            </a:r>
            <a:r>
              <a:rPr dirty="0" sz="2200" spc="1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berpendapat</a:t>
            </a:r>
            <a:r>
              <a:rPr dirty="0" sz="2200" spc="1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bahwa</a:t>
            </a:r>
            <a:r>
              <a:rPr dirty="0" sz="2200" spc="16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160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seharusnya </a:t>
            </a:r>
            <a:r>
              <a:rPr dirty="0" sz="2200">
                <a:latin typeface="Calibri"/>
                <a:cs typeface="Calibri"/>
              </a:rPr>
              <a:t>dibagi</a:t>
            </a:r>
            <a:r>
              <a:rPr dirty="0" sz="2200" spc="1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rasio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7:3,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Harum.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karena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Harum</a:t>
            </a:r>
            <a:r>
              <a:rPr dirty="0" sz="2200" spc="16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memberikan </a:t>
            </a:r>
            <a:r>
              <a:rPr dirty="0" sz="2200">
                <a:latin typeface="Calibri"/>
                <a:cs typeface="Calibri"/>
              </a:rPr>
              <a:t>usaha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lebih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operasional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sehari‐hari.</a:t>
            </a:r>
            <a:r>
              <a:rPr dirty="0" sz="2200" spc="6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Bagaimana </a:t>
            </a:r>
            <a:r>
              <a:rPr dirty="0" sz="2200">
                <a:latin typeface="Calibri"/>
                <a:cs typeface="Calibri"/>
              </a:rPr>
              <a:t>saran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Anda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persekutuan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membagi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laba?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2001266"/>
            <a:ext cx="8070215" cy="1092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1475105" algn="l"/>
              </a:tabLst>
            </a:pPr>
            <a:r>
              <a:rPr dirty="0" sz="2500">
                <a:latin typeface="Calibri"/>
                <a:cs typeface="Calibri"/>
              </a:rPr>
              <a:t>KP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12‐3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 b="1">
                <a:latin typeface="Calibri"/>
                <a:cs typeface="Calibri"/>
              </a:rPr>
              <a:t>Pendapatan</a:t>
            </a:r>
            <a:r>
              <a:rPr dirty="0" sz="2500" spc="-60" b="1">
                <a:latin typeface="Calibri"/>
                <a:cs typeface="Calibri"/>
              </a:rPr>
              <a:t> </a:t>
            </a:r>
            <a:r>
              <a:rPr dirty="0" sz="2500" b="1">
                <a:latin typeface="Calibri"/>
                <a:cs typeface="Calibri"/>
              </a:rPr>
              <a:t>per</a:t>
            </a:r>
            <a:r>
              <a:rPr dirty="0" sz="2500" spc="-35" b="1">
                <a:latin typeface="Calibri"/>
                <a:cs typeface="Calibri"/>
              </a:rPr>
              <a:t> </a:t>
            </a:r>
            <a:r>
              <a:rPr dirty="0" sz="2500" spc="-10" b="1">
                <a:latin typeface="Calibri"/>
                <a:cs typeface="Calibri"/>
              </a:rPr>
              <a:t>karyawan</a:t>
            </a:r>
            <a:endParaRPr sz="2500">
              <a:latin typeface="Calibri"/>
              <a:cs typeface="Calibri"/>
            </a:endParaRPr>
          </a:p>
          <a:p>
            <a:pPr marL="354965" marR="5080" indent="-342900">
              <a:lnSpc>
                <a:spcPct val="80000"/>
              </a:lnSpc>
              <a:spcBef>
                <a:spcPts val="6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2500">
                <a:latin typeface="Calibri"/>
                <a:cs typeface="Calibri"/>
              </a:rPr>
              <a:t>Tabel</a:t>
            </a:r>
            <a:r>
              <a:rPr dirty="0" sz="2500" spc="2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berikut</a:t>
            </a:r>
            <a:r>
              <a:rPr dirty="0" sz="2500" spc="2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ini</a:t>
            </a:r>
            <a:r>
              <a:rPr dirty="0" sz="2500" spc="2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menunjukkan</a:t>
            </a:r>
            <a:r>
              <a:rPr dirty="0" sz="2500" spc="28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statistik</a:t>
            </a:r>
            <a:r>
              <a:rPr dirty="0" sz="2500" spc="2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dari</a:t>
            </a:r>
            <a:r>
              <a:rPr dirty="0" sz="2500" spc="29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empat</a:t>
            </a:r>
            <a:r>
              <a:rPr dirty="0" sz="2500" spc="28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kantor akuntan</a:t>
            </a:r>
            <a:r>
              <a:rPr dirty="0" sz="2500" spc="-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publik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terbesar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dunia:</a:t>
            </a:r>
            <a:endParaRPr sz="25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920239" y="3293364"/>
            <a:ext cx="6578600" cy="1080770"/>
            <a:chOff x="1920239" y="3293364"/>
            <a:chExt cx="6578600" cy="108077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3531" y="3365246"/>
              <a:ext cx="3695270" cy="2946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920239" y="3293364"/>
              <a:ext cx="6578600" cy="101600"/>
            </a:xfrm>
            <a:custGeom>
              <a:avLst/>
              <a:gdLst/>
              <a:ahLst/>
              <a:cxnLst/>
              <a:rect l="l" t="t" r="r" b="b"/>
              <a:pathLst>
                <a:path w="6578600" h="101600">
                  <a:moveTo>
                    <a:pt x="6578346" y="101345"/>
                  </a:moveTo>
                  <a:lnTo>
                    <a:pt x="6578346" y="0"/>
                  </a:lnTo>
                  <a:lnTo>
                    <a:pt x="0" y="0"/>
                  </a:lnTo>
                  <a:lnTo>
                    <a:pt x="0" y="101346"/>
                  </a:lnTo>
                  <a:lnTo>
                    <a:pt x="6858" y="101346"/>
                  </a:lnTo>
                  <a:lnTo>
                    <a:pt x="6858" y="12953"/>
                  </a:lnTo>
                  <a:lnTo>
                    <a:pt x="12954" y="6096"/>
                  </a:lnTo>
                  <a:lnTo>
                    <a:pt x="12954" y="12953"/>
                  </a:lnTo>
                  <a:lnTo>
                    <a:pt x="6565391" y="12953"/>
                  </a:lnTo>
                  <a:lnTo>
                    <a:pt x="6565391" y="6095"/>
                  </a:lnTo>
                  <a:lnTo>
                    <a:pt x="6572250" y="12953"/>
                  </a:lnTo>
                  <a:lnTo>
                    <a:pt x="6572250" y="101345"/>
                  </a:lnTo>
                  <a:lnTo>
                    <a:pt x="6578346" y="101345"/>
                  </a:lnTo>
                  <a:close/>
                </a:path>
                <a:path w="6578600" h="101600">
                  <a:moveTo>
                    <a:pt x="12954" y="12953"/>
                  </a:moveTo>
                  <a:lnTo>
                    <a:pt x="12954" y="6096"/>
                  </a:lnTo>
                  <a:lnTo>
                    <a:pt x="6858" y="12953"/>
                  </a:lnTo>
                  <a:lnTo>
                    <a:pt x="12954" y="12953"/>
                  </a:lnTo>
                  <a:close/>
                </a:path>
                <a:path w="6578600" h="101600">
                  <a:moveTo>
                    <a:pt x="12954" y="101346"/>
                  </a:moveTo>
                  <a:lnTo>
                    <a:pt x="12954" y="12953"/>
                  </a:lnTo>
                  <a:lnTo>
                    <a:pt x="6858" y="12953"/>
                  </a:lnTo>
                  <a:lnTo>
                    <a:pt x="6858" y="101346"/>
                  </a:lnTo>
                  <a:lnTo>
                    <a:pt x="12954" y="101346"/>
                  </a:lnTo>
                  <a:close/>
                </a:path>
                <a:path w="6578600" h="101600">
                  <a:moveTo>
                    <a:pt x="6572250" y="12953"/>
                  </a:moveTo>
                  <a:lnTo>
                    <a:pt x="6565391" y="6095"/>
                  </a:lnTo>
                  <a:lnTo>
                    <a:pt x="6565391" y="12953"/>
                  </a:lnTo>
                  <a:lnTo>
                    <a:pt x="6572250" y="12953"/>
                  </a:lnTo>
                  <a:close/>
                </a:path>
                <a:path w="6578600" h="101600">
                  <a:moveTo>
                    <a:pt x="6572250" y="101345"/>
                  </a:moveTo>
                  <a:lnTo>
                    <a:pt x="6572250" y="12953"/>
                  </a:lnTo>
                  <a:lnTo>
                    <a:pt x="6565391" y="12953"/>
                  </a:lnTo>
                  <a:lnTo>
                    <a:pt x="6565391" y="101345"/>
                  </a:lnTo>
                  <a:lnTo>
                    <a:pt x="6572250" y="1013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6686" y="3394710"/>
              <a:ext cx="6463548" cy="97917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920240" y="3394709"/>
              <a:ext cx="6578600" cy="979169"/>
            </a:xfrm>
            <a:custGeom>
              <a:avLst/>
              <a:gdLst/>
              <a:ahLst/>
              <a:cxnLst/>
              <a:rect l="l" t="t" r="r" b="b"/>
              <a:pathLst>
                <a:path w="6578600" h="979170">
                  <a:moveTo>
                    <a:pt x="12954" y="0"/>
                  </a:moveTo>
                  <a:lnTo>
                    <a:pt x="0" y="0"/>
                  </a:lnTo>
                  <a:lnTo>
                    <a:pt x="0" y="979170"/>
                  </a:lnTo>
                  <a:lnTo>
                    <a:pt x="12954" y="979170"/>
                  </a:lnTo>
                  <a:lnTo>
                    <a:pt x="12954" y="0"/>
                  </a:lnTo>
                  <a:close/>
                </a:path>
                <a:path w="6578600" h="979170">
                  <a:moveTo>
                    <a:pt x="6578346" y="0"/>
                  </a:moveTo>
                  <a:lnTo>
                    <a:pt x="6565392" y="0"/>
                  </a:lnTo>
                  <a:lnTo>
                    <a:pt x="6565392" y="979170"/>
                  </a:lnTo>
                  <a:lnTo>
                    <a:pt x="6578346" y="979170"/>
                  </a:lnTo>
                  <a:lnTo>
                    <a:pt x="65783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993139" y="4973066"/>
            <a:ext cx="6067425" cy="4070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6415" algn="l"/>
                <a:tab pos="1978025" algn="l"/>
                <a:tab pos="3799204" algn="l"/>
                <a:tab pos="5619115" algn="l"/>
              </a:tabLst>
            </a:pPr>
            <a:r>
              <a:rPr dirty="0" sz="2500" spc="-25">
                <a:latin typeface="Calibri"/>
                <a:cs typeface="Calibri"/>
              </a:rPr>
              <a:t>a.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Tentukan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pendapatan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pendapatan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25">
                <a:latin typeface="Calibri"/>
                <a:cs typeface="Calibri"/>
              </a:rPr>
              <a:t>per</a:t>
            </a:r>
            <a:endParaRPr sz="25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920239" y="4373879"/>
            <a:ext cx="6578600" cy="605790"/>
            <a:chOff x="1920239" y="4373879"/>
            <a:chExt cx="6578600" cy="605790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96686" y="4373879"/>
              <a:ext cx="5930210" cy="441180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920239" y="4373879"/>
              <a:ext cx="6578600" cy="605790"/>
            </a:xfrm>
            <a:custGeom>
              <a:avLst/>
              <a:gdLst/>
              <a:ahLst/>
              <a:cxnLst/>
              <a:rect l="l" t="t" r="r" b="b"/>
              <a:pathLst>
                <a:path w="6578600" h="605789">
                  <a:moveTo>
                    <a:pt x="12953" y="592836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605790"/>
                  </a:lnTo>
                  <a:lnTo>
                    <a:pt x="6857" y="605790"/>
                  </a:lnTo>
                  <a:lnTo>
                    <a:pt x="6857" y="592836"/>
                  </a:lnTo>
                  <a:lnTo>
                    <a:pt x="12953" y="592836"/>
                  </a:lnTo>
                  <a:close/>
                </a:path>
                <a:path w="6578600" h="605789">
                  <a:moveTo>
                    <a:pt x="6572250" y="592835"/>
                  </a:moveTo>
                  <a:lnTo>
                    <a:pt x="6857" y="592836"/>
                  </a:lnTo>
                  <a:lnTo>
                    <a:pt x="12953" y="598932"/>
                  </a:lnTo>
                  <a:lnTo>
                    <a:pt x="12953" y="605790"/>
                  </a:lnTo>
                  <a:lnTo>
                    <a:pt x="6565391" y="605790"/>
                  </a:lnTo>
                  <a:lnTo>
                    <a:pt x="6565391" y="598931"/>
                  </a:lnTo>
                  <a:lnTo>
                    <a:pt x="6572250" y="592835"/>
                  </a:lnTo>
                  <a:close/>
                </a:path>
                <a:path w="6578600" h="605789">
                  <a:moveTo>
                    <a:pt x="12953" y="605790"/>
                  </a:moveTo>
                  <a:lnTo>
                    <a:pt x="12953" y="598932"/>
                  </a:lnTo>
                  <a:lnTo>
                    <a:pt x="6857" y="592835"/>
                  </a:lnTo>
                  <a:lnTo>
                    <a:pt x="6857" y="605790"/>
                  </a:lnTo>
                  <a:lnTo>
                    <a:pt x="12953" y="605790"/>
                  </a:lnTo>
                  <a:close/>
                </a:path>
                <a:path w="6578600" h="605789">
                  <a:moveTo>
                    <a:pt x="6578346" y="605790"/>
                  </a:moveTo>
                  <a:lnTo>
                    <a:pt x="6578346" y="0"/>
                  </a:lnTo>
                  <a:lnTo>
                    <a:pt x="6565391" y="0"/>
                  </a:lnTo>
                  <a:lnTo>
                    <a:pt x="6565391" y="592835"/>
                  </a:lnTo>
                  <a:lnTo>
                    <a:pt x="6572250" y="592835"/>
                  </a:lnTo>
                  <a:lnTo>
                    <a:pt x="6572250" y="605790"/>
                  </a:lnTo>
                  <a:lnTo>
                    <a:pt x="6578346" y="605790"/>
                  </a:lnTo>
                  <a:close/>
                </a:path>
                <a:path w="6578600" h="605789">
                  <a:moveTo>
                    <a:pt x="6572250" y="605790"/>
                  </a:moveTo>
                  <a:lnTo>
                    <a:pt x="6572250" y="592835"/>
                  </a:lnTo>
                  <a:lnTo>
                    <a:pt x="6565391" y="598931"/>
                  </a:lnTo>
                  <a:lnTo>
                    <a:pt x="6565391" y="605790"/>
                  </a:lnTo>
                  <a:lnTo>
                    <a:pt x="6572250" y="6057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7267535" y="4973066"/>
            <a:ext cx="1798320" cy="7118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12700" marR="5080" indent="40005">
              <a:lnSpc>
                <a:spcPts val="2400"/>
              </a:lnSpc>
              <a:spcBef>
                <a:spcPts val="680"/>
              </a:spcBef>
              <a:tabLst>
                <a:tab pos="1004569" algn="l"/>
                <a:tab pos="1298575" algn="l"/>
              </a:tabLst>
            </a:pPr>
            <a:r>
              <a:rPr dirty="0" sz="2500" spc="-10">
                <a:latin typeface="Calibri"/>
                <a:cs typeface="Calibri"/>
              </a:rPr>
              <a:t>partner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25">
                <a:latin typeface="Calibri"/>
                <a:cs typeface="Calibri"/>
              </a:rPr>
              <a:t>dan </a:t>
            </a:r>
            <a:r>
              <a:rPr dirty="0" sz="2500" spc="-10">
                <a:latin typeface="Calibri"/>
                <a:cs typeface="Calibri"/>
              </a:rPr>
              <a:t>untuk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setiap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507489" y="5277866"/>
            <a:ext cx="5542915" cy="71183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700"/>
              </a:spcBef>
              <a:tabLst>
                <a:tab pos="1804035" algn="l"/>
                <a:tab pos="2482850" algn="l"/>
                <a:tab pos="3963670" algn="l"/>
              </a:tabLst>
            </a:pPr>
            <a:r>
              <a:rPr dirty="0" sz="2500" spc="-10">
                <a:latin typeface="Calibri"/>
                <a:cs typeface="Calibri"/>
              </a:rPr>
              <a:t>pendapatan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25">
                <a:latin typeface="Calibri"/>
                <a:cs typeface="Calibri"/>
              </a:rPr>
              <a:t>per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10">
                <a:latin typeface="Calibri"/>
                <a:cs typeface="Calibri"/>
              </a:rPr>
              <a:t>karyawan</a:t>
            </a:r>
            <a:r>
              <a:rPr dirty="0" sz="2500">
                <a:latin typeface="Calibri"/>
                <a:cs typeface="Calibri"/>
              </a:rPr>
              <a:t>	</a:t>
            </a:r>
            <a:r>
              <a:rPr dirty="0" sz="2500" spc="-20">
                <a:latin typeface="Calibri"/>
                <a:cs typeface="Calibri"/>
              </a:rPr>
              <a:t>professional </a:t>
            </a:r>
            <a:r>
              <a:rPr dirty="0" sz="2500" spc="-10">
                <a:latin typeface="Calibri"/>
                <a:cs typeface="Calibri"/>
              </a:rPr>
              <a:t>kantor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akuntan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publik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tersebut.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457200" y="6331458"/>
            <a:ext cx="9144000" cy="984250"/>
          </a:xfrm>
          <a:custGeom>
            <a:avLst/>
            <a:gdLst/>
            <a:ahLst/>
            <a:cxnLst/>
            <a:rect l="l" t="t" r="r" b="b"/>
            <a:pathLst>
              <a:path w="9144000" h="984250">
                <a:moveTo>
                  <a:pt x="9144000" y="983742"/>
                </a:moveTo>
                <a:lnTo>
                  <a:pt x="9144000" y="0"/>
                </a:lnTo>
                <a:lnTo>
                  <a:pt x="0" y="0"/>
                </a:lnTo>
                <a:lnTo>
                  <a:pt x="0" y="983742"/>
                </a:lnTo>
                <a:lnTo>
                  <a:pt x="9144000" y="983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993141" y="5963642"/>
            <a:ext cx="8071484" cy="10166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just" marL="526415" marR="5080" indent="-514350">
              <a:lnSpc>
                <a:spcPts val="2400"/>
              </a:lnSpc>
              <a:spcBef>
                <a:spcPts val="680"/>
              </a:spcBef>
            </a:pPr>
            <a:r>
              <a:rPr dirty="0" sz="2500">
                <a:latin typeface="Calibri"/>
                <a:cs typeface="Calibri"/>
              </a:rPr>
              <a:t>b.</a:t>
            </a:r>
            <a:r>
              <a:rPr dirty="0" sz="2500" spc="365">
                <a:latin typeface="Calibri"/>
                <a:cs typeface="Calibri"/>
              </a:rPr>
              <a:t>  </a:t>
            </a:r>
            <a:r>
              <a:rPr dirty="0" sz="2500">
                <a:latin typeface="Calibri"/>
                <a:cs typeface="Calibri"/>
              </a:rPr>
              <a:t>Interpretasikan</a:t>
            </a:r>
            <a:r>
              <a:rPr dirty="0" sz="2500" spc="37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perbedaan</a:t>
            </a:r>
            <a:r>
              <a:rPr dirty="0" sz="2500" spc="3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antara</a:t>
            </a:r>
            <a:r>
              <a:rPr dirty="0" sz="2500" spc="38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kantor</a:t>
            </a:r>
            <a:r>
              <a:rPr dirty="0" sz="2500" spc="37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akuntan</a:t>
            </a:r>
            <a:r>
              <a:rPr dirty="0" sz="2500" spc="38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publik </a:t>
            </a:r>
            <a:r>
              <a:rPr dirty="0" sz="2500">
                <a:latin typeface="Calibri"/>
                <a:cs typeface="Calibri"/>
              </a:rPr>
              <a:t>tersebut</a:t>
            </a:r>
            <a:r>
              <a:rPr dirty="0" sz="2500" spc="3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berdasarkan</a:t>
            </a:r>
            <a:r>
              <a:rPr dirty="0" sz="2500" spc="3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hasil</a:t>
            </a:r>
            <a:r>
              <a:rPr dirty="0" sz="2500" spc="3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jawaban</a:t>
            </a:r>
            <a:r>
              <a:rPr dirty="0" sz="2500" spc="3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di</a:t>
            </a:r>
            <a:r>
              <a:rPr dirty="0" sz="2500" spc="3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(a)</a:t>
            </a:r>
            <a:r>
              <a:rPr dirty="0" sz="2500" spc="35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dan</a:t>
            </a:r>
            <a:r>
              <a:rPr dirty="0" sz="2500" spc="35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informasi </a:t>
            </a:r>
            <a:r>
              <a:rPr dirty="0" sz="2500">
                <a:latin typeface="Calibri"/>
                <a:cs typeface="Calibri"/>
              </a:rPr>
              <a:t>dalam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tabel.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1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9144000" y="979932"/>
                </a:moveTo>
                <a:lnTo>
                  <a:pt x="9144000" y="0"/>
                </a:lnTo>
                <a:lnTo>
                  <a:pt x="0" y="0"/>
                </a:lnTo>
                <a:lnTo>
                  <a:pt x="0" y="979932"/>
                </a:lnTo>
                <a:lnTo>
                  <a:pt x="9144000" y="9799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139" y="2011933"/>
            <a:ext cx="8072755" cy="3915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KP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12‐4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Perjanjian</a:t>
            </a:r>
            <a:r>
              <a:rPr dirty="0" sz="2200" spc="-25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persekutuan</a:t>
            </a:r>
            <a:endParaRPr sz="2200">
              <a:latin typeface="Calibri"/>
              <a:cs typeface="Calibri"/>
            </a:endParaRPr>
          </a:p>
          <a:p>
            <a:pPr algn="just" marL="355600" marR="5080" indent="-342900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 sz="2200">
                <a:latin typeface="Calibri"/>
                <a:cs typeface="Calibri"/>
              </a:rPr>
              <a:t>Linda</a:t>
            </a:r>
            <a:r>
              <a:rPr dirty="0" sz="2200" spc="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Winda</a:t>
            </a:r>
            <a:r>
              <a:rPr dirty="0" sz="2200" spc="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setuju</a:t>
            </a:r>
            <a:r>
              <a:rPr dirty="0" sz="2200" spc="8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menanam</a:t>
            </a:r>
            <a:r>
              <a:rPr dirty="0" sz="2200" spc="9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modal</a:t>
            </a:r>
            <a:r>
              <a:rPr dirty="0" sz="2200" spc="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9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Rp200.000.000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Lula</a:t>
            </a:r>
            <a:r>
              <a:rPr dirty="0" sz="2200" spc="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Ladya</a:t>
            </a:r>
            <a:r>
              <a:rPr dirty="0" sz="2200" spc="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Jeni</a:t>
            </a:r>
            <a:r>
              <a:rPr dirty="0" sz="2200" spc="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Larasati.</a:t>
            </a:r>
            <a:r>
              <a:rPr dirty="0" sz="2200" spc="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Ladya</a:t>
            </a:r>
            <a:r>
              <a:rPr dirty="0" sz="2200" spc="70">
                <a:latin typeface="Calibri"/>
                <a:cs typeface="Calibri"/>
              </a:rPr>
              <a:t> </a:t>
            </a:r>
            <a:r>
              <a:rPr dirty="0" sz="2200" spc="-25">
                <a:latin typeface="Calibri"/>
                <a:cs typeface="Calibri"/>
              </a:rPr>
              <a:t>dan </a:t>
            </a:r>
            <a:r>
              <a:rPr dirty="0" sz="2200">
                <a:latin typeface="Calibri"/>
                <a:cs typeface="Calibri"/>
              </a:rPr>
              <a:t>Larasati</a:t>
            </a:r>
            <a:r>
              <a:rPr dirty="0" sz="2200" spc="1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tidak</a:t>
            </a:r>
            <a:r>
              <a:rPr dirty="0" sz="2200" spc="1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akan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memberikan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kontribusi</a:t>
            </a:r>
            <a:r>
              <a:rPr dirty="0" sz="2200" spc="1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berupa</a:t>
            </a:r>
            <a:r>
              <a:rPr dirty="0" sz="2200" spc="1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uang</a:t>
            </a:r>
            <a:r>
              <a:rPr dirty="0" sz="2200" spc="14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melainkan </a:t>
            </a:r>
            <a:r>
              <a:rPr dirty="0" sz="2200">
                <a:latin typeface="Calibri"/>
                <a:cs typeface="Calibri"/>
              </a:rPr>
              <a:t>akan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memberikan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kontribusi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usaha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keahlian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untuk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persekutuan </a:t>
            </a:r>
            <a:r>
              <a:rPr dirty="0" sz="2200">
                <a:latin typeface="Calibri"/>
                <a:cs typeface="Calibri"/>
              </a:rPr>
              <a:t>tersebut.</a:t>
            </a:r>
            <a:r>
              <a:rPr dirty="0" sz="2200" spc="1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Ladya</a:t>
            </a:r>
            <a:r>
              <a:rPr dirty="0" sz="2200" spc="1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2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Larasati</a:t>
            </a:r>
            <a:r>
              <a:rPr dirty="0" sz="2200" spc="1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sepakat</a:t>
            </a:r>
            <a:r>
              <a:rPr dirty="0" sz="2200" spc="1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bahwa</a:t>
            </a:r>
            <a:r>
              <a:rPr dirty="0" sz="2200" spc="19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laba</a:t>
            </a:r>
            <a:r>
              <a:rPr dirty="0" sz="2200" spc="20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bersih</a:t>
            </a:r>
            <a:r>
              <a:rPr dirty="0" sz="2200" spc="190">
                <a:latin typeface="Calibri"/>
                <a:cs typeface="Calibri"/>
              </a:rPr>
              <a:t>  </a:t>
            </a:r>
            <a:r>
              <a:rPr dirty="0" sz="2200" spc="-20">
                <a:latin typeface="Calibri"/>
                <a:cs typeface="Calibri"/>
              </a:rPr>
              <a:t>dari </a:t>
            </a:r>
            <a:r>
              <a:rPr dirty="0" sz="2200">
                <a:latin typeface="Calibri"/>
                <a:cs typeface="Calibri"/>
              </a:rPr>
              <a:t>persekutuan</a:t>
            </a:r>
            <a:r>
              <a:rPr dirty="0" sz="2200" spc="525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akan</a:t>
            </a:r>
            <a:r>
              <a:rPr dirty="0" sz="2200" spc="5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dibagi</a:t>
            </a:r>
            <a:r>
              <a:rPr dirty="0" sz="2200" spc="5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sehingga</a:t>
            </a:r>
            <a:r>
              <a:rPr dirty="0" sz="2200" spc="5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Winda</a:t>
            </a:r>
            <a:r>
              <a:rPr dirty="0" sz="2200" spc="54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akan</a:t>
            </a:r>
            <a:r>
              <a:rPr dirty="0" sz="2200" spc="545">
                <a:latin typeface="Calibri"/>
                <a:cs typeface="Calibri"/>
              </a:rPr>
              <a:t>  </a:t>
            </a:r>
            <a:r>
              <a:rPr dirty="0" sz="2200" spc="-10">
                <a:latin typeface="Calibri"/>
                <a:cs typeface="Calibri"/>
              </a:rPr>
              <a:t>menerima </a:t>
            </a:r>
            <a:r>
              <a:rPr dirty="0" sz="2200">
                <a:latin typeface="Calibri"/>
                <a:cs typeface="Calibri"/>
              </a:rPr>
              <a:t>pengembalian</a:t>
            </a:r>
            <a:r>
              <a:rPr dirty="0" sz="2200" spc="1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sebesar</a:t>
            </a:r>
            <a:r>
              <a:rPr dirty="0" sz="2200" spc="1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10%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atas</a:t>
            </a:r>
            <a:r>
              <a:rPr dirty="0" sz="2200" spc="170">
                <a:latin typeface="Calibri"/>
                <a:cs typeface="Calibri"/>
              </a:rPr>
              <a:t>  </a:t>
            </a:r>
            <a:r>
              <a:rPr dirty="0" sz="2200">
                <a:latin typeface="Calibri"/>
                <a:cs typeface="Calibri"/>
              </a:rPr>
              <a:t>investasi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modalnya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sebelum</a:t>
            </a:r>
            <a:r>
              <a:rPr dirty="0" sz="2200" spc="17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laba </a:t>
            </a:r>
            <a:r>
              <a:rPr dirty="0" sz="2200">
                <a:latin typeface="Calibri"/>
                <a:cs typeface="Calibri"/>
              </a:rPr>
              <a:t>dibagikan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kepada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rekan‐rekan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secara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sama</a:t>
            </a:r>
            <a:r>
              <a:rPr dirty="0" sz="2200" spc="30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rata.</a:t>
            </a:r>
            <a:r>
              <a:rPr dirty="0" sz="2200" spc="3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Selain</a:t>
            </a:r>
            <a:r>
              <a:rPr dirty="0" sz="2200" spc="30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itu,</a:t>
            </a:r>
            <a:r>
              <a:rPr dirty="0" sz="2200" spc="3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Ladya </a:t>
            </a:r>
            <a:r>
              <a:rPr dirty="0" sz="2200">
                <a:latin typeface="Calibri"/>
                <a:cs typeface="Calibri"/>
              </a:rPr>
              <a:t>dan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Larasati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menyarankan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bahwa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perjanjian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operasi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ditulis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sehingga </a:t>
            </a:r>
            <a:r>
              <a:rPr dirty="0" sz="2200">
                <a:latin typeface="Calibri"/>
                <a:cs typeface="Calibri"/>
              </a:rPr>
              <a:t>segala</a:t>
            </a:r>
            <a:r>
              <a:rPr dirty="0" sz="2200" spc="1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hal</a:t>
            </a:r>
            <a:r>
              <a:rPr dirty="0" sz="2200" spc="1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ditentukan</a:t>
            </a:r>
            <a:r>
              <a:rPr dirty="0" sz="2200" spc="1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berdasarkan</a:t>
            </a:r>
            <a:r>
              <a:rPr dirty="0" sz="2200" spc="18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suara</a:t>
            </a:r>
            <a:r>
              <a:rPr dirty="0" sz="2200" spc="1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terbanyak,</a:t>
            </a:r>
            <a:r>
              <a:rPr dirty="0" sz="2200" spc="19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dengan</a:t>
            </a:r>
            <a:r>
              <a:rPr dirty="0" sz="2200" spc="19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setiap </a:t>
            </a:r>
            <a:r>
              <a:rPr dirty="0" sz="2200">
                <a:latin typeface="Calibri"/>
                <a:cs typeface="Calibri"/>
              </a:rPr>
              <a:t>rekan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memiliki</a:t>
            </a:r>
            <a:r>
              <a:rPr dirty="0" sz="2200" spc="2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sepertiga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hak</a:t>
            </a:r>
            <a:r>
              <a:rPr dirty="0" sz="2200" spc="2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suara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25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persekutuan.</a:t>
            </a:r>
            <a:r>
              <a:rPr dirty="0" sz="2200" spc="25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Jika</a:t>
            </a:r>
            <a:r>
              <a:rPr dirty="0" sz="2200" spc="27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Anda </a:t>
            </a:r>
            <a:r>
              <a:rPr dirty="0" sz="2200">
                <a:latin typeface="Calibri"/>
                <a:cs typeface="Calibri"/>
              </a:rPr>
              <a:t>merupakan</a:t>
            </a:r>
            <a:r>
              <a:rPr dirty="0" sz="2200" spc="2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konsultan</a:t>
            </a:r>
            <a:r>
              <a:rPr dirty="0" sz="2200" spc="2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Linda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Winda,</a:t>
            </a:r>
            <a:r>
              <a:rPr dirty="0" sz="2200" spc="2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apa</a:t>
            </a:r>
            <a:r>
              <a:rPr dirty="0" sz="2200" spc="26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yang</a:t>
            </a:r>
            <a:r>
              <a:rPr dirty="0" sz="2200" spc="2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akan</a:t>
            </a:r>
            <a:r>
              <a:rPr dirty="0" sz="2200" spc="25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Anda</a:t>
            </a:r>
            <a:r>
              <a:rPr dirty="0" sz="2200" spc="2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sarankan </a:t>
            </a:r>
            <a:r>
              <a:rPr dirty="0" sz="2200">
                <a:latin typeface="Calibri"/>
                <a:cs typeface="Calibri"/>
              </a:rPr>
              <a:t>dalam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membuat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perjanjian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akhir?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Sekretaris Produksi</dc:creator>
  <dc:title>Microsoft PowerPoint - BAB 12 AKUNTANSI UNTUK PERSEKUTUAN</dc:title>
  <dcterms:created xsi:type="dcterms:W3CDTF">2025-06-17T23:38:23Z</dcterms:created>
  <dcterms:modified xsi:type="dcterms:W3CDTF">2025-06-17T23:38:23Z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2014-09-30T00:00:00Z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2025-06-17T00:00:00Z</vt:filetime>
  </property>
  <property fmtid="{D5CDD505-2E9C-101B-9397-08002B2CF9AE}" pid="5" name="Producer">
    <vt:lpwstr>Acrobat Distiller 10.1.1 (Windows)</vt:lpwstr>
  </property>
</Properties>
</file>